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86" r:id="rId2"/>
    <p:sldId id="256" r:id="rId3"/>
    <p:sldId id="257" r:id="rId4"/>
    <p:sldId id="290" r:id="rId5"/>
    <p:sldId id="258" r:id="rId6"/>
    <p:sldId id="287" r:id="rId7"/>
    <p:sldId id="292" r:id="rId8"/>
    <p:sldId id="261" r:id="rId9"/>
    <p:sldId id="293" r:id="rId10"/>
    <p:sldId id="266" r:id="rId11"/>
    <p:sldId id="267" r:id="rId12"/>
    <p:sldId id="281" r:id="rId13"/>
    <p:sldId id="264" r:id="rId14"/>
    <p:sldId id="265" r:id="rId15"/>
    <p:sldId id="294" r:id="rId16"/>
    <p:sldId id="262" r:id="rId17"/>
    <p:sldId id="263" r:id="rId18"/>
    <p:sldId id="295" r:id="rId19"/>
    <p:sldId id="259" r:id="rId20"/>
    <p:sldId id="260" r:id="rId21"/>
    <p:sldId id="270" r:id="rId22"/>
    <p:sldId id="282" r:id="rId23"/>
    <p:sldId id="268" r:id="rId24"/>
    <p:sldId id="269" r:id="rId25"/>
    <p:sldId id="271" r:id="rId26"/>
    <p:sldId id="289" r:id="rId27"/>
    <p:sldId id="280" r:id="rId28"/>
    <p:sldId id="288"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2" d="100"/>
          <a:sy n="92" d="100"/>
        </p:scale>
        <p:origin x="1190"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337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3819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36551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9986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3872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9533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66433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31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BCAD085-E8A6-8845-BD4E-CB4CCA059FC4}" type="datetimeFigureOut">
              <a:rPr lang="en-US" smtClean="0"/>
              <a:t>10/6/2025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90789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BCAD085-E8A6-8845-BD4E-CB4CCA059FC4}" type="datetimeFigureOut">
              <a:rPr lang="en-US" smtClean="0"/>
              <a:t>10/6/2025</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181693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07957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BCAD085-E8A6-8845-BD4E-CB4CCA059FC4}" type="datetimeFigureOut">
              <a:rPr lang="en-US" smtClean="0"/>
              <a:t>10/6/2025</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1FF6DA9-008F-8B48-92A6-B652298478BF}"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2396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4AAA502-5435-489E-9538-3A40E6C71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04B112-42DB-6A0F-C779-B650AF764B05}"/>
              </a:ext>
            </a:extLst>
          </p:cNvPr>
          <p:cNvSpPr>
            <a:spLocks noGrp="1"/>
          </p:cNvSpPr>
          <p:nvPr>
            <p:ph type="ctrTitle"/>
          </p:nvPr>
        </p:nvSpPr>
        <p:spPr>
          <a:xfrm>
            <a:off x="540814" y="4085210"/>
            <a:ext cx="8181805" cy="1057655"/>
          </a:xfrm>
        </p:spPr>
        <p:txBody>
          <a:bodyPr>
            <a:normAutofit/>
          </a:bodyPr>
          <a:lstStyle/>
          <a:p>
            <a:r>
              <a:rPr lang="en-US" sz="3300" b="1" dirty="0">
                <a:solidFill>
                  <a:schemeClr val="accent2"/>
                </a:solidFill>
              </a:rPr>
              <a:t>TALON PV’s Technology Pathway:</a:t>
            </a:r>
            <a:br>
              <a:rPr lang="en-US" sz="3300" b="1" dirty="0">
                <a:solidFill>
                  <a:schemeClr val="accent2"/>
                </a:solidFill>
              </a:rPr>
            </a:br>
            <a:r>
              <a:rPr lang="en-US" sz="3300" b="1" dirty="0">
                <a:solidFill>
                  <a:schemeClr val="accent2"/>
                </a:solidFill>
              </a:rPr>
              <a:t>From PVD-</a:t>
            </a:r>
            <a:r>
              <a:rPr lang="en-US" sz="3300" b="1" dirty="0" err="1">
                <a:solidFill>
                  <a:schemeClr val="accent2"/>
                </a:solidFill>
              </a:rPr>
              <a:t>TOPCon</a:t>
            </a:r>
            <a:r>
              <a:rPr lang="en-US" sz="3300" b="1" dirty="0">
                <a:solidFill>
                  <a:schemeClr val="accent2"/>
                </a:solidFill>
              </a:rPr>
              <a:t> to Perovskite-Silicon Tandem</a:t>
            </a:r>
          </a:p>
        </p:txBody>
      </p:sp>
      <p:sp>
        <p:nvSpPr>
          <p:cNvPr id="3" name="Subtitle 2">
            <a:extLst>
              <a:ext uri="{FF2B5EF4-FFF2-40B4-BE49-F238E27FC236}">
                <a16:creationId xmlns:a16="http://schemas.microsoft.com/office/drawing/2014/main" id="{EA6A69ED-2814-7078-280C-191C2C67FB68}"/>
              </a:ext>
            </a:extLst>
          </p:cNvPr>
          <p:cNvSpPr>
            <a:spLocks noGrp="1"/>
          </p:cNvSpPr>
          <p:nvPr>
            <p:ph type="subTitle" idx="1"/>
          </p:nvPr>
        </p:nvSpPr>
        <p:spPr>
          <a:xfrm>
            <a:off x="475499" y="5727515"/>
            <a:ext cx="8193826" cy="515477"/>
          </a:xfrm>
        </p:spPr>
        <p:txBody>
          <a:bodyPr>
            <a:normAutofit/>
          </a:bodyPr>
          <a:lstStyle/>
          <a:p>
            <a:r>
              <a:rPr lang="en-US" sz="1700">
                <a:solidFill>
                  <a:schemeClr val="tx1">
                    <a:lumMod val="85000"/>
                    <a:lumOff val="15000"/>
                  </a:schemeClr>
                </a:solidFill>
              </a:rPr>
              <a:t>PV CellTech USA - 2025</a:t>
            </a:r>
          </a:p>
        </p:txBody>
      </p:sp>
      <p:pic>
        <p:nvPicPr>
          <p:cNvPr id="4" name="Picture 3" descr="A logo with a square and a square in the middle&#10;&#10;AI-generated content may be incorrect.">
            <a:extLst>
              <a:ext uri="{FF2B5EF4-FFF2-40B4-BE49-F238E27FC236}">
                <a16:creationId xmlns:a16="http://schemas.microsoft.com/office/drawing/2014/main" id="{11546342-0F75-75BB-D254-F5E1C9EA273D}"/>
              </a:ext>
            </a:extLst>
          </p:cNvPr>
          <p:cNvPicPr>
            <a:picLocks noChangeAspect="1"/>
          </p:cNvPicPr>
          <p:nvPr/>
        </p:nvPicPr>
        <p:blipFill>
          <a:blip r:embed="rId2"/>
          <a:stretch>
            <a:fillRect/>
          </a:stretch>
        </p:blipFill>
        <p:spPr>
          <a:xfrm>
            <a:off x="476592" y="640080"/>
            <a:ext cx="5954929" cy="3602736"/>
          </a:xfrm>
          <a:prstGeom prst="rect">
            <a:avLst/>
          </a:prstGeom>
        </p:spPr>
      </p:pic>
      <p:cxnSp>
        <p:nvCxnSpPr>
          <p:cNvPr id="11" name="Straight Connector 10">
            <a:extLst>
              <a:ext uri="{FF2B5EF4-FFF2-40B4-BE49-F238E27FC236}">
                <a16:creationId xmlns:a16="http://schemas.microsoft.com/office/drawing/2014/main" id="{C9AC0290-4702-4519-B0F4-C2A4688099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0814" y="5618770"/>
            <a:ext cx="78867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DE42378B-2E28-4810-8421-7A473A40E3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0D91DD17-237F-4811-BC0E-128EB1BD7C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946744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Gigawatt Wet Processing</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RENA’s Gigawatt line delivers precision cleaning with major resource savings.</a:t>
            </a:r>
          </a:p>
          <a:p>
            <a:endParaRPr lang="en-US" dirty="0"/>
          </a:p>
          <a:p>
            <a:r>
              <a:rPr dirty="0"/>
              <a:t>Throughput &gt; 9</a:t>
            </a:r>
            <a:r>
              <a:rPr lang="en-US" dirty="0"/>
              <a:t>,</a:t>
            </a:r>
            <a:r>
              <a:rPr dirty="0"/>
              <a:t>000 wafers/hour with ± 2 % uniformity.</a:t>
            </a:r>
          </a:p>
          <a:p>
            <a:r>
              <a:rPr dirty="0"/>
              <a:t>No H₂O₂, ≤ 1 % KOH → safer, cleaner chemistry.</a:t>
            </a:r>
          </a:p>
          <a:p>
            <a:r>
              <a:rPr dirty="0"/>
              <a:t>Heat recovery raises DI-water ΔT 42 °C.</a:t>
            </a:r>
          </a:p>
          <a:p>
            <a:r>
              <a:rPr lang="en-US" dirty="0"/>
              <a:t>&gt;</a:t>
            </a:r>
            <a:r>
              <a:rPr dirty="0"/>
              <a:t>97 % uptime; integrated cleaning + drying.</a:t>
            </a:r>
          </a:p>
          <a:p>
            <a:r>
              <a:rPr dirty="0"/>
              <a:t>Standard for sustainable, high-volume cell processing.</a:t>
            </a:r>
          </a:p>
        </p:txBody>
      </p:sp>
      <p:pic>
        <p:nvPicPr>
          <p:cNvPr id="4" name="Picture 3" descr="A logo with a square and a square in the middle&#10;&#10;AI-generated content may be incorrect.">
            <a:extLst>
              <a:ext uri="{FF2B5EF4-FFF2-40B4-BE49-F238E27FC236}">
                <a16:creationId xmlns:a16="http://schemas.microsoft.com/office/drawing/2014/main" id="{A63E3846-3BD0-2BF8-B8D6-45A546525DF3}"/>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4EC6794E-BBD2-4FC7-2D4B-ABC76DFC4C43}"/>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Sustainability Advantages</a:t>
            </a:r>
          </a:p>
        </p:txBody>
      </p:sp>
      <p:sp>
        <p:nvSpPr>
          <p:cNvPr id="3" name="Content Placeholder 2"/>
          <p:cNvSpPr>
            <a:spLocks noGrp="1"/>
          </p:cNvSpPr>
          <p:nvPr>
            <p:ph idx="1"/>
          </p:nvPr>
        </p:nvSpPr>
        <p:spPr/>
        <p:txBody>
          <a:bodyPr>
            <a:normAutofit/>
          </a:bodyPr>
          <a:lstStyle/>
          <a:p>
            <a:pPr marL="0" indent="0" algn="ctr">
              <a:buNone/>
              <a:defRPr sz="1800"/>
            </a:pPr>
            <a:r>
              <a:rPr lang="en-US" sz="2400" dirty="0">
                <a:solidFill>
                  <a:schemeClr val="accent2"/>
                </a:solidFill>
              </a:rPr>
              <a:t>RENA </a:t>
            </a:r>
            <a:r>
              <a:rPr sz="2400" dirty="0">
                <a:solidFill>
                  <a:schemeClr val="accent2"/>
                </a:solidFill>
              </a:rPr>
              <a:t>Cleaner chemistry. Less waste. Lower energy — measurable ESG results.</a:t>
            </a:r>
          </a:p>
          <a:p>
            <a:endParaRPr lang="en-US" dirty="0"/>
          </a:p>
          <a:p>
            <a:r>
              <a:rPr dirty="0"/>
              <a:t>Water ↓ 50 %, chemicals ↓ 35 %, waste ↓ 40 %.</a:t>
            </a:r>
          </a:p>
          <a:p>
            <a:r>
              <a:rPr dirty="0"/>
              <a:t>110 MWh energy saved / line / year, ~75 t CO₂ offset.</a:t>
            </a:r>
          </a:p>
          <a:p>
            <a:r>
              <a:rPr dirty="0"/>
              <a:t>HF recovery 70 %, no hazardous wastewater.</a:t>
            </a:r>
          </a:p>
          <a:p>
            <a:r>
              <a:rPr dirty="0"/>
              <a:t>Industry’s greenest wet-processing technology.</a:t>
            </a:r>
          </a:p>
        </p:txBody>
      </p:sp>
      <p:pic>
        <p:nvPicPr>
          <p:cNvPr id="4" name="Picture 3" descr="A logo with a square and a square in the middle&#10;&#10;AI-generated content may be incorrect.">
            <a:extLst>
              <a:ext uri="{FF2B5EF4-FFF2-40B4-BE49-F238E27FC236}">
                <a16:creationId xmlns:a16="http://schemas.microsoft.com/office/drawing/2014/main" id="{DF9806FB-686B-6B21-6A1F-64C9DBD555F5}"/>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F928D48C-C705-171C-5A22-3F05D23A4564}"/>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2286000"/>
            <a:ext cx="6864315" cy="1046440"/>
          </a:xfrm>
          <a:prstGeom prst="rect">
            <a:avLst/>
          </a:prstGeom>
          <a:noFill/>
        </p:spPr>
        <p:txBody>
          <a:bodyPr wrap="none">
            <a:spAutoFit/>
          </a:bodyPr>
          <a:lstStyle/>
          <a:p>
            <a:endParaRPr dirty="0"/>
          </a:p>
          <a:p>
            <a:pPr>
              <a:defRPr sz="4400" b="1">
                <a:solidFill>
                  <a:srgbClr val="FF9100"/>
                </a:solidFill>
              </a:defRPr>
            </a:pPr>
            <a:r>
              <a:rPr lang="en-US" dirty="0"/>
              <a:t>Metallization Advancements</a:t>
            </a:r>
          </a:p>
        </p:txBody>
      </p:sp>
      <p:sp>
        <p:nvSpPr>
          <p:cNvPr id="3" name="TextBox 2"/>
          <p:cNvSpPr txBox="1"/>
          <p:nvPr/>
        </p:nvSpPr>
        <p:spPr>
          <a:xfrm>
            <a:off x="1371600" y="3200400"/>
            <a:ext cx="6046207" cy="738664"/>
          </a:xfrm>
          <a:prstGeom prst="rect">
            <a:avLst/>
          </a:prstGeom>
          <a:noFill/>
        </p:spPr>
        <p:txBody>
          <a:bodyPr wrap="none">
            <a:spAutoFit/>
          </a:bodyPr>
          <a:lstStyle/>
          <a:p>
            <a:endParaRPr dirty="0"/>
          </a:p>
          <a:p>
            <a:pPr>
              <a:defRPr sz="2400">
                <a:solidFill>
                  <a:srgbClr val="2D2D2D"/>
                </a:solidFill>
              </a:defRPr>
            </a:pPr>
            <a:r>
              <a:rPr lang="en-US" dirty="0"/>
              <a:t>“</a:t>
            </a:r>
            <a:r>
              <a:rPr lang="en-US" strike="sngStrike" dirty="0"/>
              <a:t>Heavy Metal </a:t>
            </a:r>
            <a:r>
              <a:rPr lang="en-US" dirty="0"/>
              <a:t>Rocks! Conductive Metals Rock!”</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Multi-Track Metallization Line</a:t>
            </a:r>
          </a:p>
        </p:txBody>
      </p:sp>
      <p:sp>
        <p:nvSpPr>
          <p:cNvPr id="3" name="Content Placeholder 2"/>
          <p:cNvSpPr>
            <a:spLocks noGrp="1"/>
          </p:cNvSpPr>
          <p:nvPr>
            <p:ph idx="1"/>
          </p:nvPr>
        </p:nvSpPr>
        <p:spPr/>
        <p:txBody>
          <a:bodyPr>
            <a:normAutofit/>
          </a:bodyPr>
          <a:lstStyle/>
          <a:p>
            <a:pPr marL="0" indent="0" algn="ctr">
              <a:buNone/>
              <a:defRPr sz="1800"/>
            </a:pPr>
            <a:r>
              <a:rPr lang="en-US" sz="2400" dirty="0">
                <a:solidFill>
                  <a:schemeClr val="accent2"/>
                </a:solidFill>
              </a:rPr>
              <a:t>ASYS </a:t>
            </a:r>
            <a:r>
              <a:rPr sz="2400" dirty="0">
                <a:solidFill>
                  <a:schemeClr val="accent2"/>
                </a:solidFill>
              </a:rPr>
              <a:t>High-speed automation ensures unmatched throughput and uptime.</a:t>
            </a:r>
          </a:p>
          <a:p>
            <a:endParaRPr lang="en-US" dirty="0"/>
          </a:p>
          <a:p>
            <a:r>
              <a:rPr dirty="0"/>
              <a:t>Each track: 36</a:t>
            </a:r>
            <a:r>
              <a:rPr lang="en-US" dirty="0"/>
              <a:t>,</a:t>
            </a:r>
            <a:r>
              <a:rPr dirty="0"/>
              <a:t>000 cells/day → 4.</a:t>
            </a:r>
            <a:r>
              <a:rPr lang="en-US" dirty="0"/>
              <a:t>8</a:t>
            </a:r>
            <a:r>
              <a:rPr dirty="0"/>
              <a:t> GW annual total (4 lines).</a:t>
            </a:r>
          </a:p>
          <a:p>
            <a:r>
              <a:rPr dirty="0"/>
              <a:t>Supports M12 wafers, full + half-cut formats.</a:t>
            </a:r>
          </a:p>
          <a:p>
            <a:r>
              <a:rPr dirty="0"/>
              <a:t>Inline drying, firing, inspection &amp; IV testing.</a:t>
            </a:r>
          </a:p>
          <a:p>
            <a:r>
              <a:rPr dirty="0"/>
              <a:t>Screen change 20 → 5 min → downtime ↓ 74 %.</a:t>
            </a:r>
          </a:p>
          <a:p>
            <a:r>
              <a:rPr dirty="0"/>
              <a:t>Built for continuous, zero-interruption production.</a:t>
            </a:r>
          </a:p>
        </p:txBody>
      </p:sp>
      <p:pic>
        <p:nvPicPr>
          <p:cNvPr id="4" name="Picture 3" descr="A logo with a square and a square in the middle&#10;&#10;AI-generated content may be incorrect.">
            <a:extLst>
              <a:ext uri="{FF2B5EF4-FFF2-40B4-BE49-F238E27FC236}">
                <a16:creationId xmlns:a16="http://schemas.microsoft.com/office/drawing/2014/main" id="{4A95F0AF-0B28-626F-1840-33BFA2D4346F}"/>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7710BC1B-AA93-4276-5D96-EBD8237E2F04}"/>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Efficiency and OPEX Metrics</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ASYS automation reduces footprint, labor, and energy costs setting new efficiency benchmarks.</a:t>
            </a:r>
          </a:p>
          <a:p>
            <a:endParaRPr lang="en-US" dirty="0"/>
          </a:p>
          <a:p>
            <a:r>
              <a:rPr dirty="0"/>
              <a:t>Operators ↓ 30–45 %, Power ↓ 48 %, Footprint ↓ 26 %.</a:t>
            </a:r>
          </a:p>
          <a:p>
            <a:r>
              <a:rPr dirty="0"/>
              <a:t>Screen life extended → 15 % cost reduction.</a:t>
            </a:r>
          </a:p>
          <a:p>
            <a:r>
              <a:rPr dirty="0"/>
              <a:t>Yield + 0.3 % abs via real-time defect detection.</a:t>
            </a:r>
          </a:p>
          <a:p>
            <a:r>
              <a:rPr dirty="0"/>
              <a:t>Delivers the lowest cost-per-cell platform in the U.S.</a:t>
            </a:r>
          </a:p>
        </p:txBody>
      </p:sp>
      <p:pic>
        <p:nvPicPr>
          <p:cNvPr id="4" name="Picture 3" descr="A logo with a square and a square in the middle&#10;&#10;AI-generated content may be incorrect.">
            <a:extLst>
              <a:ext uri="{FF2B5EF4-FFF2-40B4-BE49-F238E27FC236}">
                <a16:creationId xmlns:a16="http://schemas.microsoft.com/office/drawing/2014/main" id="{3C3F78AE-BF22-71D2-FF88-F87F0A05D449}"/>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CB609BC2-A7ED-408E-5751-67A629255BDD}"/>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EC83A-F296-960A-D9D1-67E228EA0DA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5471A4-793E-D458-E4A5-C76B0F7401FC}"/>
              </a:ext>
            </a:extLst>
          </p:cNvPr>
          <p:cNvSpPr txBox="1"/>
          <p:nvPr/>
        </p:nvSpPr>
        <p:spPr>
          <a:xfrm>
            <a:off x="1371600" y="2286000"/>
            <a:ext cx="5920852" cy="1046440"/>
          </a:xfrm>
          <a:prstGeom prst="rect">
            <a:avLst/>
          </a:prstGeom>
          <a:noFill/>
        </p:spPr>
        <p:txBody>
          <a:bodyPr wrap="none">
            <a:spAutoFit/>
          </a:bodyPr>
          <a:lstStyle/>
          <a:p>
            <a:endParaRPr dirty="0"/>
          </a:p>
          <a:p>
            <a:pPr>
              <a:defRPr sz="4400" b="1">
                <a:solidFill>
                  <a:srgbClr val="FF9100"/>
                </a:solidFill>
              </a:defRPr>
            </a:pPr>
            <a:r>
              <a:rPr lang="en-US" dirty="0"/>
              <a:t>Copper Paste Innovation</a:t>
            </a:r>
          </a:p>
        </p:txBody>
      </p:sp>
      <p:sp>
        <p:nvSpPr>
          <p:cNvPr id="3" name="TextBox 2">
            <a:extLst>
              <a:ext uri="{FF2B5EF4-FFF2-40B4-BE49-F238E27FC236}">
                <a16:creationId xmlns:a16="http://schemas.microsoft.com/office/drawing/2014/main" id="{2DB7B681-07E6-B145-1526-E654F4958DAA}"/>
              </a:ext>
            </a:extLst>
          </p:cNvPr>
          <p:cNvSpPr txBox="1"/>
          <p:nvPr/>
        </p:nvSpPr>
        <p:spPr>
          <a:xfrm>
            <a:off x="1371600" y="3200400"/>
            <a:ext cx="6257354" cy="738664"/>
          </a:xfrm>
          <a:prstGeom prst="rect">
            <a:avLst/>
          </a:prstGeom>
          <a:noFill/>
        </p:spPr>
        <p:txBody>
          <a:bodyPr wrap="none">
            <a:spAutoFit/>
          </a:bodyPr>
          <a:lstStyle/>
          <a:p>
            <a:endParaRPr lang="en-US" dirty="0"/>
          </a:p>
          <a:p>
            <a:pPr>
              <a:defRPr sz="2400">
                <a:solidFill>
                  <a:srgbClr val="2D2D2D"/>
                </a:solidFill>
              </a:defRPr>
            </a:pPr>
            <a:r>
              <a:rPr lang="en-US" dirty="0"/>
              <a:t>“Don’t Be Scared, No Cross Contamination Here”</a:t>
            </a:r>
          </a:p>
        </p:txBody>
      </p:sp>
    </p:spTree>
    <p:extLst>
      <p:ext uri="{BB962C8B-B14F-4D97-AF65-F5344CB8AC3E}">
        <p14:creationId xmlns:p14="http://schemas.microsoft.com/office/powerpoint/2010/main" val="1001923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CuBert™ Metallization Innovation</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TALON PV’s </a:t>
            </a:r>
            <a:r>
              <a:rPr sz="2400" dirty="0" err="1">
                <a:solidFill>
                  <a:schemeClr val="accent2"/>
                </a:solidFill>
              </a:rPr>
              <a:t>CuBert</a:t>
            </a:r>
            <a:r>
              <a:rPr sz="2400" dirty="0">
                <a:solidFill>
                  <a:schemeClr val="accent2"/>
                </a:solidFill>
              </a:rPr>
              <a:t>™ copper paste eliminates silver costs and material risk — a DOE-backed breakthrough.</a:t>
            </a:r>
          </a:p>
          <a:p>
            <a:endParaRPr lang="en-US" dirty="0"/>
          </a:p>
          <a:p>
            <a:r>
              <a:rPr dirty="0"/>
              <a:t>Co-developed with Bert Thin Films + Fraunhofer ISE.</a:t>
            </a:r>
          </a:p>
          <a:p>
            <a:r>
              <a:rPr dirty="0"/>
              <a:t>DOE Award DE-EE0009638 for copper metallization innovation.</a:t>
            </a:r>
          </a:p>
          <a:p>
            <a:r>
              <a:rPr dirty="0"/>
              <a:t>Air-fired Cu paste — no inert gas or new tools needed.</a:t>
            </a:r>
          </a:p>
          <a:p>
            <a:r>
              <a:rPr dirty="0"/>
              <a:t>24 % efficiency, VOC 729 mV, FF 79.9 %.</a:t>
            </a:r>
          </a:p>
          <a:p>
            <a:r>
              <a:rPr dirty="0"/>
              <a:t>Replaces silver ($700/kg → $9/kg) → 85 % material cost reduction.</a:t>
            </a:r>
          </a:p>
        </p:txBody>
      </p:sp>
      <p:pic>
        <p:nvPicPr>
          <p:cNvPr id="4" name="Picture 3" descr="A logo with a square and a square in the middle&#10;&#10;AI-generated content may be incorrect.">
            <a:extLst>
              <a:ext uri="{FF2B5EF4-FFF2-40B4-BE49-F238E27FC236}">
                <a16:creationId xmlns:a16="http://schemas.microsoft.com/office/drawing/2014/main" id="{7CC25775-17E6-3066-624F-E5D8AD21EE6C}"/>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D7E93782-6518-B06F-5E28-166180A3D7D2}"/>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CuBert™ Performance and Results</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Validated for durability, performance, and mass production.</a:t>
            </a:r>
          </a:p>
          <a:p>
            <a:endParaRPr lang="en-US" dirty="0"/>
          </a:p>
          <a:p>
            <a:r>
              <a:rPr dirty="0"/>
              <a:t>Fired in air (520–640 °C) → no oxidation or delamination.</a:t>
            </a:r>
          </a:p>
          <a:p>
            <a:r>
              <a:rPr dirty="0"/>
              <a:t>1</a:t>
            </a:r>
            <a:r>
              <a:rPr lang="en-US" dirty="0"/>
              <a:t>,</a:t>
            </a:r>
            <a:r>
              <a:rPr dirty="0"/>
              <a:t>000-hour aging @ 85 °C/85 % RH → &lt; 1 % efficiency loss.</a:t>
            </a:r>
          </a:p>
          <a:p>
            <a:r>
              <a:rPr dirty="0"/>
              <a:t>Rs 0.84 Ω·cm², </a:t>
            </a:r>
            <a:r>
              <a:rPr dirty="0" err="1"/>
              <a:t>Rsh</a:t>
            </a:r>
            <a:r>
              <a:rPr dirty="0"/>
              <a:t> 3.6 × 10³ Ω·cm², Cu depth 1.2 µm.</a:t>
            </a:r>
          </a:p>
          <a:p>
            <a:r>
              <a:rPr dirty="0"/>
              <a:t>10 % cost of ownership (</a:t>
            </a:r>
            <a:r>
              <a:rPr dirty="0" err="1"/>
              <a:t>CoO</a:t>
            </a:r>
            <a:r>
              <a:rPr dirty="0"/>
              <a:t>) reduction per module.</a:t>
            </a:r>
          </a:p>
          <a:p>
            <a:r>
              <a:rPr dirty="0"/>
              <a:t>Commercial-ready for gigawatt-scale production.</a:t>
            </a:r>
          </a:p>
        </p:txBody>
      </p:sp>
      <p:pic>
        <p:nvPicPr>
          <p:cNvPr id="4" name="Picture 3" descr="A logo with a square and a square in the middle&#10;&#10;AI-generated content may be incorrect.">
            <a:extLst>
              <a:ext uri="{FF2B5EF4-FFF2-40B4-BE49-F238E27FC236}">
                <a16:creationId xmlns:a16="http://schemas.microsoft.com/office/drawing/2014/main" id="{C6698079-E066-9CA0-C88C-64C18C2C8D87}"/>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7FA3808E-2142-2BF5-C16F-6456978069AE}"/>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3092B-DCC2-F568-A09B-9031A656417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DEFBE34-C4A4-2820-2DBC-2A4830CCD434}"/>
              </a:ext>
            </a:extLst>
          </p:cNvPr>
          <p:cNvSpPr txBox="1"/>
          <p:nvPr/>
        </p:nvSpPr>
        <p:spPr>
          <a:xfrm>
            <a:off x="1371600" y="2286000"/>
            <a:ext cx="6282682" cy="1046440"/>
          </a:xfrm>
          <a:prstGeom prst="rect">
            <a:avLst/>
          </a:prstGeom>
          <a:noFill/>
        </p:spPr>
        <p:txBody>
          <a:bodyPr wrap="none">
            <a:spAutoFit/>
          </a:bodyPr>
          <a:lstStyle/>
          <a:p>
            <a:endParaRPr dirty="0"/>
          </a:p>
          <a:p>
            <a:pPr>
              <a:defRPr sz="4400" b="1">
                <a:solidFill>
                  <a:srgbClr val="FF9100"/>
                </a:solidFill>
              </a:defRPr>
            </a:pPr>
            <a:r>
              <a:rPr lang="en-US" dirty="0"/>
              <a:t>Advanced PVD Deposition</a:t>
            </a:r>
          </a:p>
        </p:txBody>
      </p:sp>
      <p:sp>
        <p:nvSpPr>
          <p:cNvPr id="3" name="TextBox 2">
            <a:extLst>
              <a:ext uri="{FF2B5EF4-FFF2-40B4-BE49-F238E27FC236}">
                <a16:creationId xmlns:a16="http://schemas.microsoft.com/office/drawing/2014/main" id="{F5C62AA7-D9FB-122B-80A7-70C38F9FB516}"/>
              </a:ext>
            </a:extLst>
          </p:cNvPr>
          <p:cNvSpPr txBox="1"/>
          <p:nvPr/>
        </p:nvSpPr>
        <p:spPr>
          <a:xfrm>
            <a:off x="1371600" y="3200400"/>
            <a:ext cx="2747740" cy="738664"/>
          </a:xfrm>
          <a:prstGeom prst="rect">
            <a:avLst/>
          </a:prstGeom>
          <a:noFill/>
        </p:spPr>
        <p:txBody>
          <a:bodyPr wrap="none">
            <a:spAutoFit/>
          </a:bodyPr>
          <a:lstStyle/>
          <a:p>
            <a:endParaRPr lang="en-US" dirty="0"/>
          </a:p>
          <a:p>
            <a:pPr>
              <a:defRPr sz="2400">
                <a:solidFill>
                  <a:srgbClr val="2D2D2D"/>
                </a:solidFill>
              </a:defRPr>
            </a:pPr>
            <a:r>
              <a:rPr lang="en-US" dirty="0"/>
              <a:t>“Big Tools, Big Wins”</a:t>
            </a:r>
          </a:p>
        </p:txBody>
      </p:sp>
    </p:spTree>
    <p:extLst>
      <p:ext uri="{BB962C8B-B14F-4D97-AF65-F5344CB8AC3E}">
        <p14:creationId xmlns:p14="http://schemas.microsoft.com/office/powerpoint/2010/main" val="2665437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PVD TOPCon Architecture</a:t>
            </a:r>
          </a:p>
        </p:txBody>
      </p:sp>
      <p:sp>
        <p:nvSpPr>
          <p:cNvPr id="3" name="Content Placeholder 2"/>
          <p:cNvSpPr>
            <a:spLocks noGrp="1"/>
          </p:cNvSpPr>
          <p:nvPr>
            <p:ph idx="1"/>
          </p:nvPr>
        </p:nvSpPr>
        <p:spPr/>
        <p:txBody>
          <a:bodyPr>
            <a:normAutofit/>
          </a:bodyPr>
          <a:lstStyle/>
          <a:p>
            <a:pPr marL="0" indent="0" algn="ctr">
              <a:buNone/>
              <a:defRPr sz="1800"/>
            </a:pPr>
            <a:r>
              <a:rPr lang="en-US" sz="2400" dirty="0">
                <a:solidFill>
                  <a:schemeClr val="accent2"/>
                </a:solidFill>
              </a:rPr>
              <a:t>Von Ardenne - </a:t>
            </a:r>
            <a:r>
              <a:rPr sz="2400" dirty="0">
                <a:solidFill>
                  <a:schemeClr val="accent2"/>
                </a:solidFill>
              </a:rPr>
              <a:t>Replacing chemical deposition with PVD delivers a safer, smarter, and more flexible process.</a:t>
            </a:r>
          </a:p>
          <a:p>
            <a:endParaRPr lang="en-US" dirty="0"/>
          </a:p>
          <a:p>
            <a:r>
              <a:rPr dirty="0"/>
              <a:t>Magnetron PVD replaces PECVD/LPCVD → no PH₃/</a:t>
            </a:r>
            <a:r>
              <a:rPr dirty="0" err="1"/>
              <a:t>SiH</a:t>
            </a:r>
            <a:r>
              <a:rPr dirty="0"/>
              <a:t>₄ gases.</a:t>
            </a:r>
          </a:p>
          <a:p>
            <a:r>
              <a:rPr dirty="0"/>
              <a:t>Deposits 1–2 nm </a:t>
            </a:r>
            <a:r>
              <a:rPr dirty="0" err="1"/>
              <a:t>SiO</a:t>
            </a:r>
            <a:r>
              <a:rPr dirty="0"/>
              <a:t>₂ + 40 nm a-Si(n) at 200–300 °C.</a:t>
            </a:r>
          </a:p>
          <a:p>
            <a:r>
              <a:rPr dirty="0"/>
              <a:t>Single-cluster platform coats both sides; tools ↓ 40 %.</a:t>
            </a:r>
          </a:p>
          <a:p>
            <a:r>
              <a:rPr dirty="0"/>
              <a:t>Compatible with tandem HTL/ETL layers for future scalability.</a:t>
            </a:r>
          </a:p>
          <a:p>
            <a:r>
              <a:rPr dirty="0"/>
              <a:t>U.S. first to commercialize tandem-ready </a:t>
            </a:r>
            <a:r>
              <a:rPr dirty="0" err="1"/>
              <a:t>TOPCon</a:t>
            </a:r>
            <a:r>
              <a:rPr dirty="0"/>
              <a:t> production.</a:t>
            </a:r>
          </a:p>
        </p:txBody>
      </p:sp>
      <p:pic>
        <p:nvPicPr>
          <p:cNvPr id="4" name="Picture 3" descr="A logo with a square and a square in the middle&#10;&#10;AI-generated content may be incorrect.">
            <a:extLst>
              <a:ext uri="{FF2B5EF4-FFF2-40B4-BE49-F238E27FC236}">
                <a16:creationId xmlns:a16="http://schemas.microsoft.com/office/drawing/2014/main" id="{F2F2CD38-A9A9-30B9-1C90-FCB214D96D6A}"/>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4FB74161-3FEE-2290-1940-64B45AB6117E}"/>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59" y="286604"/>
            <a:ext cx="8196349" cy="1450757"/>
          </a:xfrm>
        </p:spPr>
        <p:txBody>
          <a:bodyPr>
            <a:normAutofit fontScale="90000"/>
          </a:bodyPr>
          <a:lstStyle/>
          <a:p>
            <a:r>
              <a:rPr lang="en-US" dirty="0"/>
              <a:t>TALON PV – Driving Advanced Manufacturing in Solar Technology</a:t>
            </a:r>
          </a:p>
        </p:txBody>
      </p:sp>
      <p:sp>
        <p:nvSpPr>
          <p:cNvPr id="3" name="Content Placeholder 2"/>
          <p:cNvSpPr>
            <a:spLocks noGrp="1"/>
          </p:cNvSpPr>
          <p:nvPr>
            <p:ph idx="1"/>
          </p:nvPr>
        </p:nvSpPr>
        <p:spPr>
          <a:xfrm>
            <a:off x="822959" y="1845734"/>
            <a:ext cx="7543801" cy="4422986"/>
          </a:xfrm>
        </p:spPr>
        <p:txBody>
          <a:bodyPr>
            <a:normAutofit/>
          </a:bodyPr>
          <a:lstStyle/>
          <a:p>
            <a:pPr marL="0" indent="0" algn="ctr">
              <a:buNone/>
              <a:defRPr sz="1800"/>
            </a:pPr>
            <a:r>
              <a:rPr sz="2400" dirty="0">
                <a:solidFill>
                  <a:schemeClr val="accent2"/>
                </a:solidFill>
              </a:rPr>
              <a:t>TALON PV is redefining solar manufacturing by combining American scale with European precision and sustainability.</a:t>
            </a:r>
            <a:endParaRPr lang="en-US" dirty="0"/>
          </a:p>
          <a:p>
            <a:r>
              <a:rPr lang="en-US" dirty="0"/>
              <a:t>4.8 GW PVD-</a:t>
            </a:r>
            <a:r>
              <a:rPr lang="en-US" dirty="0" err="1"/>
              <a:t>TOPCon</a:t>
            </a:r>
            <a:r>
              <a:rPr lang="en-US" dirty="0"/>
              <a:t> G12 / G12R / Custom Solar Cell Manufacturing Facility with commercialization beginning early 2027.</a:t>
            </a:r>
          </a:p>
          <a:p>
            <a:r>
              <a:rPr lang="en-US" dirty="0"/>
              <a:t>Integrating best-in-class Western technology partners including Fraunhofer ISE, ASYS, RENA, Von Ardenne, ISRA Vision, and </a:t>
            </a:r>
            <a:r>
              <a:rPr lang="en-US" dirty="0" err="1"/>
              <a:t>Fortix</a:t>
            </a:r>
            <a:r>
              <a:rPr lang="en-US" dirty="0"/>
              <a:t> into a single, state-of-the-art U.S. production site.</a:t>
            </a:r>
          </a:p>
          <a:p>
            <a:r>
              <a:rPr lang="en-US" dirty="0"/>
              <a:t>Technology roadmap advancing from 25% </a:t>
            </a:r>
            <a:r>
              <a:rPr lang="en-US" dirty="0" err="1"/>
              <a:t>TOPCon</a:t>
            </a:r>
            <a:r>
              <a:rPr lang="en-US" dirty="0"/>
              <a:t> efficiency to 31.6% tandem efficiency (Fraunhofer ISE-verified efficiency).</a:t>
            </a:r>
          </a:p>
          <a:p>
            <a:r>
              <a:rPr lang="en-US" dirty="0"/>
              <a:t>Designed to set a new global benchmark in advanced photovoltaic manufacturing.</a:t>
            </a:r>
            <a:endParaRPr dirty="0"/>
          </a:p>
        </p:txBody>
      </p:sp>
      <p:pic>
        <p:nvPicPr>
          <p:cNvPr id="6" name="Picture 5" descr="A logo with a square and a square in the middle&#10;&#10;AI-generated content may be incorrect.">
            <a:extLst>
              <a:ext uri="{FF2B5EF4-FFF2-40B4-BE49-F238E27FC236}">
                <a16:creationId xmlns:a16="http://schemas.microsoft.com/office/drawing/2014/main" id="{6930D641-9882-6BE1-9D66-B50BBD4D3891}"/>
              </a:ext>
            </a:extLst>
          </p:cNvPr>
          <p:cNvPicPr>
            <a:picLocks noChangeAspect="1"/>
          </p:cNvPicPr>
          <p:nvPr/>
        </p:nvPicPr>
        <p:blipFill>
          <a:blip r:embed="rId2"/>
          <a:stretch>
            <a:fillRect/>
          </a:stretch>
        </p:blipFill>
        <p:spPr>
          <a:xfrm>
            <a:off x="7543801" y="-77054"/>
            <a:ext cx="1554480" cy="941669"/>
          </a:xfrm>
          <a:prstGeom prst="rect">
            <a:avLst/>
          </a:prstGeom>
        </p:spPr>
      </p:pic>
      <p:sp>
        <p:nvSpPr>
          <p:cNvPr id="10" name="TextBox 9">
            <a:extLst>
              <a:ext uri="{FF2B5EF4-FFF2-40B4-BE49-F238E27FC236}">
                <a16:creationId xmlns:a16="http://schemas.microsoft.com/office/drawing/2014/main" id="{94A6CD88-1DBB-8474-EFB0-865A2FF165B5}"/>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PVD Process Advantages</a:t>
            </a:r>
          </a:p>
        </p:txBody>
      </p:sp>
      <p:sp>
        <p:nvSpPr>
          <p:cNvPr id="3" name="Content Placeholder 2"/>
          <p:cNvSpPr>
            <a:spLocks noGrp="1"/>
          </p:cNvSpPr>
          <p:nvPr>
            <p:ph idx="1"/>
          </p:nvPr>
        </p:nvSpPr>
        <p:spPr/>
        <p:txBody>
          <a:bodyPr>
            <a:normAutofit/>
          </a:bodyPr>
          <a:lstStyle/>
          <a:p>
            <a:pPr marL="0" indent="0" algn="ctr">
              <a:buNone/>
              <a:defRPr sz="1800"/>
            </a:pPr>
            <a:r>
              <a:rPr lang="en-US" sz="2400" dirty="0">
                <a:solidFill>
                  <a:schemeClr val="accent2"/>
                </a:solidFill>
              </a:rPr>
              <a:t>Von Ardenne </a:t>
            </a:r>
            <a:r>
              <a:rPr sz="2400" dirty="0">
                <a:solidFill>
                  <a:schemeClr val="accent2"/>
                </a:solidFill>
              </a:rPr>
              <a:t>PVD transforms cost, safety, and uptime across the production floor.</a:t>
            </a:r>
          </a:p>
          <a:p>
            <a:endParaRPr lang="en-US" dirty="0"/>
          </a:p>
          <a:p>
            <a:r>
              <a:rPr dirty="0"/>
              <a:t>CAPEX ↓ 20 %, OPEX ↓ 18 % via gas-free architecture.</a:t>
            </a:r>
          </a:p>
          <a:p>
            <a:r>
              <a:rPr dirty="0"/>
              <a:t>Cleanroom area ↓ 25 %, Power ↓ 12 % – leaner infrastructure.</a:t>
            </a:r>
          </a:p>
          <a:p>
            <a:r>
              <a:rPr dirty="0"/>
              <a:t>Uptime &gt; 9</a:t>
            </a:r>
            <a:r>
              <a:rPr lang="en-US" dirty="0"/>
              <a:t>8</a:t>
            </a:r>
            <a:r>
              <a:rPr dirty="0"/>
              <a:t> % from reduced chemical downtime.</a:t>
            </a:r>
          </a:p>
          <a:p>
            <a:r>
              <a:rPr dirty="0"/>
              <a:t>Film uniformity ± 1 nm improves cell consistency &amp; efficiency.</a:t>
            </a:r>
          </a:p>
          <a:p>
            <a:r>
              <a:rPr dirty="0"/>
              <a:t>Accelerated permitting → faster project delivery.</a:t>
            </a:r>
          </a:p>
        </p:txBody>
      </p:sp>
      <p:pic>
        <p:nvPicPr>
          <p:cNvPr id="4" name="Picture 3" descr="A logo with a square and a square in the middle&#10;&#10;AI-generated content may be incorrect.">
            <a:extLst>
              <a:ext uri="{FF2B5EF4-FFF2-40B4-BE49-F238E27FC236}">
                <a16:creationId xmlns:a16="http://schemas.microsoft.com/office/drawing/2014/main" id="{35931A18-6691-1F43-1B9B-3C10D6437D22}"/>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CE28598F-4FAB-F29B-74AE-3EC0D5EAB2D5}"/>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Von Ardenne Deposition Tools</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Precision PVD tools enabling scalable tandem production.</a:t>
            </a:r>
          </a:p>
          <a:p>
            <a:endParaRPr lang="en-US" dirty="0"/>
          </a:p>
          <a:p>
            <a:r>
              <a:rPr dirty="0"/>
              <a:t>HISS600 Evaporation: 40</a:t>
            </a:r>
            <a:r>
              <a:rPr lang="en-US" dirty="0"/>
              <a:t>,000</a:t>
            </a:r>
            <a:r>
              <a:rPr dirty="0"/>
              <a:t> M12 wafers / 8 h, ± 1 % uniformity.</a:t>
            </a:r>
          </a:p>
          <a:p>
            <a:r>
              <a:rPr dirty="0"/>
              <a:t>Sputter chamber ± 2 °C temp control, cross-contam</a:t>
            </a:r>
            <a:r>
              <a:rPr lang="en-US" dirty="0"/>
              <a:t>ination</a:t>
            </a:r>
            <a:r>
              <a:rPr dirty="0"/>
              <a:t> ↓ 95 %.</a:t>
            </a:r>
          </a:p>
          <a:p>
            <a:r>
              <a:rPr dirty="0"/>
              <a:t>Target utilization &gt; 90 % → low waste, high throughput.</a:t>
            </a:r>
          </a:p>
          <a:p>
            <a:r>
              <a:rPr dirty="0"/>
              <a:t>Seamless transfer from R&amp;D to gigawatt-scale production.</a:t>
            </a:r>
          </a:p>
        </p:txBody>
      </p:sp>
      <p:pic>
        <p:nvPicPr>
          <p:cNvPr id="4" name="Picture 3" descr="A logo with a square and a square in the middle&#10;&#10;AI-generated content may be incorrect.">
            <a:extLst>
              <a:ext uri="{FF2B5EF4-FFF2-40B4-BE49-F238E27FC236}">
                <a16:creationId xmlns:a16="http://schemas.microsoft.com/office/drawing/2014/main" id="{E5C30844-975B-4A58-7A8B-859EFED2D4D6}"/>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CAA20761-76C5-44D8-286E-3AFCAD442014}"/>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2286000"/>
            <a:ext cx="7012546" cy="1723549"/>
          </a:xfrm>
          <a:prstGeom prst="rect">
            <a:avLst/>
          </a:prstGeom>
          <a:noFill/>
        </p:spPr>
        <p:txBody>
          <a:bodyPr wrap="square">
            <a:spAutoFit/>
          </a:bodyPr>
          <a:lstStyle/>
          <a:p>
            <a:endParaRPr dirty="0"/>
          </a:p>
          <a:p>
            <a:pPr>
              <a:defRPr sz="4400" b="1">
                <a:solidFill>
                  <a:srgbClr val="FF9100"/>
                </a:solidFill>
              </a:defRPr>
            </a:pPr>
            <a:r>
              <a:rPr lang="en-US" dirty="0"/>
              <a:t>Tandem and Perovskite</a:t>
            </a:r>
          </a:p>
          <a:p>
            <a:pPr>
              <a:defRPr sz="4400" b="1">
                <a:solidFill>
                  <a:srgbClr val="FF9100"/>
                </a:solidFill>
              </a:defRPr>
            </a:pPr>
            <a:endParaRPr dirty="0"/>
          </a:p>
        </p:txBody>
      </p:sp>
      <p:sp>
        <p:nvSpPr>
          <p:cNvPr id="4" name="TextBox 3">
            <a:extLst>
              <a:ext uri="{FF2B5EF4-FFF2-40B4-BE49-F238E27FC236}">
                <a16:creationId xmlns:a16="http://schemas.microsoft.com/office/drawing/2014/main" id="{0140885F-E431-E12C-F507-AD7BF52DDBC4}"/>
              </a:ext>
            </a:extLst>
          </p:cNvPr>
          <p:cNvSpPr txBox="1"/>
          <p:nvPr/>
        </p:nvSpPr>
        <p:spPr>
          <a:xfrm>
            <a:off x="1371600" y="3861516"/>
            <a:ext cx="4533870" cy="738664"/>
          </a:xfrm>
          <a:prstGeom prst="rect">
            <a:avLst/>
          </a:prstGeom>
          <a:noFill/>
        </p:spPr>
        <p:txBody>
          <a:bodyPr wrap="none">
            <a:spAutoFit/>
          </a:bodyPr>
          <a:lstStyle/>
          <a:p>
            <a:endParaRPr dirty="0"/>
          </a:p>
          <a:p>
            <a:pPr>
              <a:defRPr sz="2400">
                <a:solidFill>
                  <a:srgbClr val="2D2D2D"/>
                </a:solidFill>
              </a:defRPr>
            </a:pPr>
            <a:r>
              <a:rPr lang="en-US" dirty="0"/>
              <a:t>“Let's face it, it's why you’re here”</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Fraunhofer Pero-Si SCALE Introduction</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Fraunhofer’s tandem platform bridges R&amp;D innovation to TALON PV’s production lines.</a:t>
            </a:r>
          </a:p>
          <a:p>
            <a:endParaRPr lang="en-US" dirty="0"/>
          </a:p>
          <a:p>
            <a:pPr marL="0" indent="0">
              <a:buNone/>
            </a:pPr>
            <a:r>
              <a:rPr lang="en-US" dirty="0"/>
              <a:t>  G</a:t>
            </a:r>
            <a:r>
              <a:rPr dirty="0"/>
              <a:t>12 </a:t>
            </a:r>
            <a:r>
              <a:rPr lang="en-US" dirty="0"/>
              <a:t>and G12R </a:t>
            </a:r>
            <a:r>
              <a:rPr dirty="0"/>
              <a:t>wafers </a:t>
            </a:r>
            <a:r>
              <a:rPr lang="en-US" dirty="0"/>
              <a:t>@ </a:t>
            </a:r>
            <a:r>
              <a:rPr dirty="0"/>
              <a:t>TRL &gt; 5.</a:t>
            </a:r>
          </a:p>
          <a:p>
            <a:r>
              <a:rPr dirty="0"/>
              <a:t>Process flow: HTL → coating → anneal → ETL / TCO sputter.</a:t>
            </a:r>
          </a:p>
          <a:p>
            <a:r>
              <a:rPr dirty="0"/>
              <a:t>Humidity ≤ 1 % RH, production-ready at industrial scale.</a:t>
            </a:r>
          </a:p>
          <a:p>
            <a:r>
              <a:rPr dirty="0"/>
              <a:t>31.6 % certified tandem cell efficiency (Vienna 2024).</a:t>
            </a:r>
          </a:p>
        </p:txBody>
      </p:sp>
      <p:pic>
        <p:nvPicPr>
          <p:cNvPr id="4" name="Picture 3" descr="A logo with a square and a square in the middle&#10;&#10;AI-generated content may be incorrect.">
            <a:extLst>
              <a:ext uri="{FF2B5EF4-FFF2-40B4-BE49-F238E27FC236}">
                <a16:creationId xmlns:a16="http://schemas.microsoft.com/office/drawing/2014/main" id="{FA1C1EC9-9EA6-9700-2EC1-3A3687B7472E}"/>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EB9CBB27-6593-217F-CFA1-2A091B286453}"/>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Fraunhofer </a:t>
            </a:r>
            <a:r>
              <a:rPr dirty="0"/>
              <a:t>Perovskite-Silicon Tandem Process</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Hybrid perovskite-on-silicon process sets new performance records.</a:t>
            </a:r>
            <a:endParaRPr lang="en-US" sz="2400" dirty="0">
              <a:solidFill>
                <a:schemeClr val="accent2"/>
              </a:solidFill>
            </a:endParaRPr>
          </a:p>
          <a:p>
            <a:pPr marL="0" indent="0" algn="ctr">
              <a:buNone/>
              <a:defRPr sz="1800"/>
            </a:pPr>
            <a:endParaRPr sz="2400" dirty="0">
              <a:solidFill>
                <a:schemeClr val="accent2"/>
              </a:solidFill>
            </a:endParaRPr>
          </a:p>
          <a:p>
            <a:r>
              <a:rPr dirty="0"/>
              <a:t>FA₀․₈₅Cs₀․₁₅Pb(I₀․₇₈Br₀․₂₂)₃ absorber (Eg = 1.68 eV).</a:t>
            </a:r>
          </a:p>
          <a:p>
            <a:r>
              <a:rPr dirty="0"/>
              <a:t>150 °C anneal, conformal on micro-textured Si.</a:t>
            </a:r>
          </a:p>
          <a:p>
            <a:r>
              <a:rPr dirty="0"/>
              <a:t>VOC 1.806 V, FF 82 %, η 31.6 % (M12 scale).</a:t>
            </a:r>
          </a:p>
          <a:p>
            <a:r>
              <a:rPr dirty="0" err="1"/>
              <a:t>Δη</a:t>
            </a:r>
            <a:r>
              <a:rPr dirty="0"/>
              <a:t> &lt; 2 % after 500 h @ 85 °C — proven durability.</a:t>
            </a:r>
          </a:p>
        </p:txBody>
      </p:sp>
      <p:pic>
        <p:nvPicPr>
          <p:cNvPr id="4" name="Picture 3" descr="A logo with a square and a square in the middle&#10;&#10;AI-generated content may be incorrect.">
            <a:extLst>
              <a:ext uri="{FF2B5EF4-FFF2-40B4-BE49-F238E27FC236}">
                <a16:creationId xmlns:a16="http://schemas.microsoft.com/office/drawing/2014/main" id="{9731DCE9-2268-168F-4916-57ECA02762DC}"/>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90045B3F-FF83-C70D-0BEB-47CF4057B590}"/>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Stability and Certification</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Fraunhofer-certified reliability makes TALON PV’s cells bankable for global deployment.</a:t>
            </a:r>
          </a:p>
          <a:p>
            <a:endParaRPr lang="en-US" dirty="0"/>
          </a:p>
          <a:p>
            <a:r>
              <a:rPr dirty="0"/>
              <a:t>IEC 61215-2 tests: TC200, damp-heat, UV, mechanical.</a:t>
            </a:r>
          </a:p>
          <a:p>
            <a:r>
              <a:rPr dirty="0"/>
              <a:t>η loss &lt; 1 %, ionic charge ↓ 6.5 × 10¹⁷ → 3 × 10¹⁵ cm⁻³.</a:t>
            </a:r>
          </a:p>
          <a:p>
            <a:r>
              <a:rPr dirty="0"/>
              <a:t>PLQY decay &lt; 2 % after 500 h, 25-year modeled lifetime.</a:t>
            </a:r>
          </a:p>
          <a:p>
            <a:r>
              <a:rPr dirty="0"/>
              <a:t>Proven durability = confidence for EPC and financing.</a:t>
            </a:r>
          </a:p>
        </p:txBody>
      </p:sp>
      <p:pic>
        <p:nvPicPr>
          <p:cNvPr id="4" name="Picture 3" descr="A logo with a square and a square in the middle&#10;&#10;AI-generated content may be incorrect.">
            <a:extLst>
              <a:ext uri="{FF2B5EF4-FFF2-40B4-BE49-F238E27FC236}">
                <a16:creationId xmlns:a16="http://schemas.microsoft.com/office/drawing/2014/main" id="{2D6FD35D-CF4B-EB12-3F34-5B26AABDDFBC}"/>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63EC127A-6B18-BA07-7E94-33070D6DAFAF}"/>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D9A7C-96B8-5FD5-80CB-3F94B5A9C6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E556F-3C38-28FC-B0A1-3B24B36ED660}"/>
              </a:ext>
            </a:extLst>
          </p:cNvPr>
          <p:cNvSpPr>
            <a:spLocks noGrp="1"/>
          </p:cNvSpPr>
          <p:nvPr>
            <p:ph type="title"/>
          </p:nvPr>
        </p:nvSpPr>
        <p:spPr/>
        <p:txBody>
          <a:bodyPr/>
          <a:lstStyle/>
          <a:p>
            <a:r>
              <a:rPr lang="en-US" dirty="0"/>
              <a:t>Rice University Partnership</a:t>
            </a:r>
            <a:endParaRPr dirty="0"/>
          </a:p>
        </p:txBody>
      </p:sp>
      <p:sp>
        <p:nvSpPr>
          <p:cNvPr id="3" name="Content Placeholder 2">
            <a:extLst>
              <a:ext uri="{FF2B5EF4-FFF2-40B4-BE49-F238E27FC236}">
                <a16:creationId xmlns:a16="http://schemas.microsoft.com/office/drawing/2014/main" id="{2F9DD91F-5832-20A8-9117-9C7A32D95E85}"/>
              </a:ext>
            </a:extLst>
          </p:cNvPr>
          <p:cNvSpPr>
            <a:spLocks noGrp="1"/>
          </p:cNvSpPr>
          <p:nvPr>
            <p:ph idx="1"/>
          </p:nvPr>
        </p:nvSpPr>
        <p:spPr>
          <a:xfrm>
            <a:off x="822959" y="1845734"/>
            <a:ext cx="7543801" cy="4322310"/>
          </a:xfrm>
        </p:spPr>
        <p:txBody>
          <a:bodyPr>
            <a:normAutofit fontScale="92500" lnSpcReduction="20000"/>
          </a:bodyPr>
          <a:lstStyle/>
          <a:p>
            <a:pPr marL="0" indent="0" algn="ctr">
              <a:buNone/>
              <a:defRPr sz="1800"/>
            </a:pPr>
            <a:r>
              <a:rPr lang="en-US" sz="2400" dirty="0">
                <a:solidFill>
                  <a:schemeClr val="accent2"/>
                </a:solidFill>
              </a:rPr>
              <a:t>TALON PV is working with Rice University on further Perovskite development</a:t>
            </a:r>
            <a:endParaRPr sz="2400" dirty="0">
              <a:solidFill>
                <a:schemeClr val="accent2"/>
              </a:solidFill>
            </a:endParaRPr>
          </a:p>
          <a:p>
            <a:endParaRPr lang="en-US" dirty="0"/>
          </a:p>
          <a:p>
            <a:pPr marL="0" indent="0">
              <a:buNone/>
            </a:pPr>
            <a:r>
              <a:rPr lang="en-US" dirty="0"/>
              <a:t>Rice 3D and 2D Perovskites</a:t>
            </a:r>
          </a:p>
          <a:p>
            <a:r>
              <a:rPr lang="en-US" dirty="0"/>
              <a:t>Rice (Dr. Mohite) Group Chemistries </a:t>
            </a:r>
          </a:p>
          <a:p>
            <a:r>
              <a:rPr lang="en-US" dirty="0"/>
              <a:t>1.50 eV (optimized for single junction and 4T) Greater than 25% PCE at 0.35 cm</a:t>
            </a:r>
            <a:r>
              <a:rPr lang="en-US" baseline="30000" dirty="0"/>
              <a:t>2</a:t>
            </a:r>
            <a:endParaRPr lang="en-US" dirty="0"/>
          </a:p>
          <a:p>
            <a:r>
              <a:rPr lang="en-US" dirty="0"/>
              <a:t>1.67-1.9 eV (optimized for 2T) Greater than 23% PCE at 0.35 cm</a:t>
            </a:r>
            <a:r>
              <a:rPr lang="en-US" baseline="30000" dirty="0"/>
              <a:t>2</a:t>
            </a:r>
            <a:endParaRPr lang="en-US" dirty="0"/>
          </a:p>
          <a:p>
            <a:r>
              <a:rPr lang="en-US" dirty="0"/>
              <a:t>Deterministic Perovskite Heterostructures for multijunction Si/perovskite/perovskite tandems</a:t>
            </a:r>
          </a:p>
          <a:p>
            <a:r>
              <a:rPr lang="en-US" dirty="0"/>
              <a:t>Application of 2T Silicon-Perovskite Tandem</a:t>
            </a:r>
          </a:p>
          <a:p>
            <a:r>
              <a:rPr lang="en-US" dirty="0"/>
              <a:t>Integrated Photoelectrodes with 22% Solar to Hydrogen Efficiency</a:t>
            </a:r>
          </a:p>
        </p:txBody>
      </p:sp>
      <p:pic>
        <p:nvPicPr>
          <p:cNvPr id="4" name="Picture 3" descr="A logo with a square and a square in the middle&#10;&#10;AI-generated content may be incorrect.">
            <a:extLst>
              <a:ext uri="{FF2B5EF4-FFF2-40B4-BE49-F238E27FC236}">
                <a16:creationId xmlns:a16="http://schemas.microsoft.com/office/drawing/2014/main" id="{F5F04057-00C0-813F-7DDE-25C58C9FC71E}"/>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43A896D3-0E3C-1FC4-DFD2-2B9105452F4D}"/>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extLst>
      <p:ext uri="{BB962C8B-B14F-4D97-AF65-F5344CB8AC3E}">
        <p14:creationId xmlns:p14="http://schemas.microsoft.com/office/powerpoint/2010/main" val="3080098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Closing Statement: Building the Future of U.S. PV</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TALON PV merges innovation, policy, and scale — the future of American solar manufacturing.</a:t>
            </a:r>
          </a:p>
          <a:p>
            <a:endParaRPr lang="en-US" dirty="0"/>
          </a:p>
          <a:p>
            <a:r>
              <a:rPr lang="en-US" dirty="0"/>
              <a:t>Embodiment of innovation.</a:t>
            </a:r>
          </a:p>
          <a:p>
            <a:r>
              <a:rPr dirty="0"/>
              <a:t>First non-FEOC, </a:t>
            </a:r>
            <a:r>
              <a:rPr lang="en-US" dirty="0" err="1"/>
              <a:t>TOPCon</a:t>
            </a:r>
            <a:r>
              <a:rPr lang="en-US" dirty="0"/>
              <a:t>, </a:t>
            </a:r>
            <a:r>
              <a:rPr dirty="0"/>
              <a:t>tandem-ready cell platform in North America.</a:t>
            </a:r>
          </a:p>
          <a:p>
            <a:r>
              <a:rPr dirty="0"/>
              <a:t>31.6 % efficiency, scalable to 8 GW+.</a:t>
            </a:r>
          </a:p>
          <a:p>
            <a:r>
              <a:rPr lang="en-US" dirty="0"/>
              <a:t>U.S. Supply Chain Integration</a:t>
            </a:r>
          </a:p>
          <a:p>
            <a:r>
              <a:rPr lang="en-US" dirty="0"/>
              <a:t>Competitive Benchmark – TALON vs Legacy</a:t>
            </a:r>
          </a:p>
          <a:p>
            <a:r>
              <a:rPr lang="en-US" dirty="0"/>
              <a:t>Scalability </a:t>
            </a:r>
            <a:r>
              <a:rPr dirty="0"/>
              <a:t>Engineered for performance — built for independence.</a:t>
            </a:r>
          </a:p>
        </p:txBody>
      </p:sp>
      <p:pic>
        <p:nvPicPr>
          <p:cNvPr id="4" name="Picture 3" descr="A logo with a square and a square in the middle&#10;&#10;AI-generated content may be incorrect.">
            <a:extLst>
              <a:ext uri="{FF2B5EF4-FFF2-40B4-BE49-F238E27FC236}">
                <a16:creationId xmlns:a16="http://schemas.microsoft.com/office/drawing/2014/main" id="{10C6D680-5052-2C61-7CFA-93A259DF0EEB}"/>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4F5D37B3-8138-B365-0323-0C52B51647BD}"/>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ADA77C-0419-5211-942D-11F162B4E38B}"/>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BB2B8762-61F0-4F1B-9364-D633EE9D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E97675C8-1328-460C-9EBF-6B446B67EA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a:extLst>
              <a:ext uri="{FF2B5EF4-FFF2-40B4-BE49-F238E27FC236}">
                <a16:creationId xmlns:a16="http://schemas.microsoft.com/office/drawing/2014/main" id="{514EE78B-AF71-4195-A01B-F1165D9233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3"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C6417104-D4C1-4710-9982-2154A7F484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A32266AE-2162-5123-FDAC-F453E00F477E}"/>
              </a:ext>
            </a:extLst>
          </p:cNvPr>
          <p:cNvSpPr txBox="1"/>
          <p:nvPr/>
        </p:nvSpPr>
        <p:spPr>
          <a:xfrm>
            <a:off x="475499" y="4550229"/>
            <a:ext cx="8181805" cy="1057655"/>
          </a:xfrm>
          <a:prstGeom prst="rect">
            <a:avLst/>
          </a:prstGeom>
        </p:spPr>
        <p:txBody>
          <a:bodyPr vert="horz" lIns="91440" tIns="45720" rIns="91440" bIns="45720" rtlCol="0" anchor="b">
            <a:normAutofit/>
          </a:bodyPr>
          <a:lstStyle/>
          <a:p>
            <a:pPr defTabSz="914400">
              <a:lnSpc>
                <a:spcPct val="85000"/>
              </a:lnSpc>
              <a:spcBef>
                <a:spcPct val="0"/>
              </a:spcBef>
              <a:spcAft>
                <a:spcPts val="600"/>
              </a:spcAft>
            </a:pPr>
            <a:endParaRPr lang="en-US" sz="2900" spc="-50">
              <a:solidFill>
                <a:schemeClr val="tx1">
                  <a:lumMod val="85000"/>
                  <a:lumOff val="15000"/>
                </a:schemeClr>
              </a:solidFill>
              <a:latin typeface="+mj-lt"/>
              <a:ea typeface="+mj-ea"/>
              <a:cs typeface="+mj-cs"/>
            </a:endParaRPr>
          </a:p>
          <a:p>
            <a:pPr defTabSz="914400">
              <a:lnSpc>
                <a:spcPct val="85000"/>
              </a:lnSpc>
              <a:spcBef>
                <a:spcPct val="0"/>
              </a:spcBef>
              <a:spcAft>
                <a:spcPts val="600"/>
              </a:spcAft>
              <a:defRPr sz="4400" b="1">
                <a:solidFill>
                  <a:srgbClr val="FF9100"/>
                </a:solidFill>
              </a:defRPr>
            </a:pPr>
            <a:r>
              <a:rPr lang="en-US" sz="2900" spc="-50">
                <a:solidFill>
                  <a:schemeClr val="tx1">
                    <a:lumMod val="85000"/>
                    <a:lumOff val="15000"/>
                  </a:schemeClr>
                </a:solidFill>
                <a:latin typeface="+mj-lt"/>
                <a:ea typeface="+mj-ea"/>
                <a:cs typeface="+mj-cs"/>
              </a:rPr>
              <a:t>Thank You – Q&amp;A</a:t>
            </a:r>
          </a:p>
          <a:p>
            <a:pPr defTabSz="914400">
              <a:lnSpc>
                <a:spcPct val="85000"/>
              </a:lnSpc>
              <a:spcBef>
                <a:spcPct val="0"/>
              </a:spcBef>
              <a:spcAft>
                <a:spcPts val="600"/>
              </a:spcAft>
              <a:defRPr sz="4400" b="1">
                <a:solidFill>
                  <a:srgbClr val="FF9100"/>
                </a:solidFill>
              </a:defRPr>
            </a:pPr>
            <a:endParaRPr lang="en-US" sz="2900" spc="-50">
              <a:solidFill>
                <a:schemeClr val="tx1">
                  <a:lumMod val="85000"/>
                  <a:lumOff val="15000"/>
                </a:schemeClr>
              </a:solidFill>
              <a:latin typeface="+mj-lt"/>
              <a:ea typeface="+mj-ea"/>
              <a:cs typeface="+mj-cs"/>
            </a:endParaRPr>
          </a:p>
        </p:txBody>
      </p:sp>
      <p:pic>
        <p:nvPicPr>
          <p:cNvPr id="3" name="Picture 2" descr="A logo with a square and a square in the middle&#10;&#10;AI-generated content may be incorrect.">
            <a:extLst>
              <a:ext uri="{FF2B5EF4-FFF2-40B4-BE49-F238E27FC236}">
                <a16:creationId xmlns:a16="http://schemas.microsoft.com/office/drawing/2014/main" id="{8A712E65-1CCF-B9C6-47F7-F9EFB741A8FE}"/>
              </a:ext>
            </a:extLst>
          </p:cNvPr>
          <p:cNvPicPr>
            <a:picLocks noChangeAspect="1"/>
          </p:cNvPicPr>
          <p:nvPr/>
        </p:nvPicPr>
        <p:blipFill>
          <a:blip r:embed="rId2"/>
          <a:stretch>
            <a:fillRect/>
          </a:stretch>
        </p:blipFill>
        <p:spPr>
          <a:xfrm>
            <a:off x="476592" y="1277203"/>
            <a:ext cx="3848740" cy="2328490"/>
          </a:xfrm>
          <a:prstGeom prst="rect">
            <a:avLst/>
          </a:prstGeom>
        </p:spPr>
      </p:pic>
      <p:sp>
        <p:nvSpPr>
          <p:cNvPr id="18" name="Rectangle 17">
            <a:extLst>
              <a:ext uri="{FF2B5EF4-FFF2-40B4-BE49-F238E27FC236}">
                <a16:creationId xmlns:a16="http://schemas.microsoft.com/office/drawing/2014/main" id="{626F1402-2DEC-4071-84AF-350C7BF00D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47997" y="886968"/>
            <a:ext cx="48006" cy="31089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0EBA1BC-B285-700E-799D-248318D48A43}"/>
              </a:ext>
            </a:extLst>
          </p:cNvPr>
          <p:cNvPicPr>
            <a:picLocks noChangeAspect="1"/>
          </p:cNvPicPr>
          <p:nvPr/>
        </p:nvPicPr>
        <p:blipFill>
          <a:blip r:embed="rId3"/>
          <a:stretch>
            <a:fillRect/>
          </a:stretch>
        </p:blipFill>
        <p:spPr>
          <a:xfrm>
            <a:off x="4818668" y="814826"/>
            <a:ext cx="3838636" cy="3253244"/>
          </a:xfrm>
          <a:prstGeom prst="rect">
            <a:avLst/>
          </a:prstGeom>
        </p:spPr>
      </p:pic>
      <p:cxnSp>
        <p:nvCxnSpPr>
          <p:cNvPr id="20" name="Straight Connector 19">
            <a:extLst>
              <a:ext uri="{FF2B5EF4-FFF2-40B4-BE49-F238E27FC236}">
                <a16:creationId xmlns:a16="http://schemas.microsoft.com/office/drawing/2014/main" id="{04733B62-1719-4677-A612-CA0AC0AD748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0814" y="5618770"/>
            <a:ext cx="78867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DA52A394-10F4-4AA5-90E4-634D1E919D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Rectangle 23">
            <a:extLst>
              <a:ext uri="{FF2B5EF4-FFF2-40B4-BE49-F238E27FC236}">
                <a16:creationId xmlns:a16="http://schemas.microsoft.com/office/drawing/2014/main" id="{07BDDC51-8BB2-42BE-8EA8-39B3E9AC1E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045144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Mission</a:t>
            </a:r>
            <a:r>
              <a:rPr lang="en-US" dirty="0"/>
              <a:t> and Vision </a:t>
            </a:r>
            <a:endParaRPr dirty="0"/>
          </a:p>
        </p:txBody>
      </p:sp>
      <p:sp>
        <p:nvSpPr>
          <p:cNvPr id="3" name="Content Placeholder 2"/>
          <p:cNvSpPr>
            <a:spLocks noGrp="1"/>
          </p:cNvSpPr>
          <p:nvPr>
            <p:ph idx="1"/>
          </p:nvPr>
        </p:nvSpPr>
        <p:spPr>
          <a:xfrm>
            <a:off x="822959" y="1845734"/>
            <a:ext cx="7543801" cy="4412826"/>
          </a:xfrm>
        </p:spPr>
        <p:txBody>
          <a:bodyPr>
            <a:normAutofit/>
          </a:bodyPr>
          <a:lstStyle/>
          <a:p>
            <a:pPr marL="0" indent="0">
              <a:buNone/>
              <a:defRPr sz="1800"/>
            </a:pPr>
            <a:r>
              <a:rPr lang="en-US" sz="2400" dirty="0">
                <a:solidFill>
                  <a:schemeClr val="accent2"/>
                </a:solidFill>
              </a:rPr>
              <a:t>Mission Statement:</a:t>
            </a:r>
            <a:endParaRPr sz="2400" dirty="0">
              <a:solidFill>
                <a:schemeClr val="accent2"/>
              </a:solidFill>
            </a:endParaRPr>
          </a:p>
          <a:p>
            <a:pPr marL="0" indent="0">
              <a:buNone/>
            </a:pPr>
            <a:r>
              <a:rPr lang="en-US" dirty="0"/>
              <a:t>To advance U.S. energy independence by designing and manufacturing the most efficient, fully domestic, and non-FEOC photovoltaic cells, integrating world-class Western technology, American innovation, and smart-factory automation to power the clean-energy future.</a:t>
            </a:r>
          </a:p>
          <a:p>
            <a:pPr marL="0" indent="0">
              <a:buNone/>
            </a:pPr>
            <a:r>
              <a:rPr lang="en-US" sz="2400" dirty="0">
                <a:solidFill>
                  <a:schemeClr val="accent2"/>
                </a:solidFill>
              </a:rPr>
              <a:t>Vision Statement:</a:t>
            </a:r>
          </a:p>
          <a:p>
            <a:pPr marL="0" indent="0">
              <a:buNone/>
            </a:pPr>
            <a:r>
              <a:rPr lang="en-US" dirty="0"/>
              <a:t>To establish TALON PV as the benchmark for next-generation solar-cell manufacturing in North America, setting new standards in efficiency, transparency, and domestic content, while creating sustainable industrial ecosystems that strengthen America’s energy supply chain and workforce for decades to come.</a:t>
            </a:r>
            <a:endParaRPr dirty="0"/>
          </a:p>
        </p:txBody>
      </p:sp>
      <p:pic>
        <p:nvPicPr>
          <p:cNvPr id="4" name="Picture 3" descr="A logo with a square and a square in the middle&#10;&#10;AI-generated content may be incorrect.">
            <a:extLst>
              <a:ext uri="{FF2B5EF4-FFF2-40B4-BE49-F238E27FC236}">
                <a16:creationId xmlns:a16="http://schemas.microsoft.com/office/drawing/2014/main" id="{410E7360-43EB-5C59-9CED-953584832C1D}"/>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61C240C8-F4A9-D799-6D26-70D30D93CE9B}"/>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249C6-B01C-D715-1C97-A07C9C8B3D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840818-1ED6-F137-A851-0056C5A21A66}"/>
              </a:ext>
            </a:extLst>
          </p:cNvPr>
          <p:cNvSpPr>
            <a:spLocks noGrp="1"/>
          </p:cNvSpPr>
          <p:nvPr>
            <p:ph type="title"/>
          </p:nvPr>
        </p:nvSpPr>
        <p:spPr/>
        <p:txBody>
          <a:bodyPr/>
          <a:lstStyle/>
          <a:p>
            <a:r>
              <a:rPr lang="en-US" dirty="0"/>
              <a:t>TALON PV’s Technology Roadmap</a:t>
            </a:r>
            <a:endParaRPr dirty="0"/>
          </a:p>
        </p:txBody>
      </p:sp>
      <p:sp>
        <p:nvSpPr>
          <p:cNvPr id="3" name="Content Placeholder 2">
            <a:extLst>
              <a:ext uri="{FF2B5EF4-FFF2-40B4-BE49-F238E27FC236}">
                <a16:creationId xmlns:a16="http://schemas.microsoft.com/office/drawing/2014/main" id="{4EDB1D5B-5D2A-ED46-180F-0FEF0F81EEF6}"/>
              </a:ext>
            </a:extLst>
          </p:cNvPr>
          <p:cNvSpPr>
            <a:spLocks noGrp="1"/>
          </p:cNvSpPr>
          <p:nvPr>
            <p:ph idx="1"/>
          </p:nvPr>
        </p:nvSpPr>
        <p:spPr>
          <a:xfrm>
            <a:off x="822959" y="1845734"/>
            <a:ext cx="7543801" cy="4412826"/>
          </a:xfrm>
        </p:spPr>
        <p:txBody>
          <a:bodyPr>
            <a:normAutofit/>
          </a:bodyPr>
          <a:lstStyle/>
          <a:p>
            <a:pPr marL="0" indent="0" algn="ctr">
              <a:buNone/>
              <a:defRPr sz="1800"/>
            </a:pPr>
            <a:r>
              <a:rPr lang="en-US" sz="2800" dirty="0">
                <a:solidFill>
                  <a:schemeClr val="accent2"/>
                </a:solidFill>
              </a:rPr>
              <a:t>Key roadmap topics for discussion</a:t>
            </a:r>
            <a:endParaRPr lang="en-US" dirty="0"/>
          </a:p>
          <a:p>
            <a:pPr marL="0" indent="0">
              <a:buNone/>
            </a:pPr>
            <a:endParaRPr lang="en-US" dirty="0"/>
          </a:p>
          <a:p>
            <a:pPr marL="0" indent="0">
              <a:buNone/>
            </a:pPr>
            <a:r>
              <a:rPr lang="en-US" sz="2400" dirty="0"/>
              <a:t>IT / OT / Automation and Security</a:t>
            </a:r>
          </a:p>
          <a:p>
            <a:pPr marL="0" indent="0">
              <a:buNone/>
            </a:pPr>
            <a:r>
              <a:rPr lang="en-US" sz="2400" dirty="0"/>
              <a:t>Wet Processing</a:t>
            </a:r>
          </a:p>
          <a:p>
            <a:pPr marL="0" indent="0">
              <a:buNone/>
            </a:pPr>
            <a:r>
              <a:rPr lang="en-US" sz="2400" dirty="0"/>
              <a:t>Metallization Advancements</a:t>
            </a:r>
          </a:p>
          <a:p>
            <a:pPr marL="0" indent="0">
              <a:buNone/>
            </a:pPr>
            <a:r>
              <a:rPr lang="en-US" sz="2400" dirty="0"/>
              <a:t>Copper Paste Testing and Implementation</a:t>
            </a:r>
          </a:p>
          <a:p>
            <a:pPr marL="0" indent="0">
              <a:buNone/>
            </a:pPr>
            <a:r>
              <a:rPr lang="en-US" sz="2400" dirty="0"/>
              <a:t>PVD Deposition Advantages</a:t>
            </a:r>
          </a:p>
          <a:p>
            <a:pPr marL="0" indent="0">
              <a:buNone/>
            </a:pPr>
            <a:r>
              <a:rPr lang="en-US" sz="2400" dirty="0"/>
              <a:t>Tandem and Perovskite Commercialization</a:t>
            </a:r>
            <a:endParaRPr sz="2400" dirty="0"/>
          </a:p>
        </p:txBody>
      </p:sp>
      <p:pic>
        <p:nvPicPr>
          <p:cNvPr id="4" name="Picture 3" descr="A logo with a square and a square in the middle&#10;&#10;AI-generated content may be incorrect.">
            <a:extLst>
              <a:ext uri="{FF2B5EF4-FFF2-40B4-BE49-F238E27FC236}">
                <a16:creationId xmlns:a16="http://schemas.microsoft.com/office/drawing/2014/main" id="{400E0E78-3305-D4EE-D3A2-C0029D020CCC}"/>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9D7FE862-ED27-C2AC-20C5-045E78B63CD5}"/>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extLst>
      <p:ext uri="{BB962C8B-B14F-4D97-AF65-F5344CB8AC3E}">
        <p14:creationId xmlns:p14="http://schemas.microsoft.com/office/powerpoint/2010/main" val="1859037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Strategic Partnerships</a:t>
            </a:r>
          </a:p>
        </p:txBody>
      </p:sp>
      <p:sp>
        <p:nvSpPr>
          <p:cNvPr id="3" name="Content Placeholder 2"/>
          <p:cNvSpPr>
            <a:spLocks noGrp="1"/>
          </p:cNvSpPr>
          <p:nvPr>
            <p:ph idx="1"/>
          </p:nvPr>
        </p:nvSpPr>
        <p:spPr/>
        <p:txBody>
          <a:bodyPr>
            <a:normAutofit fontScale="92500" lnSpcReduction="10000"/>
          </a:bodyPr>
          <a:lstStyle/>
          <a:p>
            <a:pPr marL="0" indent="0" algn="ctr">
              <a:buNone/>
              <a:defRPr sz="1800"/>
            </a:pPr>
            <a:r>
              <a:rPr sz="2400" dirty="0">
                <a:solidFill>
                  <a:schemeClr val="accent2"/>
                </a:solidFill>
              </a:rPr>
              <a:t>Our ecosystem connects the best of </a:t>
            </a:r>
            <a:r>
              <a:rPr lang="en-US" sz="2400" dirty="0">
                <a:solidFill>
                  <a:schemeClr val="accent2"/>
                </a:solidFill>
              </a:rPr>
              <a:t>Western</a:t>
            </a:r>
            <a:r>
              <a:rPr sz="2400" dirty="0">
                <a:solidFill>
                  <a:schemeClr val="accent2"/>
                </a:solidFill>
              </a:rPr>
              <a:t> technology</a:t>
            </a:r>
            <a:r>
              <a:rPr lang="en-US" sz="2400" dirty="0">
                <a:solidFill>
                  <a:schemeClr val="accent2"/>
                </a:solidFill>
              </a:rPr>
              <a:t>, research,</a:t>
            </a:r>
            <a:r>
              <a:rPr sz="2400" dirty="0">
                <a:solidFill>
                  <a:schemeClr val="accent2"/>
                </a:solidFill>
              </a:rPr>
              <a:t> </a:t>
            </a:r>
            <a:r>
              <a:rPr lang="en-US" sz="2400" dirty="0">
                <a:solidFill>
                  <a:schemeClr val="accent2"/>
                </a:solidFill>
              </a:rPr>
              <a:t>and</a:t>
            </a:r>
            <a:r>
              <a:rPr sz="2400" dirty="0">
                <a:solidFill>
                  <a:schemeClr val="accent2"/>
                </a:solidFill>
              </a:rPr>
              <a:t> U.S. execution.</a:t>
            </a:r>
          </a:p>
          <a:p>
            <a:r>
              <a:rPr lang="en-US" dirty="0">
                <a:solidFill>
                  <a:schemeClr val="accent2"/>
                </a:solidFill>
              </a:rPr>
              <a:t>Highlighted benefits:</a:t>
            </a:r>
          </a:p>
          <a:p>
            <a:r>
              <a:rPr b="1" dirty="0"/>
              <a:t>Fraunhofer ISE </a:t>
            </a:r>
            <a:r>
              <a:rPr dirty="0"/>
              <a:t>– 31.6 % certified tandem IP &amp; R&amp;D collaboration.</a:t>
            </a:r>
          </a:p>
          <a:p>
            <a:r>
              <a:rPr b="1" dirty="0"/>
              <a:t>ASYS </a:t>
            </a:r>
            <a:r>
              <a:rPr dirty="0"/>
              <a:t>– 36</a:t>
            </a:r>
            <a:r>
              <a:rPr lang="en-US" dirty="0"/>
              <a:t>,</a:t>
            </a:r>
            <a:r>
              <a:rPr dirty="0"/>
              <a:t>000 cells/day @ M12 format; 4.</a:t>
            </a:r>
            <a:r>
              <a:rPr lang="en-US" dirty="0"/>
              <a:t>8</a:t>
            </a:r>
            <a:r>
              <a:rPr dirty="0"/>
              <a:t> GW annual capacity.</a:t>
            </a:r>
          </a:p>
          <a:p>
            <a:r>
              <a:rPr b="1" dirty="0"/>
              <a:t>RENA</a:t>
            </a:r>
            <a:r>
              <a:rPr dirty="0"/>
              <a:t> – 50 % lower water &amp; chemical use; no peroxide chemistry.</a:t>
            </a:r>
          </a:p>
          <a:p>
            <a:r>
              <a:rPr b="1" dirty="0"/>
              <a:t>Von Ardenne </a:t>
            </a:r>
            <a:r>
              <a:rPr dirty="0"/>
              <a:t>– precision PVD &amp; sputter tools, ± 1 % uniformity.</a:t>
            </a:r>
          </a:p>
          <a:p>
            <a:r>
              <a:rPr lang="en-US" b="1" dirty="0"/>
              <a:t>ISRA Vision </a:t>
            </a:r>
            <a:r>
              <a:rPr lang="en-US" dirty="0"/>
              <a:t>– Advanced metrology across all equipment</a:t>
            </a:r>
          </a:p>
          <a:p>
            <a:r>
              <a:rPr b="1" dirty="0"/>
              <a:t>Bert Thin Films </a:t>
            </a:r>
            <a:r>
              <a:rPr dirty="0"/>
              <a:t>– </a:t>
            </a:r>
            <a:r>
              <a:rPr dirty="0" err="1"/>
              <a:t>CuBert</a:t>
            </a:r>
            <a:r>
              <a:rPr dirty="0"/>
              <a:t>™ copper paste → 85 % less silver, DOE-backed.</a:t>
            </a:r>
            <a:endParaRPr lang="en-US" dirty="0"/>
          </a:p>
          <a:p>
            <a:r>
              <a:rPr lang="en-US" b="1" dirty="0"/>
              <a:t>Rice University </a:t>
            </a:r>
            <a:r>
              <a:rPr lang="en-US" dirty="0"/>
              <a:t>– Perovskite development 2D + 3D </a:t>
            </a:r>
            <a:endParaRPr dirty="0"/>
          </a:p>
        </p:txBody>
      </p:sp>
      <p:pic>
        <p:nvPicPr>
          <p:cNvPr id="4" name="Picture 3" descr="A logo with a square and a square in the middle&#10;&#10;AI-generated content may be incorrect.">
            <a:extLst>
              <a:ext uri="{FF2B5EF4-FFF2-40B4-BE49-F238E27FC236}">
                <a16:creationId xmlns:a16="http://schemas.microsoft.com/office/drawing/2014/main" id="{D1B2ED5D-F4E1-B7C3-A685-C8E86469BDF6}"/>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7692AB04-A881-232C-578D-16961692DF63}"/>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CAEBB-70B3-49BA-AC38-7D886C11E6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7368D3F-F30C-1A8C-33C5-0DD5D3332A3D}"/>
              </a:ext>
            </a:extLst>
          </p:cNvPr>
          <p:cNvSpPr txBox="1"/>
          <p:nvPr/>
        </p:nvSpPr>
        <p:spPr>
          <a:xfrm>
            <a:off x="1371600" y="2286000"/>
            <a:ext cx="5068311" cy="1046440"/>
          </a:xfrm>
          <a:prstGeom prst="rect">
            <a:avLst/>
          </a:prstGeom>
          <a:noFill/>
        </p:spPr>
        <p:txBody>
          <a:bodyPr wrap="none">
            <a:spAutoFit/>
          </a:bodyPr>
          <a:lstStyle/>
          <a:p>
            <a:endParaRPr dirty="0"/>
          </a:p>
          <a:p>
            <a:pPr>
              <a:defRPr sz="4400" b="1">
                <a:solidFill>
                  <a:srgbClr val="FF9100"/>
                </a:solidFill>
              </a:defRPr>
            </a:pPr>
            <a:r>
              <a:rPr lang="en-US" dirty="0"/>
              <a:t>IT / OT / Automation</a:t>
            </a:r>
            <a:endParaRPr dirty="0"/>
          </a:p>
        </p:txBody>
      </p:sp>
      <p:sp>
        <p:nvSpPr>
          <p:cNvPr id="3" name="TextBox 2">
            <a:extLst>
              <a:ext uri="{FF2B5EF4-FFF2-40B4-BE49-F238E27FC236}">
                <a16:creationId xmlns:a16="http://schemas.microsoft.com/office/drawing/2014/main" id="{8919D48F-0D89-0EDD-99C7-7F6219393512}"/>
              </a:ext>
            </a:extLst>
          </p:cNvPr>
          <p:cNvSpPr txBox="1"/>
          <p:nvPr/>
        </p:nvSpPr>
        <p:spPr>
          <a:xfrm>
            <a:off x="1371600" y="3200400"/>
            <a:ext cx="6668429" cy="738664"/>
          </a:xfrm>
          <a:prstGeom prst="rect">
            <a:avLst/>
          </a:prstGeom>
          <a:noFill/>
        </p:spPr>
        <p:txBody>
          <a:bodyPr wrap="none">
            <a:spAutoFit/>
          </a:bodyPr>
          <a:lstStyle/>
          <a:p>
            <a:endParaRPr dirty="0"/>
          </a:p>
          <a:p>
            <a:pPr>
              <a:defRPr sz="2400">
                <a:solidFill>
                  <a:srgbClr val="2D2D2D"/>
                </a:solidFill>
              </a:defRPr>
            </a:pPr>
            <a:r>
              <a:rPr lang="en-US" dirty="0"/>
              <a:t>"Make it happen, keep it moving, maintain security”</a:t>
            </a:r>
            <a:endParaRPr dirty="0"/>
          </a:p>
        </p:txBody>
      </p:sp>
    </p:spTree>
    <p:extLst>
      <p:ext uri="{BB962C8B-B14F-4D97-AF65-F5344CB8AC3E}">
        <p14:creationId xmlns:p14="http://schemas.microsoft.com/office/powerpoint/2010/main" val="3280241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71D93-EEC2-A310-DD9B-51FDE0C26C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F850C3-D62D-E333-CB3B-46BB46149230}"/>
              </a:ext>
            </a:extLst>
          </p:cNvPr>
          <p:cNvSpPr>
            <a:spLocks noGrp="1"/>
          </p:cNvSpPr>
          <p:nvPr>
            <p:ph type="title"/>
          </p:nvPr>
        </p:nvSpPr>
        <p:spPr/>
        <p:txBody>
          <a:bodyPr/>
          <a:lstStyle/>
          <a:p>
            <a:r>
              <a:rPr lang="en-US" dirty="0"/>
              <a:t>Factory Cybersecurity in the age of Cyber Warfare</a:t>
            </a:r>
            <a:endParaRPr dirty="0"/>
          </a:p>
        </p:txBody>
      </p:sp>
      <p:sp>
        <p:nvSpPr>
          <p:cNvPr id="3" name="Content Placeholder 2">
            <a:extLst>
              <a:ext uri="{FF2B5EF4-FFF2-40B4-BE49-F238E27FC236}">
                <a16:creationId xmlns:a16="http://schemas.microsoft.com/office/drawing/2014/main" id="{8B1FAA2A-2C5B-68E5-B020-043D489B1241}"/>
              </a:ext>
            </a:extLst>
          </p:cNvPr>
          <p:cNvSpPr>
            <a:spLocks noGrp="1"/>
          </p:cNvSpPr>
          <p:nvPr>
            <p:ph idx="1"/>
          </p:nvPr>
        </p:nvSpPr>
        <p:spPr/>
        <p:txBody>
          <a:bodyPr>
            <a:normAutofit/>
          </a:bodyPr>
          <a:lstStyle/>
          <a:p>
            <a:r>
              <a:rPr lang="en-US" dirty="0">
                <a:solidFill>
                  <a:schemeClr val="accent2"/>
                </a:solidFill>
              </a:rPr>
              <a:t>Highlighted benefits:</a:t>
            </a:r>
          </a:p>
          <a:p>
            <a:r>
              <a:rPr lang="en-US" dirty="0"/>
              <a:t>No access to the Internet</a:t>
            </a:r>
          </a:p>
          <a:p>
            <a:pPr lvl="1"/>
            <a:r>
              <a:rPr lang="en-US" dirty="0"/>
              <a:t>But still connected</a:t>
            </a:r>
          </a:p>
          <a:p>
            <a:r>
              <a:rPr lang="en-US" dirty="0"/>
              <a:t>Zero Trust</a:t>
            </a:r>
          </a:p>
          <a:p>
            <a:pPr lvl="1"/>
            <a:r>
              <a:rPr lang="en-US" dirty="0"/>
              <a:t>Whitelist only</a:t>
            </a:r>
          </a:p>
          <a:p>
            <a:r>
              <a:rPr lang="en-US" dirty="0"/>
              <a:t>Authentication, authorization, encryption, segmentation</a:t>
            </a:r>
          </a:p>
          <a:p>
            <a:pPr lvl="1"/>
            <a:r>
              <a:rPr lang="en-US" dirty="0"/>
              <a:t>Template for future factories</a:t>
            </a:r>
          </a:p>
          <a:p>
            <a:pPr lvl="1"/>
            <a:r>
              <a:rPr lang="en-US" dirty="0"/>
              <a:t>Inline with NIST CSF &amp; SP 800-53 and EU Cyber Resilience Act</a:t>
            </a:r>
          </a:p>
          <a:p>
            <a:r>
              <a:rPr lang="en-US" dirty="0"/>
              <a:t>Repeatable, easy to maintain and to expand</a:t>
            </a:r>
          </a:p>
          <a:p>
            <a:r>
              <a:rPr lang="en-US" dirty="0"/>
              <a:t>Increased cyber resilience – increased reliability – increased ROI</a:t>
            </a:r>
          </a:p>
        </p:txBody>
      </p:sp>
      <p:pic>
        <p:nvPicPr>
          <p:cNvPr id="4" name="Picture 3" descr="A logo with a square and a square in the middle&#10;&#10;AI-generated content may be incorrect.">
            <a:extLst>
              <a:ext uri="{FF2B5EF4-FFF2-40B4-BE49-F238E27FC236}">
                <a16:creationId xmlns:a16="http://schemas.microsoft.com/office/drawing/2014/main" id="{1D33DAD8-2DE6-6C4D-33C6-8DDB403782D3}"/>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1840A490-ED47-BB8A-E9C6-0AE12CB1AD51}"/>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extLst>
      <p:ext uri="{BB962C8B-B14F-4D97-AF65-F5344CB8AC3E}">
        <p14:creationId xmlns:p14="http://schemas.microsoft.com/office/powerpoint/2010/main" val="82437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Industry 4.0 Automation</a:t>
            </a:r>
          </a:p>
        </p:txBody>
      </p:sp>
      <p:sp>
        <p:nvSpPr>
          <p:cNvPr id="3" name="Content Placeholder 2"/>
          <p:cNvSpPr>
            <a:spLocks noGrp="1"/>
          </p:cNvSpPr>
          <p:nvPr>
            <p:ph idx="1"/>
          </p:nvPr>
        </p:nvSpPr>
        <p:spPr/>
        <p:txBody>
          <a:bodyPr>
            <a:normAutofit/>
          </a:bodyPr>
          <a:lstStyle/>
          <a:p>
            <a:pPr marL="0" indent="0" algn="ctr">
              <a:buNone/>
              <a:defRPr sz="1800"/>
            </a:pPr>
            <a:r>
              <a:rPr sz="2400" dirty="0">
                <a:solidFill>
                  <a:schemeClr val="accent2"/>
                </a:solidFill>
              </a:rPr>
              <a:t>A digital MES backbone ensures precision, predictability, and near-perfect yield.</a:t>
            </a:r>
          </a:p>
          <a:p>
            <a:endParaRPr lang="en-US" dirty="0"/>
          </a:p>
          <a:p>
            <a:r>
              <a:rPr dirty="0"/>
              <a:t>Full Kontron + Oracle MES integration for closed-loop control.</a:t>
            </a:r>
          </a:p>
          <a:p>
            <a:r>
              <a:rPr dirty="0"/>
              <a:t>ISRA Vision &amp; </a:t>
            </a:r>
            <a:r>
              <a:rPr dirty="0" err="1"/>
              <a:t>Wavelabs</a:t>
            </a:r>
            <a:r>
              <a:rPr dirty="0"/>
              <a:t> IV testing detect &lt; 0.1 % variance.</a:t>
            </a:r>
          </a:p>
          <a:p>
            <a:r>
              <a:rPr dirty="0"/>
              <a:t>600+ sensor network enables predictive maintenance.</a:t>
            </a:r>
          </a:p>
          <a:p>
            <a:r>
              <a:rPr dirty="0"/>
              <a:t>Yield &gt; 98 %, downtime ↓ 35 %.</a:t>
            </a:r>
          </a:p>
          <a:p>
            <a:r>
              <a:rPr dirty="0"/>
              <a:t>80 %+ automation coverage → less labor, higher repeatability.</a:t>
            </a:r>
          </a:p>
        </p:txBody>
      </p:sp>
      <p:pic>
        <p:nvPicPr>
          <p:cNvPr id="4" name="Picture 3" descr="A logo with a square and a square in the middle&#10;&#10;AI-generated content may be incorrect.">
            <a:extLst>
              <a:ext uri="{FF2B5EF4-FFF2-40B4-BE49-F238E27FC236}">
                <a16:creationId xmlns:a16="http://schemas.microsoft.com/office/drawing/2014/main" id="{F71FCBB6-DC70-003C-699E-278D57BE1977}"/>
              </a:ext>
            </a:extLst>
          </p:cNvPr>
          <p:cNvPicPr>
            <a:picLocks noChangeAspect="1"/>
          </p:cNvPicPr>
          <p:nvPr/>
        </p:nvPicPr>
        <p:blipFill>
          <a:blip r:embed="rId2"/>
          <a:stretch>
            <a:fillRect/>
          </a:stretch>
        </p:blipFill>
        <p:spPr>
          <a:xfrm>
            <a:off x="7543801" y="-77054"/>
            <a:ext cx="1554480" cy="941669"/>
          </a:xfrm>
          <a:prstGeom prst="rect">
            <a:avLst/>
          </a:prstGeom>
        </p:spPr>
      </p:pic>
      <p:sp>
        <p:nvSpPr>
          <p:cNvPr id="5" name="TextBox 4">
            <a:extLst>
              <a:ext uri="{FF2B5EF4-FFF2-40B4-BE49-F238E27FC236}">
                <a16:creationId xmlns:a16="http://schemas.microsoft.com/office/drawing/2014/main" id="{AF99F196-8544-1B57-77C3-987A180C7B34}"/>
              </a:ext>
            </a:extLst>
          </p:cNvPr>
          <p:cNvSpPr txBox="1"/>
          <p:nvPr/>
        </p:nvSpPr>
        <p:spPr>
          <a:xfrm>
            <a:off x="4216400" y="6448285"/>
            <a:ext cx="4572000" cy="246221"/>
          </a:xfrm>
          <a:prstGeom prst="rect">
            <a:avLst/>
          </a:prstGeom>
          <a:noFill/>
        </p:spPr>
        <p:txBody>
          <a:bodyPr wrap="square">
            <a:spAutoFit/>
          </a:bodyPr>
          <a:lstStyle/>
          <a:p>
            <a:pPr algn="r">
              <a:defRPr sz="1000">
                <a:solidFill>
                  <a:srgbClr val="2D2D2D"/>
                </a:solidFill>
              </a:defRPr>
            </a:pPr>
            <a:r>
              <a:rPr lang="en-US" dirty="0">
                <a:solidFill>
                  <a:schemeClr val="bg1"/>
                </a:solidFill>
              </a:rPr>
              <a:t>Confidential – TALON PV © 2025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7CCD6-B928-57B0-CC60-1B89DE8088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F87DEE8-713C-A3EE-1A5A-5937DF1F97F9}"/>
              </a:ext>
            </a:extLst>
          </p:cNvPr>
          <p:cNvSpPr txBox="1"/>
          <p:nvPr/>
        </p:nvSpPr>
        <p:spPr>
          <a:xfrm>
            <a:off x="1371600" y="2286000"/>
            <a:ext cx="3752566" cy="1046440"/>
          </a:xfrm>
          <a:prstGeom prst="rect">
            <a:avLst/>
          </a:prstGeom>
          <a:noFill/>
        </p:spPr>
        <p:txBody>
          <a:bodyPr wrap="none">
            <a:spAutoFit/>
          </a:bodyPr>
          <a:lstStyle/>
          <a:p>
            <a:endParaRPr dirty="0"/>
          </a:p>
          <a:p>
            <a:pPr>
              <a:defRPr sz="4400" b="1">
                <a:solidFill>
                  <a:srgbClr val="FF9100"/>
                </a:solidFill>
              </a:defRPr>
            </a:pPr>
            <a:r>
              <a:rPr lang="en-US" dirty="0"/>
              <a:t>Wet Processing</a:t>
            </a:r>
          </a:p>
        </p:txBody>
      </p:sp>
      <p:sp>
        <p:nvSpPr>
          <p:cNvPr id="3" name="TextBox 2">
            <a:extLst>
              <a:ext uri="{FF2B5EF4-FFF2-40B4-BE49-F238E27FC236}">
                <a16:creationId xmlns:a16="http://schemas.microsoft.com/office/drawing/2014/main" id="{AC1942DF-92CF-6A3B-76E0-7DA2D946D9C8}"/>
              </a:ext>
            </a:extLst>
          </p:cNvPr>
          <p:cNvSpPr txBox="1"/>
          <p:nvPr/>
        </p:nvSpPr>
        <p:spPr>
          <a:xfrm>
            <a:off x="1371600" y="3200400"/>
            <a:ext cx="2873928" cy="738664"/>
          </a:xfrm>
          <a:prstGeom prst="rect">
            <a:avLst/>
          </a:prstGeom>
          <a:noFill/>
        </p:spPr>
        <p:txBody>
          <a:bodyPr wrap="none">
            <a:spAutoFit/>
          </a:bodyPr>
          <a:lstStyle/>
          <a:p>
            <a:endParaRPr dirty="0"/>
          </a:p>
          <a:p>
            <a:pPr>
              <a:defRPr sz="2400">
                <a:solidFill>
                  <a:srgbClr val="2D2D2D"/>
                </a:solidFill>
              </a:defRPr>
            </a:pPr>
            <a:r>
              <a:rPr lang="en-US" dirty="0"/>
              <a:t>"</a:t>
            </a:r>
            <a:r>
              <a:rPr dirty="0"/>
              <a:t>W</a:t>
            </a:r>
            <a:r>
              <a:rPr lang="en-US" dirty="0"/>
              <a:t>e Have Chemistry”</a:t>
            </a:r>
            <a:endParaRPr dirty="0"/>
          </a:p>
        </p:txBody>
      </p:sp>
    </p:spTree>
    <p:extLst>
      <p:ext uri="{BB962C8B-B14F-4D97-AF65-F5344CB8AC3E}">
        <p14:creationId xmlns:p14="http://schemas.microsoft.com/office/powerpoint/2010/main" val="376863999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D05C73CA9FE34E820618FAD4014184" ma:contentTypeVersion="29" ma:contentTypeDescription="Create a new document." ma:contentTypeScope="" ma:versionID="5b64577d64794dfbda1d30dd243cbe15">
  <xsd:schema xmlns:xsd="http://www.w3.org/2001/XMLSchema" xmlns:xs="http://www.w3.org/2001/XMLSchema" xmlns:p="http://schemas.microsoft.com/office/2006/metadata/properties" xmlns:ns1="http://schemas.microsoft.com/sharepoint/v3" xmlns:ns2="472a0e48-0145-4f55-a6bb-a8fd9078d407" xmlns:ns3="f6f6ce5a-03cd-4adf-a050-2e9c68287072" xmlns:ns4="http://schemas.microsoft.com/sharepoint/v4" targetNamespace="http://schemas.microsoft.com/office/2006/metadata/properties" ma:root="true" ma:fieldsID="ba80f0a219f477fe564cc8c0d24e02e5" ns1:_="" ns2:_="" ns3:_="" ns4:_="">
    <xsd:import namespace="http://schemas.microsoft.com/sharepoint/v3"/>
    <xsd:import namespace="472a0e48-0145-4f55-a6bb-a8fd9078d407"/>
    <xsd:import namespace="f6f6ce5a-03cd-4adf-a050-2e9c68287072"/>
    <xsd:import namespace="http://schemas.microsoft.com/sharepoint/v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MigrationWizId" minOccurs="0"/>
                <xsd:element ref="ns2:MigrationWizIdPermissions" minOccurs="0"/>
                <xsd:element ref="ns2:MigrationWizIdVersion" minOccurs="0"/>
                <xsd:element ref="ns2:lcf76f155ced4ddcb4097134ff3c332f0" minOccurs="0"/>
                <xsd:element ref="ns2:MediaServiceBillingMetadata" minOccurs="0"/>
                <xsd:element ref="ns2:ArchiverLinkFileType" minOccurs="0"/>
                <xsd:element ref="ns4:IconOverlay" minOccurs="0"/>
                <xsd:element ref="ns1:_vti_ItemDeclaredRecord" minOccurs="0"/>
                <xsd:element ref="ns1:_vti_ItemHoldRecord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28" nillable="true" ma:displayName="Declared Record" ma:hidden="true" ma:internalName="_vti_ItemDeclaredRecord" ma:readOnly="true">
      <xsd:simpleType>
        <xsd:restriction base="dms:DateTime"/>
      </xsd:simpleType>
    </xsd:element>
    <xsd:element name="_vti_ItemHoldRecordStatus" ma:index="29" nillable="true" ma:displayName="Hold and Record Status" ma:decimals="0" ma:hidden="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72a0e48-0145-4f55-a6bb-a8fd9078d407"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DateTaken" ma:index="6" nillable="true" ma:displayName="MediaServiceDateTaken" ma:description="" ma:hidden="true" ma:internalName="MediaServiceDateTaken" ma:readOnly="true">
      <xsd:simpleType>
        <xsd:restriction base="dms:Text"/>
      </xsd:simpleType>
    </xsd:element>
    <xsd:element name="MediaServiceGenerationTime" ma:index="7" nillable="true" ma:displayName="MediaServiceGenerationTime" ma:hidden="true" ma:internalName="MediaServiceGenerationTime" ma:readOnly="true">
      <xsd:simpleType>
        <xsd:restriction base="dms:Text"/>
      </xsd:simpleType>
    </xsd:element>
    <xsd:element name="MediaServiceEventHashCode" ma:index="8" nillable="true" ma:displayName="MediaServiceEventHashCode" ma:hidden="true" ma:internalName="MediaServiceEventHashCode" ma:readOnly="true">
      <xsd:simpleType>
        <xsd:restriction base="dms:Text"/>
      </xsd:simpleType>
    </xsd:element>
    <xsd:element name="MediaServiceOCR" ma:index="9" nillable="true" ma:displayName="Extracted Text" ma:internalName="MediaServiceOCR" ma:readOnly="true">
      <xsd:simpleType>
        <xsd:restriction base="dms:Note">
          <xsd:maxLength value="255"/>
        </xsd:restriction>
      </xsd:simpleType>
    </xsd:element>
    <xsd:element name="MediaServiceLocation" ma:index="10" nillable="true" ma:displayName="Location" ma:description="" ma:internalName="MediaServiceLocation" ma:readOnly="true">
      <xsd:simpleType>
        <xsd:restriction base="dms:Text"/>
      </xsd:simpleType>
    </xsd:element>
    <xsd:element name="MediaLengthInSeconds" ma:index="11" nillable="true" ma:displayName="MediaLengthInSeconds" ma:description=""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dc0606b-8e5a-4aee-a68c-f4efcab0e830" ma:termSetId="09814cd3-568e-fe90-9814-8d621ff8fb84" ma:anchorId="fba54fb3-c3e1-fe81-a776-ca4b69148c4d" ma:open="true" ma:isKeyword="false">
      <xsd:complexType>
        <xsd:sequence>
          <xsd:element ref="pc:Terms" minOccurs="0" maxOccurs="1"/>
        </xsd:sequence>
      </xsd:complex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igrationWizId" ma:index="21" nillable="true" ma:displayName="MigrationWizId" ma:internalName="MigrationWizId">
      <xsd:simpleType>
        <xsd:restriction base="dms:Text"/>
      </xsd:simpleType>
    </xsd:element>
    <xsd:element name="MigrationWizIdPermissions" ma:index="22" nillable="true" ma:displayName="MigrationWizIdPermissions" ma:internalName="MigrationWizIdPermissions">
      <xsd:simpleType>
        <xsd:restriction base="dms:Text"/>
      </xsd:simpleType>
    </xsd:element>
    <xsd:element name="MigrationWizIdVersion" ma:index="23" nillable="true" ma:displayName="MigrationWizIdVersion" ma:internalName="MigrationWizIdVersion">
      <xsd:simpleType>
        <xsd:restriction base="dms:Text"/>
      </xsd:simpleType>
    </xsd:element>
    <xsd:element name="lcf76f155ced4ddcb4097134ff3c332f0" ma:index="24" nillable="true" ma:displayName="Image Tags_0" ma:hidden="true" ma:internalName="lcf76f155ced4ddcb4097134ff3c332f0" ma:readOnly="fals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element name="ArchiverLinkFileType" ma:index="26" nillable="true" ma:displayName="ArchiverLinkFileType" ma:hidden="true" ma:internalName="ArchiverLinkFileTyp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6f6ce5a-03cd-4adf-a050-2e9c6828707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8169b49-c07d-4000-acaa-6b5edd4fca4f}" ma:internalName="TaxCatchAll" ma:showField="CatchAllData" ma:web="f6f6ce5a-03cd-4adf-a050-2e9c6828707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7"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igrationWizId xmlns="472a0e48-0145-4f55-a6bb-a8fd9078d407" xsi:nil="true"/>
    <MigrationWizIdPermissions xmlns="472a0e48-0145-4f55-a6bb-a8fd9078d407" xsi:nil="true"/>
    <ArchiverLinkFileType xmlns="472a0e48-0145-4f55-a6bb-a8fd9078d407" xsi:nil="true"/>
    <IconOverlay xmlns="http://schemas.microsoft.com/sharepoint/v4" xsi:nil="true"/>
    <TaxCatchAll xmlns="f6f6ce5a-03cd-4adf-a050-2e9c68287072" xsi:nil="true"/>
    <lcf76f155ced4ddcb4097134ff3c332f0 xmlns="472a0e48-0145-4f55-a6bb-a8fd9078d407" xsi:nil="true"/>
    <MigrationWizIdVersion xmlns="472a0e48-0145-4f55-a6bb-a8fd9078d407" xsi:nil="true"/>
    <lcf76f155ced4ddcb4097134ff3c332f xmlns="472a0e48-0145-4f55-a6bb-a8fd9078d40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5F866E1-2066-4DAC-8626-091CE5CF9FC5}"/>
</file>

<file path=customXml/itemProps2.xml><?xml version="1.0" encoding="utf-8"?>
<ds:datastoreItem xmlns:ds="http://schemas.openxmlformats.org/officeDocument/2006/customXml" ds:itemID="{461F7D47-3C9A-4635-835C-1EA4C11356D2}"/>
</file>

<file path=customXml/itemProps3.xml><?xml version="1.0" encoding="utf-8"?>
<ds:datastoreItem xmlns:ds="http://schemas.openxmlformats.org/officeDocument/2006/customXml" ds:itemID="{887264B3-6F72-4702-8C6C-7D3A47E34385}"/>
</file>

<file path=docProps/app.xml><?xml version="1.0" encoding="utf-8"?>
<Properties xmlns="http://schemas.openxmlformats.org/officeDocument/2006/extended-properties" xmlns:vt="http://schemas.openxmlformats.org/officeDocument/2006/docPropsVTypes">
  <Template>Retrospect</Template>
  <TotalTime>1341</TotalTime>
  <Words>1704</Words>
  <Application>Microsoft Office PowerPoint</Application>
  <PresentationFormat>On-screen Show (4:3)</PresentationFormat>
  <Paragraphs>206</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Calibri</vt:lpstr>
      <vt:lpstr>Calibri Light</vt:lpstr>
      <vt:lpstr>Retrospect</vt:lpstr>
      <vt:lpstr>TALON PV’s Technology Pathway: From PVD-TOPCon to Perovskite-Silicon Tandem</vt:lpstr>
      <vt:lpstr>TALON PV – Driving Advanced Manufacturing in Solar Technology</vt:lpstr>
      <vt:lpstr>Mission and Vision </vt:lpstr>
      <vt:lpstr>TALON PV’s Technology Roadmap</vt:lpstr>
      <vt:lpstr>Strategic Partnerships</vt:lpstr>
      <vt:lpstr>PowerPoint Presentation</vt:lpstr>
      <vt:lpstr>Factory Cybersecurity in the age of Cyber Warfare</vt:lpstr>
      <vt:lpstr>Industry 4.0 Automation</vt:lpstr>
      <vt:lpstr>PowerPoint Presentation</vt:lpstr>
      <vt:lpstr>Gigawatt Wet Processing</vt:lpstr>
      <vt:lpstr>Sustainability Advantages</vt:lpstr>
      <vt:lpstr>PowerPoint Presentation</vt:lpstr>
      <vt:lpstr>Multi-Track Metallization Line</vt:lpstr>
      <vt:lpstr>Efficiency and OPEX Metrics</vt:lpstr>
      <vt:lpstr>PowerPoint Presentation</vt:lpstr>
      <vt:lpstr>CuBert™ Metallization Innovation</vt:lpstr>
      <vt:lpstr>CuBert™ Performance and Results</vt:lpstr>
      <vt:lpstr>PowerPoint Presentation</vt:lpstr>
      <vt:lpstr>PVD TOPCon Architecture</vt:lpstr>
      <vt:lpstr>PVD Process Advantages</vt:lpstr>
      <vt:lpstr>Von Ardenne Deposition Tools</vt:lpstr>
      <vt:lpstr>PowerPoint Presentation</vt:lpstr>
      <vt:lpstr>Fraunhofer Pero-Si SCALE Introduction</vt:lpstr>
      <vt:lpstr>Fraunhofer Perovskite-Silicon Tandem Process</vt:lpstr>
      <vt:lpstr>Stability and Certification</vt:lpstr>
      <vt:lpstr>Rice University Partnership</vt:lpstr>
      <vt:lpstr>Closing Statement: Building the Future of U.S. PV</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Adam Tesanovich</dc:creator>
  <cp:keywords/>
  <dc:description>generated using python-pptx</dc:description>
  <cp:lastModifiedBy>Adam Tesanovich</cp:lastModifiedBy>
  <cp:revision>13</cp:revision>
  <dcterms:created xsi:type="dcterms:W3CDTF">2013-01-27T09:14:16Z</dcterms:created>
  <dcterms:modified xsi:type="dcterms:W3CDTF">2025-10-07T21:28:27Z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0x01010032D05C73CA9FE34E820618FAD4014184</vt:lpwstr>
  </property>
</Properties>
</file>