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4"/>
  </p:notesMasterIdLst>
  <p:handoutMasterIdLst>
    <p:handoutMasterId r:id="rId35"/>
  </p:handoutMasterIdLst>
  <p:sldIdLst>
    <p:sldId id="301" r:id="rId5"/>
    <p:sldId id="1543" r:id="rId6"/>
    <p:sldId id="1141" r:id="rId7"/>
    <p:sldId id="1717" r:id="rId8"/>
    <p:sldId id="337" r:id="rId9"/>
    <p:sldId id="1737" r:id="rId10"/>
    <p:sldId id="1740" r:id="rId11"/>
    <p:sldId id="1739" r:id="rId12"/>
    <p:sldId id="1731" r:id="rId13"/>
    <p:sldId id="1729" r:id="rId14"/>
    <p:sldId id="1730" r:id="rId15"/>
    <p:sldId id="1573" r:id="rId16"/>
    <p:sldId id="1732" r:id="rId17"/>
    <p:sldId id="1425" r:id="rId18"/>
    <p:sldId id="1574" r:id="rId19"/>
    <p:sldId id="1575" r:id="rId20"/>
    <p:sldId id="1576" r:id="rId21"/>
    <p:sldId id="1734" r:id="rId22"/>
    <p:sldId id="1735" r:id="rId23"/>
    <p:sldId id="1736" r:id="rId24"/>
    <p:sldId id="1723" r:id="rId25"/>
    <p:sldId id="293" r:id="rId26"/>
    <p:sldId id="354" r:id="rId27"/>
    <p:sldId id="1647" r:id="rId28"/>
    <p:sldId id="1728" r:id="rId29"/>
    <p:sldId id="1237" r:id="rId30"/>
    <p:sldId id="1580" r:id="rId31"/>
    <p:sldId id="1738" r:id="rId32"/>
    <p:sldId id="15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E9F9D96-7E62-8447-B036-6CD6F26AD43B}">
          <p14:sldIdLst>
            <p14:sldId id="301"/>
            <p14:sldId id="1543"/>
            <p14:sldId id="1141"/>
            <p14:sldId id="1717"/>
            <p14:sldId id="337"/>
            <p14:sldId id="1737"/>
            <p14:sldId id="1740"/>
            <p14:sldId id="1739"/>
            <p14:sldId id="1731"/>
            <p14:sldId id="1729"/>
            <p14:sldId id="1730"/>
            <p14:sldId id="1573"/>
            <p14:sldId id="1732"/>
            <p14:sldId id="1425"/>
            <p14:sldId id="1574"/>
            <p14:sldId id="1575"/>
            <p14:sldId id="1576"/>
            <p14:sldId id="1734"/>
            <p14:sldId id="1735"/>
            <p14:sldId id="1736"/>
            <p14:sldId id="1723"/>
            <p14:sldId id="293"/>
            <p14:sldId id="354"/>
            <p14:sldId id="1647"/>
          </p14:sldIdLst>
        </p14:section>
        <p14:section name="Appendix" id="{526E097B-912D-CA42-802F-2332D38FBC76}">
          <p14:sldIdLst>
            <p14:sldId id="1728"/>
            <p14:sldId id="1237"/>
            <p14:sldId id="1580"/>
            <p14:sldId id="1738"/>
            <p14:sldId id="1563"/>
          </p14:sldIdLst>
        </p14:section>
      </p14:sectionLst>
    </p:ext>
    <p:ext uri="{EFAFB233-063F-42B5-8137-9DF3F51BA10A}">
      <p15:sldGuideLst xmlns:p15="http://schemas.microsoft.com/office/powerpoint/2012/main">
        <p15:guide id="1" pos="7104" userDrawn="1">
          <p15:clr>
            <a:srgbClr val="A4A3A4"/>
          </p15:clr>
        </p15:guide>
        <p15:guide id="2" orient="horz" pos="264" userDrawn="1">
          <p15:clr>
            <a:srgbClr val="A4A3A4"/>
          </p15:clr>
        </p15:guide>
        <p15:guide id="3" pos="528" userDrawn="1">
          <p15:clr>
            <a:srgbClr val="A4A3A4"/>
          </p15:clr>
        </p15:guide>
        <p15:guide id="4" orient="horz" pos="4065" userDrawn="1">
          <p15:clr>
            <a:srgbClr val="A4A3A4"/>
          </p15:clr>
        </p15:guide>
        <p15:guide id="5" pos="42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5CA249-6284-C76D-2AAC-6513B1E5F3CF}" name="Joe Kallal" initials="JK" userId="S::jkallal@flexgen.com::a3e49ce2-96a5-4749-b8c6-55efac5378a3" providerId="AD"/>
  <p188:author id="{2567C35E-9BB4-315B-8696-CE6D5E83A1C9}" name="Ken Rahn" initials="KR" userId="S::krahn@flexgen.com::d67cb10d-dfa5-4cda-aaad-01e6956406be" providerId="AD"/>
  <p188:author id="{56605E8E-8931-1E11-AC62-9D399BFD30A3}" name="Jesse Winters" initials="JW" userId="S::jwinters@flexgen.com::55c7512d-5b2e-41b9-965a-d67304b0eea9" providerId="AD"/>
  <p188:author id="{CE1361DA-0B68-8D4B-5A05-42C731456A00}" name="Mandy Beerley" initials="MB" userId="S::mbeerley@flexgen.com::882deca6-50c6-43f2-a359-515eb34621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C6C6"/>
    <a:srgbClr val="FFFFFF"/>
    <a:srgbClr val="02050A"/>
    <a:srgbClr val="136296"/>
    <a:srgbClr val="F2F2F2"/>
    <a:srgbClr val="0A1A44"/>
    <a:srgbClr val="078743"/>
    <a:srgbClr val="8E8E8E"/>
    <a:srgbClr val="F0F0F0"/>
    <a:srgbClr val="0B1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12" autoAdjust="0"/>
  </p:normalViewPr>
  <p:slideViewPr>
    <p:cSldViewPr snapToGrid="0">
      <p:cViewPr varScale="1">
        <p:scale>
          <a:sx n="50" d="100"/>
          <a:sy n="50" d="100"/>
        </p:scale>
        <p:origin x="1260" y="44"/>
      </p:cViewPr>
      <p:guideLst>
        <p:guide pos="7104"/>
        <p:guide orient="horz" pos="264"/>
        <p:guide pos="528"/>
        <p:guide orient="horz" pos="4065"/>
        <p:guide pos="429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due, Thomas" userId="b84c8d2c-25e8-4148-bf1c-1ab2ebcd2dbd" providerId="ADAL" clId="{F336E45B-5C76-4C4E-81D4-93349565AE4B}"/>
    <pc:docChg chg="custSel modSld">
      <pc:chgData name="Perdue, Thomas" userId="b84c8d2c-25e8-4148-bf1c-1ab2ebcd2dbd" providerId="ADAL" clId="{F336E45B-5C76-4C4E-81D4-93349565AE4B}" dt="2024-11-12T18:12:33.007" v="1" actId="27636"/>
      <pc:docMkLst>
        <pc:docMk/>
      </pc:docMkLst>
      <pc:sldChg chg="modSp mod">
        <pc:chgData name="Perdue, Thomas" userId="b84c8d2c-25e8-4148-bf1c-1ab2ebcd2dbd" providerId="ADAL" clId="{F336E45B-5C76-4C4E-81D4-93349565AE4B}" dt="2024-11-12T18:12:32.960" v="0" actId="27636"/>
        <pc:sldMkLst>
          <pc:docMk/>
          <pc:sldMk cId="3099360479" sldId="301"/>
        </pc:sldMkLst>
        <pc:spChg chg="mod">
          <ac:chgData name="Perdue, Thomas" userId="b84c8d2c-25e8-4148-bf1c-1ab2ebcd2dbd" providerId="ADAL" clId="{F336E45B-5C76-4C4E-81D4-93349565AE4B}" dt="2024-11-12T18:12:32.960" v="0" actId="27636"/>
          <ac:spMkLst>
            <pc:docMk/>
            <pc:sldMk cId="3099360479" sldId="301"/>
            <ac:spMk id="6" creationId="{1166F2CA-AC05-BFCF-DBFB-2EDFEBDC0E24}"/>
          </ac:spMkLst>
        </pc:spChg>
      </pc:sldChg>
      <pc:sldChg chg="modSp mod">
        <pc:chgData name="Perdue, Thomas" userId="b84c8d2c-25e8-4148-bf1c-1ab2ebcd2dbd" providerId="ADAL" clId="{F336E45B-5C76-4C4E-81D4-93349565AE4B}" dt="2024-11-12T18:12:33.007" v="1" actId="27636"/>
        <pc:sldMkLst>
          <pc:docMk/>
          <pc:sldMk cId="3361564594" sldId="1731"/>
        </pc:sldMkLst>
        <pc:spChg chg="mod">
          <ac:chgData name="Perdue, Thomas" userId="b84c8d2c-25e8-4148-bf1c-1ab2ebcd2dbd" providerId="ADAL" clId="{F336E45B-5C76-4C4E-81D4-93349565AE4B}" dt="2024-11-12T18:12:33.007" v="1" actId="27636"/>
          <ac:spMkLst>
            <pc:docMk/>
            <pc:sldMk cId="3361564594" sldId="1731"/>
            <ac:spMk id="112" creationId="{E3F2D11E-D364-6450-FB2D-D40726E025D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AC3509-C309-3B69-828D-D72EC702CC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735B79-DFE5-DF3F-2949-DCFA4A06F2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C2E02B-2341-114B-A7D7-583DED0B0AAF}" type="datetimeFigureOut">
              <a:rPr lang="en-US" smtClean="0"/>
              <a:t>11/12/2024</a:t>
            </a:fld>
            <a:endParaRPr lang="en-US"/>
          </a:p>
        </p:txBody>
      </p:sp>
      <p:sp>
        <p:nvSpPr>
          <p:cNvPr id="4" name="Footer Placeholder 3">
            <a:extLst>
              <a:ext uri="{FF2B5EF4-FFF2-40B4-BE49-F238E27FC236}">
                <a16:creationId xmlns:a16="http://schemas.microsoft.com/office/drawing/2014/main" id="{8896B70F-EE20-BD2D-D60A-720B54A858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424E5D-14ED-020D-3EA5-0324407CEA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C50C64-F3CA-DB4A-9978-95C9B0294566}" type="slidenum">
              <a:rPr lang="en-US" smtClean="0"/>
              <a:t>‹#›</a:t>
            </a:fld>
            <a:endParaRPr lang="en-US"/>
          </a:p>
        </p:txBody>
      </p:sp>
    </p:spTree>
    <p:extLst>
      <p:ext uri="{BB962C8B-B14F-4D97-AF65-F5344CB8AC3E}">
        <p14:creationId xmlns:p14="http://schemas.microsoft.com/office/powerpoint/2010/main" val="3938056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D45DE-F495-744D-AF81-87CB3FE933CA}"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BDD8C-577A-AE47-A0A7-975ECB7396C5}" type="slidenum">
              <a:rPr lang="en-US" smtClean="0"/>
              <a:t>‹#›</a:t>
            </a:fld>
            <a:endParaRPr lang="en-US"/>
          </a:p>
        </p:txBody>
      </p:sp>
    </p:spTree>
    <p:extLst>
      <p:ext uri="{BB962C8B-B14F-4D97-AF65-F5344CB8AC3E}">
        <p14:creationId xmlns:p14="http://schemas.microsoft.com/office/powerpoint/2010/main" val="372600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y.matterport.com/show/?m=1bYqMsV81Z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dirty="0">
                <a:sym typeface="DM Sans"/>
              </a:rPr>
              <a:t>We hope you find these discussions insightful and engaging.</a:t>
            </a:r>
          </a:p>
        </p:txBody>
      </p:sp>
      <p:sp>
        <p:nvSpPr>
          <p:cNvPr id="4" name="Slide Number Placeholder 3"/>
          <p:cNvSpPr>
            <a:spLocks noGrp="1"/>
          </p:cNvSpPr>
          <p:nvPr>
            <p:ph type="sldNum" sz="quarter" idx="5"/>
          </p:nvPr>
        </p:nvSpPr>
        <p:spPr/>
        <p:txBody>
          <a:bodyPr/>
          <a:lstStyle/>
          <a:p>
            <a:fld id="{BFABDD8C-577A-AE47-A0A7-975ECB7396C5}" type="slidenum">
              <a:rPr lang="en-US" smtClean="0"/>
              <a:t>1</a:t>
            </a:fld>
            <a:endParaRPr lang="en-US"/>
          </a:p>
        </p:txBody>
      </p:sp>
    </p:spTree>
    <p:extLst>
      <p:ext uri="{BB962C8B-B14F-4D97-AF65-F5344CB8AC3E}">
        <p14:creationId xmlns:p14="http://schemas.microsoft.com/office/powerpoint/2010/main" val="3417733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15D4-DEFD-CE58-1DC2-8EBEBAE8B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F2AE3-8B92-BB29-F0BF-4304C643A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ED9C2-51FF-3BBA-726D-CADFC561D1AF}"/>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66BD35F-3F7C-E3F1-9FE5-02CFB5EFCAAB}"/>
              </a:ext>
            </a:extLst>
          </p:cNvPr>
          <p:cNvSpPr>
            <a:spLocks noGrp="1"/>
          </p:cNvSpPr>
          <p:nvPr>
            <p:ph type="sldNum" sz="quarter" idx="5"/>
          </p:nvPr>
        </p:nvSpPr>
        <p:spPr/>
        <p:txBody>
          <a:bodyPr/>
          <a:lstStyle/>
          <a:p>
            <a:fld id="{BFABDD8C-577A-AE47-A0A7-975ECB7396C5}" type="slidenum">
              <a:rPr lang="en-US" smtClean="0"/>
              <a:t>10</a:t>
            </a:fld>
            <a:endParaRPr lang="en-US"/>
          </a:p>
        </p:txBody>
      </p:sp>
    </p:spTree>
    <p:extLst>
      <p:ext uri="{BB962C8B-B14F-4D97-AF65-F5344CB8AC3E}">
        <p14:creationId xmlns:p14="http://schemas.microsoft.com/office/powerpoint/2010/main" val="51188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30D7F-7DAB-4265-4611-B3ED98F0B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F031-4B70-53B6-2DD6-BAA70C785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B6211-66E3-5A4B-F48F-FB6D649ABE12}"/>
              </a:ext>
            </a:extLst>
          </p:cNvPr>
          <p:cNvSpPr>
            <a:spLocks noGrp="1"/>
          </p:cNvSpPr>
          <p:nvPr>
            <p:ph type="body" idx="1"/>
          </p:nvPr>
        </p:nvSpPr>
        <p:spPr/>
        <p:txBody>
          <a:bodyPr/>
          <a:lstStyle/>
          <a:p>
            <a:pPr marL="171450" indent="-171450">
              <a:buFont typeface="Arial" panose="020B0604020202020204" pitchFamily="34" charset="0"/>
              <a:buChar char="•"/>
            </a:pPr>
            <a:r>
              <a:rPr lang="en-US" sz="3500" dirty="0"/>
              <a:t>98% versus 93% is a $15M NPV on a 100MWh project.</a:t>
            </a:r>
          </a:p>
          <a:p>
            <a:pPr marL="171450" indent="-171450">
              <a:buFont typeface="Arial" panose="020B0604020202020204" pitchFamily="34" charset="0"/>
              <a:buChar char="•"/>
            </a:pPr>
            <a:r>
              <a:rPr lang="en-US" sz="3500" dirty="0"/>
              <a:t>Operating your asset between 10% and 90% versus 0% to 100% is a $57M difference</a:t>
            </a:r>
            <a:r>
              <a:rPr lang="en-US" sz="2800" dirty="0"/>
              <a:t>!</a:t>
            </a:r>
          </a:p>
        </p:txBody>
      </p:sp>
      <p:sp>
        <p:nvSpPr>
          <p:cNvPr id="4" name="Slide Number Placeholder 3">
            <a:extLst>
              <a:ext uri="{FF2B5EF4-FFF2-40B4-BE49-F238E27FC236}">
                <a16:creationId xmlns:a16="http://schemas.microsoft.com/office/drawing/2014/main" id="{B7BC270F-65F8-B1E8-91E7-9F7BBB92D270}"/>
              </a:ext>
            </a:extLst>
          </p:cNvPr>
          <p:cNvSpPr>
            <a:spLocks noGrp="1"/>
          </p:cNvSpPr>
          <p:nvPr>
            <p:ph type="sldNum" sz="quarter" idx="5"/>
          </p:nvPr>
        </p:nvSpPr>
        <p:spPr/>
        <p:txBody>
          <a:bodyPr/>
          <a:lstStyle/>
          <a:p>
            <a:fld id="{BFABDD8C-577A-AE47-A0A7-975ECB7396C5}" type="slidenum">
              <a:rPr lang="en-US" smtClean="0"/>
              <a:t>11</a:t>
            </a:fld>
            <a:endParaRPr lang="en-US"/>
          </a:p>
        </p:txBody>
      </p:sp>
    </p:spTree>
    <p:extLst>
      <p:ext uri="{BB962C8B-B14F-4D97-AF65-F5344CB8AC3E}">
        <p14:creationId xmlns:p14="http://schemas.microsoft.com/office/powerpoint/2010/main" val="331784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done any analytical engagements to try to fix it?  Did you fix everything?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7B9E7-E92F-594A-B1ED-7FBE2C4E86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2794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5DB3-B507-A326-58F3-BC33A2D4E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63D83-16D6-856B-4B52-F6E1F5DA1C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8BDF80-F861-D9BD-038E-5BFD6C6B9641}"/>
              </a:ext>
            </a:extLst>
          </p:cNvPr>
          <p:cNvSpPr>
            <a:spLocks noGrp="1"/>
          </p:cNvSpPr>
          <p:nvPr>
            <p:ph type="body" idx="1"/>
          </p:nvPr>
        </p:nvSpPr>
        <p:spPr/>
        <p:txBody>
          <a:bodyPr/>
          <a:lstStyle/>
          <a:p>
            <a:pPr marL="158750" indent="0">
              <a:buNone/>
            </a:pPr>
            <a:endParaRPr lang="en-US"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29179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e14750cf24_0_3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 name="Google Shape;83;g2e14750cf24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210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e14750cf24_0_3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2e14750cf24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367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e14750cf24_0_3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2e14750cf24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9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e14750cf24_0_3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2e14750cf24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811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DDC4-5867-360B-7001-4AA066B23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B527D-CB94-FA32-A439-1333FFB45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196F2-2F64-1EDA-27BF-E73873909B06}"/>
              </a:ext>
            </a:extLst>
          </p:cNvPr>
          <p:cNvSpPr>
            <a:spLocks noGrp="1"/>
          </p:cNvSpPr>
          <p:nvPr>
            <p:ph type="body" idx="1"/>
          </p:nvPr>
        </p:nvSpPr>
        <p:spPr/>
        <p:txBody>
          <a:bodyPr/>
          <a:lstStyle/>
          <a:p>
            <a:pPr marL="171450" indent="-171450">
              <a:buFont typeface="Arial" panose="020B0604020202020204" pitchFamily="34" charset="0"/>
              <a:buChar char="•"/>
            </a:pPr>
            <a:r>
              <a:rPr lang="en-US" dirty="0"/>
              <a:t>98% versus 93% is a $15M NPV on a 100MWh project.</a:t>
            </a:r>
          </a:p>
          <a:p>
            <a:pPr marL="171450" indent="-171450">
              <a:buFont typeface="Arial" panose="020B0604020202020204" pitchFamily="34" charset="0"/>
              <a:buChar char="•"/>
            </a:pPr>
            <a:r>
              <a:rPr lang="en-US" dirty="0"/>
              <a:t>Operating your asset between 10% and 90% versus 0% to 100% is a $57M difference!</a:t>
            </a:r>
          </a:p>
        </p:txBody>
      </p:sp>
      <p:sp>
        <p:nvSpPr>
          <p:cNvPr id="4" name="Slide Number Placeholder 3">
            <a:extLst>
              <a:ext uri="{FF2B5EF4-FFF2-40B4-BE49-F238E27FC236}">
                <a16:creationId xmlns:a16="http://schemas.microsoft.com/office/drawing/2014/main" id="{AF51D8E6-9674-0055-D34E-4E5D79734CE3}"/>
              </a:ext>
            </a:extLst>
          </p:cNvPr>
          <p:cNvSpPr>
            <a:spLocks noGrp="1"/>
          </p:cNvSpPr>
          <p:nvPr>
            <p:ph type="sldNum" sz="quarter" idx="5"/>
          </p:nvPr>
        </p:nvSpPr>
        <p:spPr/>
        <p:txBody>
          <a:bodyPr/>
          <a:lstStyle/>
          <a:p>
            <a:fld id="{BFABDD8C-577A-AE47-A0A7-975ECB7396C5}" type="slidenum">
              <a:rPr lang="en-US" smtClean="0"/>
              <a:t>18</a:t>
            </a:fld>
            <a:endParaRPr lang="en-US"/>
          </a:p>
        </p:txBody>
      </p:sp>
    </p:spTree>
    <p:extLst>
      <p:ext uri="{BB962C8B-B14F-4D97-AF65-F5344CB8AC3E}">
        <p14:creationId xmlns:p14="http://schemas.microsoft.com/office/powerpoint/2010/main" val="111074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7008-2FFD-284D-5FF3-6DE1CD26C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07C20-7D76-2BDF-FF6D-845B51991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31C71-A1D8-73AC-F340-678858E68F5E}"/>
              </a:ext>
            </a:extLst>
          </p:cNvPr>
          <p:cNvSpPr>
            <a:spLocks noGrp="1"/>
          </p:cNvSpPr>
          <p:nvPr>
            <p:ph type="body" idx="1"/>
          </p:nvPr>
        </p:nvSpPr>
        <p:spPr/>
        <p:txBody>
          <a:bodyPr/>
          <a:lstStyle/>
          <a:p>
            <a:pPr marL="171450" indent="-171450">
              <a:buFont typeface="Arial" panose="020B0604020202020204" pitchFamily="34" charset="0"/>
              <a:buChar char="•"/>
            </a:pPr>
            <a:r>
              <a:rPr lang="en-US" dirty="0"/>
              <a:t>98% versus 93% is a $15M NPV on a 100MWh project.</a:t>
            </a:r>
          </a:p>
          <a:p>
            <a:pPr marL="171450" indent="-171450">
              <a:buFont typeface="Arial" panose="020B0604020202020204" pitchFamily="34" charset="0"/>
              <a:buChar char="•"/>
            </a:pPr>
            <a:r>
              <a:rPr lang="en-US" dirty="0"/>
              <a:t>Operating your asset between 10% and 90% versus 0% to 100% is a $57M difference!</a:t>
            </a:r>
          </a:p>
        </p:txBody>
      </p:sp>
      <p:sp>
        <p:nvSpPr>
          <p:cNvPr id="4" name="Slide Number Placeholder 3">
            <a:extLst>
              <a:ext uri="{FF2B5EF4-FFF2-40B4-BE49-F238E27FC236}">
                <a16:creationId xmlns:a16="http://schemas.microsoft.com/office/drawing/2014/main" id="{BB6C006F-2CDB-FDD4-9FB7-76D9FC6C8102}"/>
              </a:ext>
            </a:extLst>
          </p:cNvPr>
          <p:cNvSpPr>
            <a:spLocks noGrp="1"/>
          </p:cNvSpPr>
          <p:nvPr>
            <p:ph type="sldNum" sz="quarter" idx="5"/>
          </p:nvPr>
        </p:nvSpPr>
        <p:spPr/>
        <p:txBody>
          <a:bodyPr/>
          <a:lstStyle/>
          <a:p>
            <a:fld id="{BFABDD8C-577A-AE47-A0A7-975ECB7396C5}" type="slidenum">
              <a:rPr lang="en-US" smtClean="0"/>
              <a:t>19</a:t>
            </a:fld>
            <a:endParaRPr lang="en-US"/>
          </a:p>
        </p:txBody>
      </p:sp>
    </p:spTree>
    <p:extLst>
      <p:ext uri="{BB962C8B-B14F-4D97-AF65-F5344CB8AC3E}">
        <p14:creationId xmlns:p14="http://schemas.microsoft.com/office/powerpoint/2010/main" val="280390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dare to tell me about it.  What does that problem site mean to your life?</a:t>
            </a:r>
          </a:p>
          <a:p>
            <a:endParaRPr lang="en-US" dirty="0"/>
          </a:p>
          <a:p>
            <a:r>
              <a:rPr lang="en-US" dirty="0"/>
              <a:t>You’re not alone.  I love to use this graph to explain what we’re seeing out there.</a:t>
            </a:r>
          </a:p>
        </p:txBody>
      </p:sp>
      <p:sp>
        <p:nvSpPr>
          <p:cNvPr id="4" name="Slide Number Placeholder 3"/>
          <p:cNvSpPr>
            <a:spLocks noGrp="1"/>
          </p:cNvSpPr>
          <p:nvPr>
            <p:ph type="sldNum" sz="quarter" idx="5"/>
          </p:nvPr>
        </p:nvSpPr>
        <p:spPr/>
        <p:txBody>
          <a:bodyPr/>
          <a:lstStyle/>
          <a:p>
            <a:fld id="{6477B9E7-E92F-594A-B1ED-7FBE2C4E8663}" type="slidenum">
              <a:rPr lang="en-US" smtClean="0"/>
              <a:t>2</a:t>
            </a:fld>
            <a:endParaRPr lang="en-US"/>
          </a:p>
        </p:txBody>
      </p:sp>
    </p:spTree>
    <p:extLst>
      <p:ext uri="{BB962C8B-B14F-4D97-AF65-F5344CB8AC3E}">
        <p14:creationId xmlns:p14="http://schemas.microsoft.com/office/powerpoint/2010/main" val="871093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18D4A-5DCA-988A-7953-5D6684D87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6981F-0B65-2487-63FB-3CD43ECA61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BEFA003-65CA-A319-383F-A70122AA9080}"/>
              </a:ext>
            </a:extLst>
          </p:cNvPr>
          <p:cNvSpPr>
            <a:spLocks noGrp="1"/>
          </p:cNvSpPr>
          <p:nvPr>
            <p:ph type="body" idx="1"/>
          </p:nvPr>
        </p:nvSpPr>
        <p:spPr/>
        <p:txBody>
          <a:bodyPr/>
          <a:lstStyle/>
          <a:p>
            <a:pPr marL="158750" indent="0">
              <a:buNone/>
            </a:pPr>
            <a:endParaRPr lang="en-US"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142680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time, we’ve believe in maintaining three strategic differences:</a:t>
            </a:r>
          </a:p>
          <a:p>
            <a:endParaRPr lang="en-US" dirty="0"/>
          </a:p>
          <a:p>
            <a:r>
              <a:rPr lang="en-US" dirty="0"/>
              <a:t>Be Software-First</a:t>
            </a:r>
          </a:p>
          <a:p>
            <a:r>
              <a:rPr lang="en-US" dirty="0"/>
              <a:t>Hardware-compatible and</a:t>
            </a:r>
          </a:p>
          <a:p>
            <a:r>
              <a:rPr lang="en-US" dirty="0"/>
              <a:t>Customer-obsessed.</a:t>
            </a:r>
          </a:p>
        </p:txBody>
      </p:sp>
      <p:sp>
        <p:nvSpPr>
          <p:cNvPr id="4" name="Slide Number Placeholder 3"/>
          <p:cNvSpPr>
            <a:spLocks noGrp="1"/>
          </p:cNvSpPr>
          <p:nvPr>
            <p:ph type="sldNum" sz="quarter" idx="5"/>
          </p:nvPr>
        </p:nvSpPr>
        <p:spPr/>
        <p:txBody>
          <a:bodyPr/>
          <a:lstStyle/>
          <a:p>
            <a:fld id="{BFABDD8C-577A-AE47-A0A7-975ECB7396C5}" type="slidenum">
              <a:rPr lang="en-US" smtClean="0"/>
              <a:t>21</a:t>
            </a:fld>
            <a:endParaRPr lang="en-US"/>
          </a:p>
        </p:txBody>
      </p:sp>
    </p:spTree>
    <p:extLst>
      <p:ext uri="{BB962C8B-B14F-4D97-AF65-F5344CB8AC3E}">
        <p14:creationId xmlns:p14="http://schemas.microsoft.com/office/powerpoint/2010/main" val="3744970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our customers to their first revenue dollar faster through lab integration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lang="en-US" sz="1200">
                <a:solidFill>
                  <a:schemeClr val="bg2"/>
                </a:solidFill>
                <a:latin typeface="Segoe UI"/>
                <a:cs typeface="Segoe UI"/>
                <a:hlinkClick r:id="rId3">
                  <a:extLst>
                    <a:ext uri="{A12FA001-AC4F-418D-AE19-62706E023703}">
                      <ahyp:hlinkClr xmlns:ahyp="http://schemas.microsoft.com/office/drawing/2018/hyperlinkcolor" val="tx"/>
                    </a:ext>
                  </a:extLst>
                </a:hlinkClick>
              </a:rPr>
              <a:t>https://my.matterport.com/show/?m=1bYqMsV81Zr</a:t>
            </a:r>
            <a:r>
              <a:rPr lang="en-US" sz="1200">
                <a:solidFill>
                  <a:schemeClr val="bg2"/>
                </a:solidFill>
                <a:latin typeface="Segoe UI"/>
                <a:cs typeface="Segoe U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solidFill>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solidFill>
              <a:latin typeface="Segoe UI"/>
              <a:cs typeface="Segoe UI"/>
            </a:endParaRPr>
          </a:p>
          <a:p>
            <a:endParaRPr lang="en-US"/>
          </a:p>
          <a:p>
            <a:r>
              <a:rPr lang="en-US"/>
              <a:t>44</a:t>
            </a:r>
          </a:p>
          <a:p>
            <a:r>
              <a:rPr lang="en-US"/>
              <a:t>the differentiators – 10 years = top of the </a:t>
            </a:r>
            <a:r>
              <a:rPr lang="en-US" err="1"/>
              <a:t>linw</a:t>
            </a:r>
            <a:r>
              <a:rPr lang="en-US"/>
              <a:t> </a:t>
            </a:r>
            <a:r>
              <a:rPr lang="en-US" err="1"/>
              <a:t>eqipmemt</a:t>
            </a:r>
            <a:r>
              <a:rPr lang="en-US"/>
              <a:t> best price, </a:t>
            </a:r>
          </a:p>
          <a:p>
            <a:r>
              <a:rPr lang="en-US"/>
              <a:t>Minimizing risk, field faster</a:t>
            </a:r>
          </a:p>
          <a:p>
            <a:r>
              <a:rPr lang="en-US"/>
              <a:t>Let 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Trina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$11 M – August 2023</a:t>
            </a:r>
          </a:p>
          <a:p>
            <a:endParaRPr lang="en-US"/>
          </a:p>
        </p:txBody>
      </p:sp>
      <p:sp>
        <p:nvSpPr>
          <p:cNvPr id="4" name="Slide Number Placeholder 3"/>
          <p:cNvSpPr>
            <a:spLocks noGrp="1"/>
          </p:cNvSpPr>
          <p:nvPr>
            <p:ph type="sldNum" sz="quarter" idx="5"/>
          </p:nvPr>
        </p:nvSpPr>
        <p:spPr/>
        <p:txBody>
          <a:bodyPr/>
          <a:lstStyle/>
          <a:p>
            <a:fld id="{BFABDD8C-577A-AE47-A0A7-975ECB7396C5}" type="slidenum">
              <a:rPr lang="en-US" smtClean="0"/>
              <a:t>22</a:t>
            </a:fld>
            <a:endParaRPr lang="en-US"/>
          </a:p>
        </p:txBody>
      </p:sp>
    </p:spTree>
    <p:extLst>
      <p:ext uri="{BB962C8B-B14F-4D97-AF65-F5344CB8AC3E}">
        <p14:creationId xmlns:p14="http://schemas.microsoft.com/office/powerpoint/2010/main" val="1975804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Keeping batteries on longer and operating at maximized performance with our Software. </a:t>
            </a:r>
          </a:p>
          <a:p>
            <a:endParaRPr lang="en-US"/>
          </a:p>
          <a:p>
            <a:endParaRPr lang="en-US"/>
          </a:p>
        </p:txBody>
      </p:sp>
      <p:sp>
        <p:nvSpPr>
          <p:cNvPr id="4" name="Slide Number Placeholder 3"/>
          <p:cNvSpPr>
            <a:spLocks noGrp="1"/>
          </p:cNvSpPr>
          <p:nvPr>
            <p:ph type="sldNum" sz="quarter" idx="5"/>
          </p:nvPr>
        </p:nvSpPr>
        <p:spPr/>
        <p:txBody>
          <a:bodyPr/>
          <a:lstStyle/>
          <a:p>
            <a:fld id="{BFABDD8C-577A-AE47-A0A7-975ECB7396C5}" type="slidenum">
              <a:rPr lang="en-US" smtClean="0"/>
              <a:t>23</a:t>
            </a:fld>
            <a:endParaRPr lang="en-US"/>
          </a:p>
        </p:txBody>
      </p:sp>
    </p:spTree>
    <p:extLst>
      <p:ext uri="{BB962C8B-B14F-4D97-AF65-F5344CB8AC3E}">
        <p14:creationId xmlns:p14="http://schemas.microsoft.com/office/powerpoint/2010/main" val="2412069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ABDD8C-577A-AE47-A0A7-975ECB7396C5}" type="slidenum">
              <a:rPr lang="en-US" smtClean="0"/>
              <a:t>24</a:t>
            </a:fld>
            <a:endParaRPr lang="en-US"/>
          </a:p>
        </p:txBody>
      </p:sp>
    </p:spTree>
    <p:extLst>
      <p:ext uri="{BB962C8B-B14F-4D97-AF65-F5344CB8AC3E}">
        <p14:creationId xmlns:p14="http://schemas.microsoft.com/office/powerpoint/2010/main" val="1752603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20AC-656B-6EBD-0E27-6C0EF95BF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4D5BB-C441-E012-182C-30C605792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C9862-A409-A50B-D283-B581AF77B5AE}"/>
              </a:ext>
            </a:extLst>
          </p:cNvPr>
          <p:cNvSpPr>
            <a:spLocks noGrp="1"/>
          </p:cNvSpPr>
          <p:nvPr>
            <p:ph type="body" idx="1"/>
          </p:nvPr>
        </p:nvSpPr>
        <p:spPr/>
        <p:txBody>
          <a:bodyPr/>
          <a:lstStyle/>
          <a:p>
            <a:r>
              <a:rPr lang="en-US" dirty="0"/>
              <a:t>Things NOT included on here:</a:t>
            </a:r>
          </a:p>
          <a:p>
            <a:endParaRPr lang="en-US" dirty="0"/>
          </a:p>
          <a:p>
            <a:r>
              <a:rPr lang="en-US" dirty="0"/>
              <a:t>Manufacturing of AC/DC or Balance of Plant, but we have vetted Tier 1 partners, and we can introduce you.</a:t>
            </a:r>
          </a:p>
          <a:p>
            <a:r>
              <a:rPr lang="en-US" dirty="0"/>
              <a:t>Approvals = interconnection, permitting, financing… and we can guide you</a:t>
            </a:r>
          </a:p>
          <a:p>
            <a:r>
              <a:rPr lang="en-US" dirty="0"/>
              <a:t>Construction  = EPC partners, and we can introduce you.</a:t>
            </a:r>
          </a:p>
          <a:p>
            <a:r>
              <a:rPr lang="en-US" dirty="0"/>
              <a:t>Optimizing / Trading = partnerships and we can introduce you.  The key is that we bring the highest equipment availability to them, and they optimize the financials based on that</a:t>
            </a:r>
          </a:p>
          <a:p>
            <a:r>
              <a:rPr lang="en-US" dirty="0"/>
              <a:t>Decommissioning = we have great partnerships to do that.</a:t>
            </a:r>
          </a:p>
        </p:txBody>
      </p:sp>
      <p:sp>
        <p:nvSpPr>
          <p:cNvPr id="4" name="Slide Number Placeholder 3">
            <a:extLst>
              <a:ext uri="{FF2B5EF4-FFF2-40B4-BE49-F238E27FC236}">
                <a16:creationId xmlns:a16="http://schemas.microsoft.com/office/drawing/2014/main" id="{0A059F80-20DB-BB7C-2F4F-D76E291D9243}"/>
              </a:ext>
            </a:extLst>
          </p:cNvPr>
          <p:cNvSpPr>
            <a:spLocks noGrp="1"/>
          </p:cNvSpPr>
          <p:nvPr>
            <p:ph type="sldNum" sz="quarter" idx="5"/>
          </p:nvPr>
        </p:nvSpPr>
        <p:spPr/>
        <p:txBody>
          <a:bodyPr/>
          <a:lstStyle/>
          <a:p>
            <a:fld id="{BFABDD8C-577A-AE47-A0A7-975ECB7396C5}" type="slidenum">
              <a:rPr lang="en-US" smtClean="0"/>
              <a:t>25</a:t>
            </a:fld>
            <a:endParaRPr lang="en-US"/>
          </a:p>
        </p:txBody>
      </p:sp>
    </p:spTree>
    <p:extLst>
      <p:ext uri="{BB962C8B-B14F-4D97-AF65-F5344CB8AC3E}">
        <p14:creationId xmlns:p14="http://schemas.microsoft.com/office/powerpoint/2010/main" val="3221292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people still get very confused by what FlexGen actually does and does not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orient the room… All the icons are services we provide.  All the blue dots are areas that we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top half of the circle are Activation Services, turning batteries on; everything from System Design to Procurement to Integration in our Lab in Durham, NC to Commissioning in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bottom half of the circle are Day 2 Operations, Keeping Batteries On, powered by a combination of HybridOS Software and Lifecycle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I wanted to bring this image to you today to make my first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top half of the circle, turning batteries on.  We love that revenue 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bottom half of the circle, keeping batteries on.  We love that revenue stream.</a:t>
            </a:r>
          </a:p>
        </p:txBody>
      </p:sp>
      <p:sp>
        <p:nvSpPr>
          <p:cNvPr id="4" name="Slide Number Placeholder 3"/>
          <p:cNvSpPr>
            <a:spLocks noGrp="1"/>
          </p:cNvSpPr>
          <p:nvPr>
            <p:ph type="sldNum" sz="quarter" idx="5"/>
          </p:nvPr>
        </p:nvSpPr>
        <p:spPr/>
        <p:txBody>
          <a:bodyPr/>
          <a:lstStyle/>
          <a:p>
            <a:fld id="{BFABDD8C-577A-AE47-A0A7-975ECB7396C5}" type="slidenum">
              <a:rPr lang="en-US" smtClean="0"/>
              <a:t>26</a:t>
            </a:fld>
            <a:endParaRPr lang="en-US"/>
          </a:p>
        </p:txBody>
      </p:sp>
    </p:spTree>
    <p:extLst>
      <p:ext uri="{BB962C8B-B14F-4D97-AF65-F5344CB8AC3E}">
        <p14:creationId xmlns:p14="http://schemas.microsoft.com/office/powerpoint/2010/main" val="2172241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leaned a lot on financials there.</a:t>
            </a:r>
          </a:p>
          <a:p>
            <a:r>
              <a:rPr lang="en-US" dirty="0"/>
              <a:t>And we talked about 4000 homes for 1 year… </a:t>
            </a:r>
          </a:p>
          <a:p>
            <a:r>
              <a:rPr lang="en-US" b="1" dirty="0"/>
              <a:t>But sometimes we forget what’s inside those homes.</a:t>
            </a:r>
          </a:p>
        </p:txBody>
      </p:sp>
      <p:sp>
        <p:nvSpPr>
          <p:cNvPr id="4" name="Slide Number Placeholder 3"/>
          <p:cNvSpPr>
            <a:spLocks noGrp="1"/>
          </p:cNvSpPr>
          <p:nvPr>
            <p:ph type="sldNum" sz="quarter" idx="5"/>
          </p:nvPr>
        </p:nvSpPr>
        <p:spPr/>
        <p:txBody>
          <a:bodyPr/>
          <a:lstStyle/>
          <a:p>
            <a:fld id="{6477B9E7-E92F-594A-B1ED-7FBE2C4E8663}" type="slidenum">
              <a:rPr lang="en-US" smtClean="0"/>
              <a:t>27</a:t>
            </a:fld>
            <a:endParaRPr lang="en-US"/>
          </a:p>
        </p:txBody>
      </p:sp>
    </p:spTree>
    <p:extLst>
      <p:ext uri="{BB962C8B-B14F-4D97-AF65-F5344CB8AC3E}">
        <p14:creationId xmlns:p14="http://schemas.microsoft.com/office/powerpoint/2010/main" val="236902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0EEB-9908-8F45-DA75-F865D84A1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D3C61-F572-7C39-B5F4-0021A643F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6C322-0FF5-F366-EB67-55B0406CB4C1}"/>
              </a:ext>
            </a:extLst>
          </p:cNvPr>
          <p:cNvSpPr>
            <a:spLocks noGrp="1"/>
          </p:cNvSpPr>
          <p:nvPr>
            <p:ph type="body" idx="1"/>
          </p:nvPr>
        </p:nvSpPr>
        <p:spPr/>
        <p:txBody>
          <a:bodyPr/>
          <a:lstStyle/>
          <a:p>
            <a:r>
              <a:rPr lang="en-US" dirty="0"/>
              <a:t>We leaned a lot on financials there.</a:t>
            </a:r>
          </a:p>
          <a:p>
            <a:r>
              <a:rPr lang="en-US" dirty="0"/>
              <a:t>And we talked about 4000 homes for 1 year… </a:t>
            </a:r>
          </a:p>
          <a:p>
            <a:r>
              <a:rPr lang="en-US" b="1" dirty="0"/>
              <a:t>But sometimes we forget what’s inside those homes.</a:t>
            </a:r>
          </a:p>
        </p:txBody>
      </p:sp>
      <p:sp>
        <p:nvSpPr>
          <p:cNvPr id="4" name="Slide Number Placeholder 3">
            <a:extLst>
              <a:ext uri="{FF2B5EF4-FFF2-40B4-BE49-F238E27FC236}">
                <a16:creationId xmlns:a16="http://schemas.microsoft.com/office/drawing/2014/main" id="{6F8B9C39-D929-2FA4-5582-1A62BA8253A8}"/>
              </a:ext>
            </a:extLst>
          </p:cNvPr>
          <p:cNvSpPr>
            <a:spLocks noGrp="1"/>
          </p:cNvSpPr>
          <p:nvPr>
            <p:ph type="sldNum" sz="quarter" idx="5"/>
          </p:nvPr>
        </p:nvSpPr>
        <p:spPr/>
        <p:txBody>
          <a:bodyPr/>
          <a:lstStyle/>
          <a:p>
            <a:fld id="{6477B9E7-E92F-594A-B1ED-7FBE2C4E8663}" type="slidenum">
              <a:rPr lang="en-US" smtClean="0"/>
              <a:t>28</a:t>
            </a:fld>
            <a:endParaRPr lang="en-US"/>
          </a:p>
        </p:txBody>
      </p:sp>
    </p:spTree>
    <p:extLst>
      <p:ext uri="{BB962C8B-B14F-4D97-AF65-F5344CB8AC3E}">
        <p14:creationId xmlns:p14="http://schemas.microsoft.com/office/powerpoint/2010/main" val="4133738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0:11</a:t>
            </a:r>
          </a:p>
        </p:txBody>
      </p:sp>
      <p:sp>
        <p:nvSpPr>
          <p:cNvPr id="4" name="Slide Number Placeholder 3"/>
          <p:cNvSpPr>
            <a:spLocks noGrp="1"/>
          </p:cNvSpPr>
          <p:nvPr>
            <p:ph type="sldNum" sz="quarter" idx="5"/>
          </p:nvPr>
        </p:nvSpPr>
        <p:spPr/>
        <p:txBody>
          <a:bodyPr/>
          <a:lstStyle/>
          <a:p>
            <a:fld id="{6477B9E7-E92F-594A-B1ED-7FBE2C4E8663}" type="slidenum">
              <a:rPr lang="en-US" smtClean="0"/>
              <a:t>29</a:t>
            </a:fld>
            <a:endParaRPr lang="en-US"/>
          </a:p>
        </p:txBody>
      </p:sp>
    </p:spTree>
    <p:extLst>
      <p:ext uri="{BB962C8B-B14F-4D97-AF65-F5344CB8AC3E}">
        <p14:creationId xmlns:p14="http://schemas.microsoft.com/office/powerpoint/2010/main" val="165580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D" sz="1800" u="none" strike="noStrike" cap="none" dirty="0">
                <a:solidFill>
                  <a:schemeClr val="tx1"/>
                </a:solidFill>
                <a:latin typeface="Segoe UI"/>
                <a:cs typeface="Segoe UI"/>
                <a:sym typeface="DM Sans"/>
              </a:rPr>
              <a:t>To introduce myself, I started my career about 25 years ago in the Navy running nuclear power plants on aircraft carriers for about 8 years.  I consider this my </a:t>
            </a:r>
            <a:r>
              <a:rPr lang="en-ID" sz="1800" u="none" strike="noStrike" cap="none" dirty="0" err="1">
                <a:solidFill>
                  <a:schemeClr val="tx1"/>
                </a:solidFill>
                <a:latin typeface="Segoe UI"/>
                <a:cs typeface="Segoe UI"/>
                <a:sym typeface="DM Sans"/>
              </a:rPr>
              <a:t>workboots</a:t>
            </a:r>
            <a:r>
              <a:rPr lang="en-ID" sz="1800" u="none" strike="noStrike" cap="none" dirty="0">
                <a:solidFill>
                  <a:schemeClr val="tx1"/>
                </a:solidFill>
                <a:latin typeface="Segoe UI"/>
                <a:cs typeface="Segoe UI"/>
                <a:sym typeface="DM Sans"/>
              </a:rPr>
              <a:t> and hardhat phase.</a:t>
            </a:r>
          </a:p>
          <a:p>
            <a:endParaRPr lang="en-ID" sz="1800" u="none" strike="noStrike" cap="none" dirty="0">
              <a:solidFill>
                <a:schemeClr val="tx1"/>
              </a:solidFill>
              <a:latin typeface="Segoe UI"/>
              <a:cs typeface="Segoe UI"/>
              <a:sym typeface="DM Sans"/>
            </a:endParaRPr>
          </a:p>
          <a:p>
            <a:r>
              <a:rPr lang="en-ID" sz="1800" u="none" strike="noStrike" cap="none" dirty="0">
                <a:solidFill>
                  <a:schemeClr val="tx1"/>
                </a:solidFill>
                <a:latin typeface="Segoe UI"/>
                <a:cs typeface="Segoe UI"/>
                <a:sym typeface="DM Sans"/>
              </a:rPr>
              <a:t>I then transitioned into the world of residential solar with Sunrun and NRG Energy, doing the 20-person to 1000’s of people run for about 8 years, before I l</a:t>
            </a:r>
          </a:p>
          <a:p>
            <a:endParaRPr lang="en-ID" sz="1800" u="none" strike="noStrike" cap="none" dirty="0">
              <a:solidFill>
                <a:schemeClr val="tx1"/>
              </a:solidFill>
              <a:latin typeface="Segoe UI"/>
              <a:cs typeface="Segoe UI"/>
              <a:sym typeface="DM Sans"/>
            </a:endParaRPr>
          </a:p>
          <a:p>
            <a:r>
              <a:rPr lang="en-ID" sz="1800" u="none" strike="noStrike" cap="none" dirty="0">
                <a:solidFill>
                  <a:schemeClr val="tx1"/>
                </a:solidFill>
                <a:latin typeface="Segoe UI"/>
                <a:cs typeface="Segoe UI"/>
                <a:sym typeface="DM Sans"/>
              </a:rPr>
              <a:t>I wanted to align on why we’re all in this room today.  When I was leaving software and tech, moving back into energy…eft the energy industry completely and joined the rest of San Francisco doing the software thing for about 8 years.   This was my sneakers and T-shirts phase.</a:t>
            </a:r>
          </a:p>
          <a:p>
            <a:endParaRPr lang="en-ID" sz="1800" u="none" strike="noStrike" cap="none" dirty="0">
              <a:solidFill>
                <a:schemeClr val="tx1"/>
              </a:solidFill>
              <a:latin typeface="Segoe UI"/>
              <a:cs typeface="Segoe UI"/>
              <a:sym typeface="DM Sans"/>
            </a:endParaRPr>
          </a:p>
          <a:p>
            <a:r>
              <a:rPr lang="en-ID" sz="1800" u="none" strike="noStrike" cap="none" dirty="0">
                <a:solidFill>
                  <a:schemeClr val="tx1"/>
                </a:solidFill>
                <a:latin typeface="Segoe UI"/>
                <a:cs typeface="Segoe UI"/>
                <a:sym typeface="DM Sans"/>
              </a:rPr>
              <a:t>And now I’m standing back here in the energy space… so why did I choose Utility-Scale-Storage instead of doubling-down on my solar experience, or leveraging my nuclear power experience and getting into Small Modular Reactors…</a:t>
            </a:r>
          </a:p>
          <a:p>
            <a:endParaRPr lang="en-ID" sz="1800" u="none" strike="noStrike" cap="none" dirty="0">
              <a:solidFill>
                <a:schemeClr val="tx1"/>
              </a:solidFill>
              <a:latin typeface="Segoe UI"/>
              <a:cs typeface="Segoe UI"/>
              <a:sym typeface="DM Sans"/>
            </a:endParaRPr>
          </a:p>
          <a:p>
            <a:r>
              <a:rPr lang="en-ID" sz="1800" u="none" strike="noStrike" cap="none" dirty="0">
                <a:solidFill>
                  <a:schemeClr val="tx1"/>
                </a:solidFill>
                <a:latin typeface="Segoe UI"/>
                <a:cs typeface="Segoe UI"/>
                <a:sym typeface="DM Sans"/>
              </a:rPr>
              <a:t>And it’s because I believe the same that FlexGen believes.</a:t>
            </a:r>
          </a:p>
        </p:txBody>
      </p:sp>
    </p:spTree>
    <p:extLst>
      <p:ext uri="{BB962C8B-B14F-4D97-AF65-F5344CB8AC3E}">
        <p14:creationId xmlns:p14="http://schemas.microsoft.com/office/powerpoint/2010/main" val="385978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u="none" strike="noStrike" cap="none" dirty="0">
                <a:solidFill>
                  <a:schemeClr val="tx1"/>
                </a:solidFill>
                <a:latin typeface="Segoe UI"/>
                <a:cs typeface="Segoe UI"/>
                <a:sym typeface="DM Sans"/>
              </a:rPr>
              <a:t>That batteries and the </a:t>
            </a:r>
            <a:r>
              <a:rPr lang="en-ID" sz="1200" b="1" u="none" strike="noStrike" cap="none" dirty="0">
                <a:solidFill>
                  <a:schemeClr val="tx1"/>
                </a:solidFill>
                <a:latin typeface="Segoe UI"/>
                <a:cs typeface="Segoe UI"/>
                <a:sym typeface="DM Sans"/>
              </a:rPr>
              <a:t>software powering those batteries </a:t>
            </a:r>
            <a:r>
              <a:rPr lang="en-ID" sz="1200" u="none" strike="noStrike" cap="none" dirty="0">
                <a:solidFill>
                  <a:schemeClr val="tx1"/>
                </a:solidFill>
                <a:latin typeface="Segoe UI"/>
                <a:cs typeface="Segoe UI"/>
                <a:sym typeface="DM Sans"/>
              </a:rPr>
              <a:t>are the key to handling </a:t>
            </a:r>
            <a:r>
              <a:rPr lang="en-ID" sz="1200" b="1" u="none" strike="noStrike" cap="none" dirty="0">
                <a:solidFill>
                  <a:schemeClr val="tx1"/>
                </a:solidFill>
                <a:latin typeface="Segoe UI"/>
                <a:cs typeface="Segoe UI"/>
                <a:sym typeface="DM Sans"/>
              </a:rPr>
              <a:t>today’s</a:t>
            </a:r>
            <a:r>
              <a:rPr lang="en-ID" sz="1200" u="none" strike="noStrike" cap="none" dirty="0">
                <a:solidFill>
                  <a:schemeClr val="tx1"/>
                </a:solidFill>
                <a:latin typeface="Segoe UI"/>
                <a:cs typeface="Segoe UI"/>
                <a:sym typeface="DM Sans"/>
              </a:rPr>
              <a:t> grid problems… and are also the bridge to whatever the </a:t>
            </a:r>
            <a:r>
              <a:rPr lang="en-ID" sz="1200" b="1" u="none" strike="noStrike" cap="none" dirty="0">
                <a:solidFill>
                  <a:schemeClr val="tx1"/>
                </a:solidFill>
                <a:latin typeface="Segoe UI"/>
                <a:cs typeface="Segoe UI"/>
                <a:sym typeface="DM Sans"/>
              </a:rPr>
              <a:t>future</a:t>
            </a:r>
            <a:r>
              <a:rPr lang="en-ID" sz="1200" u="none" strike="noStrike" cap="none" dirty="0">
                <a:solidFill>
                  <a:schemeClr val="tx1"/>
                </a:solidFill>
                <a:latin typeface="Segoe UI"/>
                <a:cs typeface="Segoe UI"/>
                <a:sym typeface="DM Sans"/>
              </a:rPr>
              <a:t> grid turns out to be.</a:t>
            </a:r>
          </a:p>
          <a:p>
            <a:endParaRPr lang="en-ID" sz="1200" u="none" strike="noStrike" cap="none" dirty="0">
              <a:solidFill>
                <a:schemeClr val="tx1"/>
              </a:solidFill>
              <a:latin typeface="Segoe UI"/>
              <a:cs typeface="Segoe UI"/>
              <a:sym typeface="DM Sans"/>
            </a:endParaRPr>
          </a:p>
          <a:p>
            <a:r>
              <a:rPr lang="en-ID" sz="1200" b="1" u="none" strike="noStrike" cap="none" dirty="0">
                <a:solidFill>
                  <a:schemeClr val="tx1"/>
                </a:solidFill>
                <a:latin typeface="Segoe UI"/>
                <a:cs typeface="Segoe UI"/>
                <a:sym typeface="DM Sans"/>
              </a:rPr>
              <a:t>[TODAY]</a:t>
            </a:r>
          </a:p>
          <a:p>
            <a:r>
              <a:rPr lang="en-ID" sz="1200" u="none" strike="noStrike" cap="none" dirty="0">
                <a:solidFill>
                  <a:schemeClr val="tx1"/>
                </a:solidFill>
                <a:latin typeface="Segoe UI"/>
                <a:cs typeface="Segoe UI"/>
                <a:sym typeface="DM Sans"/>
              </a:rPr>
              <a:t>More specifically, batteries have the ability to:</a:t>
            </a:r>
          </a:p>
          <a:p>
            <a:endParaRPr lang="en-ID" sz="1200" u="none" strike="noStrike" cap="none" dirty="0">
              <a:solidFill>
                <a:schemeClr val="tx1"/>
              </a:solidFill>
              <a:latin typeface="Segoe UI"/>
              <a:cs typeface="Segoe UI"/>
              <a:sym typeface="DM Sans"/>
            </a:endParaRPr>
          </a:p>
          <a:p>
            <a:pPr marL="171450" indent="-171450">
              <a:buFont typeface="Arial" panose="020B0604020202020204" pitchFamily="34" charset="0"/>
              <a:buChar char="•"/>
            </a:pPr>
            <a:r>
              <a:rPr lang="en-ID" sz="1200" u="none" strike="noStrike" cap="none" dirty="0">
                <a:solidFill>
                  <a:schemeClr val="tx1"/>
                </a:solidFill>
                <a:latin typeface="Segoe UI"/>
                <a:cs typeface="Segoe UI"/>
                <a:sym typeface="DM Sans"/>
              </a:rPr>
              <a:t>push power, pull power</a:t>
            </a:r>
          </a:p>
          <a:p>
            <a:pPr marL="171450" indent="-171450">
              <a:buFont typeface="Arial" panose="020B0604020202020204" pitchFamily="34" charset="0"/>
              <a:buChar char="•"/>
            </a:pPr>
            <a:r>
              <a:rPr lang="en-ID" sz="1200" u="none" strike="noStrike" cap="none" dirty="0">
                <a:solidFill>
                  <a:schemeClr val="tx1"/>
                </a:solidFill>
                <a:latin typeface="Segoe UI"/>
                <a:cs typeface="Segoe UI"/>
                <a:sym typeface="DM Sans"/>
              </a:rPr>
              <a:t>Raise frequency, lower voltage, inject reactive power… </a:t>
            </a:r>
          </a:p>
          <a:p>
            <a:pPr marL="171450" indent="-171450">
              <a:buFont typeface="Arial" panose="020B0604020202020204" pitchFamily="34" charset="0"/>
              <a:buChar char="•"/>
            </a:pPr>
            <a:r>
              <a:rPr lang="en-ID" sz="1200" u="none" strike="noStrike" cap="none" dirty="0">
                <a:solidFill>
                  <a:schemeClr val="tx1"/>
                </a:solidFill>
                <a:latin typeface="Segoe UI"/>
                <a:cs typeface="Segoe UI"/>
                <a:sym typeface="DM Sans"/>
              </a:rPr>
              <a:t>And do all of that in a distributed, local fashion which makes them the Swiss army knife the grid needs to evolve and transition</a:t>
            </a:r>
          </a:p>
          <a:p>
            <a:pPr marL="171450" indent="-171450">
              <a:buFont typeface="Arial" panose="020B0604020202020204" pitchFamily="34" charset="0"/>
              <a:buChar char="•"/>
            </a:pPr>
            <a:endParaRPr lang="en-ID" sz="1200" u="none" strike="noStrike" cap="none" dirty="0">
              <a:solidFill>
                <a:schemeClr val="tx1"/>
              </a:solidFill>
              <a:latin typeface="Segoe UI"/>
              <a:cs typeface="Segoe UI"/>
              <a:sym typeface="DM Sans"/>
            </a:endParaRPr>
          </a:p>
          <a:p>
            <a:pPr marL="171450" indent="-171450">
              <a:buFont typeface="Arial" panose="020B0604020202020204" pitchFamily="34" charset="0"/>
              <a:buChar char="•"/>
            </a:pPr>
            <a:endParaRPr lang="en-ID" sz="1200" u="none" strike="noStrike" cap="none" dirty="0">
              <a:solidFill>
                <a:schemeClr val="tx1"/>
              </a:solidFill>
              <a:latin typeface="Segoe UI"/>
              <a:cs typeface="Segoe UI"/>
              <a:sym typeface="DM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D" sz="1200" b="1" u="none" strike="noStrike" cap="none" dirty="0">
                <a:solidFill>
                  <a:schemeClr val="tx1"/>
                </a:solidFill>
                <a:latin typeface="Segoe UI"/>
                <a:cs typeface="Segoe UI"/>
                <a:sym typeface="DM Sans"/>
              </a:rPr>
              <a:t>[FUTURE]</a:t>
            </a:r>
            <a:endParaRPr lang="en-ID" sz="1200" u="none" strike="noStrike" cap="none" dirty="0">
              <a:solidFill>
                <a:schemeClr val="tx1"/>
              </a:solidFill>
              <a:latin typeface="Segoe UI"/>
              <a:cs typeface="Segoe UI"/>
              <a:sym typeface="DM Sans"/>
            </a:endParaRPr>
          </a:p>
          <a:p>
            <a:pPr marL="0" indent="0">
              <a:buFont typeface="Arial" panose="020B0604020202020204" pitchFamily="34" charset="0"/>
              <a:buNone/>
            </a:pPr>
            <a:r>
              <a:rPr lang="en-ID" sz="1200" u="none" strike="noStrike" cap="none" dirty="0">
                <a:solidFill>
                  <a:schemeClr val="tx1"/>
                </a:solidFill>
                <a:latin typeface="Segoe UI"/>
                <a:cs typeface="Segoe UI"/>
                <a:sym typeface="DM Sans"/>
              </a:rPr>
              <a:t>And whether the future is solar, wind, geothermal, small modular reactors, fission, fusion, whatever… Batteries are the adaptable technology that unlock our ability to have all of those sources playing nicely together!  Let me explain how FlexGen has been attacking this problem for 15 years…</a:t>
            </a:r>
          </a:p>
          <a:p>
            <a:pPr marL="0" indent="0">
              <a:buFont typeface="Arial" panose="020B0604020202020204" pitchFamily="34" charset="0"/>
              <a:buNone/>
            </a:pPr>
            <a:endParaRPr lang="en-ID" sz="1200" u="none" strike="noStrike" cap="none" dirty="0">
              <a:solidFill>
                <a:schemeClr val="tx1"/>
              </a:solidFill>
              <a:latin typeface="Segoe UI"/>
              <a:cs typeface="Segoe UI"/>
              <a:sym typeface="DM Sans"/>
            </a:endParaRPr>
          </a:p>
          <a:p>
            <a:pPr marL="0" indent="0">
              <a:buFont typeface="Arial" panose="020B0604020202020204" pitchFamily="34" charset="0"/>
              <a:buNone/>
            </a:pPr>
            <a:endParaRPr lang="en-ID" sz="1200" u="none" strike="noStrike" cap="none" dirty="0">
              <a:solidFill>
                <a:schemeClr val="tx1"/>
              </a:solidFill>
              <a:latin typeface="Segoe UI"/>
              <a:cs typeface="Segoe UI"/>
              <a:sym typeface="DM Sans"/>
            </a:endParaRPr>
          </a:p>
          <a:p>
            <a:pPr marL="0" indent="0">
              <a:buFont typeface="Arial" panose="020B0604020202020204" pitchFamily="34" charset="0"/>
              <a:buNone/>
            </a:pPr>
            <a:endParaRPr lang="en-ID" sz="1200" u="none" strike="noStrike" cap="none" dirty="0">
              <a:solidFill>
                <a:schemeClr val="tx1"/>
              </a:solidFill>
              <a:latin typeface="Segoe UI"/>
              <a:cs typeface="Segoe UI"/>
              <a:sym typeface="DM Sans"/>
            </a:endParaRPr>
          </a:p>
          <a:p>
            <a:pPr marL="0" indent="0">
              <a:buFont typeface="Arial" panose="020B0604020202020204" pitchFamily="34" charset="0"/>
              <a:buNone/>
            </a:pPr>
            <a:endParaRPr lang="en-ID" sz="1200" u="none" strike="noStrike" cap="none" dirty="0">
              <a:solidFill>
                <a:schemeClr val="tx1"/>
              </a:solidFill>
              <a:latin typeface="Segoe UI"/>
              <a:cs typeface="Segoe UI"/>
              <a:sym typeface="DM Sans"/>
            </a:endParaRPr>
          </a:p>
          <a:p>
            <a:pPr marL="0" indent="0">
              <a:buFont typeface="Arial" panose="020B0604020202020204" pitchFamily="34" charset="0"/>
              <a:buNone/>
            </a:pPr>
            <a:endParaRPr lang="en-ID" sz="1200" u="none" strike="noStrike" cap="none" dirty="0">
              <a:solidFill>
                <a:schemeClr val="tx1"/>
              </a:solidFill>
              <a:latin typeface="Segoe UI"/>
              <a:cs typeface="Segoe UI"/>
              <a:sym typeface="DM Sans"/>
            </a:endParaRPr>
          </a:p>
          <a:p>
            <a:pPr marL="0" indent="0">
              <a:buFont typeface="Arial" panose="020B0604020202020204" pitchFamily="34" charset="0"/>
              <a:buNone/>
            </a:pPr>
            <a:r>
              <a:rPr lang="en-ID" sz="1200" u="none" strike="noStrike" cap="none" dirty="0">
                <a:solidFill>
                  <a:schemeClr val="tx1"/>
                </a:solidFill>
                <a:latin typeface="Segoe UI"/>
                <a:cs typeface="Segoe UI"/>
                <a:sym typeface="DM Sans"/>
              </a:rPr>
              <a:t>-------------------------------</a:t>
            </a:r>
          </a:p>
          <a:p>
            <a:endParaRPr lang="en-ID" sz="1200" u="none" strike="noStrike" cap="none" dirty="0">
              <a:solidFill>
                <a:schemeClr val="tx1"/>
              </a:solidFill>
              <a:latin typeface="Segoe UI"/>
              <a:cs typeface="Segoe UI"/>
              <a:sym typeface="DM Sans"/>
            </a:endParaRPr>
          </a:p>
          <a:p>
            <a:r>
              <a:rPr lang="en-ID" sz="1200" u="none" strike="noStrike" cap="none" dirty="0">
                <a:solidFill>
                  <a:schemeClr val="tx1"/>
                </a:solidFill>
                <a:latin typeface="Segoe UI"/>
                <a:cs typeface="Segoe UI"/>
                <a:sym typeface="DM Sans"/>
              </a:rPr>
              <a:t>And that ability means that</a:t>
            </a:r>
          </a:p>
          <a:p>
            <a:pPr marL="171450" indent="-171450">
              <a:buFontTx/>
              <a:buChar char="-"/>
            </a:pPr>
            <a:r>
              <a:rPr lang="en-ID" sz="1200" u="none" strike="noStrike" cap="none" dirty="0">
                <a:solidFill>
                  <a:schemeClr val="tx1"/>
                </a:solidFill>
                <a:latin typeface="Segoe UI"/>
                <a:cs typeface="Segoe UI"/>
                <a:sym typeface="DM Sans"/>
              </a:rPr>
              <a:t>You can handle solar and wind creating mismatching supply and demand during the day</a:t>
            </a:r>
          </a:p>
          <a:p>
            <a:pPr marL="171450" indent="-171450">
              <a:buFontTx/>
              <a:buChar char="-"/>
            </a:pPr>
            <a:r>
              <a:rPr lang="en-ID" sz="1200" u="none" strike="noStrike" cap="none" dirty="0">
                <a:solidFill>
                  <a:schemeClr val="tx1"/>
                </a:solidFill>
                <a:latin typeface="Segoe UI"/>
                <a:cs typeface="Segoe UI"/>
                <a:sym typeface="DM Sans"/>
              </a:rPr>
              <a:t>You can be more resilient to increasing extreme whether events</a:t>
            </a:r>
          </a:p>
          <a:p>
            <a:pPr marL="171450" indent="-171450">
              <a:buFontTx/>
              <a:buChar char="-"/>
            </a:pPr>
            <a:r>
              <a:rPr lang="en-ID" sz="1200" u="none" strike="noStrike" cap="none" dirty="0">
                <a:solidFill>
                  <a:schemeClr val="tx1"/>
                </a:solidFill>
                <a:latin typeface="Segoe UI"/>
                <a:cs typeface="Segoe UI"/>
                <a:sym typeface="DM Sans"/>
              </a:rPr>
              <a:t>You can help these new hyperscale data </a:t>
            </a:r>
            <a:r>
              <a:rPr lang="en-ID" sz="1200" u="none" strike="noStrike" cap="none" dirty="0" err="1">
                <a:solidFill>
                  <a:schemeClr val="tx1"/>
                </a:solidFill>
                <a:latin typeface="Segoe UI"/>
                <a:cs typeface="Segoe UI"/>
                <a:sym typeface="DM Sans"/>
              </a:rPr>
              <a:t>centers</a:t>
            </a:r>
            <a:r>
              <a:rPr lang="en-ID" sz="1200" u="none" strike="noStrike" cap="none" dirty="0">
                <a:solidFill>
                  <a:schemeClr val="tx1"/>
                </a:solidFill>
                <a:latin typeface="Segoe UI"/>
                <a:cs typeface="Segoe UI"/>
                <a:sym typeface="DM Sans"/>
              </a:rPr>
              <a:t> shift their load in whatever fashion works for the local grid</a:t>
            </a:r>
          </a:p>
          <a:p>
            <a:endParaRPr lang="en-ID" sz="1200" u="none" strike="noStrike" cap="none" dirty="0">
              <a:solidFill>
                <a:schemeClr val="tx1"/>
              </a:solidFill>
              <a:latin typeface="Segoe UI"/>
              <a:cs typeface="Segoe UI"/>
              <a:sym typeface="DM Sans"/>
            </a:endParaRPr>
          </a:p>
          <a:p>
            <a:r>
              <a:rPr lang="en-ID" sz="1200" u="none" strike="noStrike" cap="none" dirty="0">
                <a:solidFill>
                  <a:schemeClr val="tx1"/>
                </a:solidFill>
                <a:latin typeface="Segoe UI"/>
                <a:cs typeface="Segoe UI"/>
                <a:sym typeface="DM Sans"/>
              </a:rPr>
              <a:t>------------------</a:t>
            </a:r>
          </a:p>
        </p:txBody>
      </p:sp>
      <p:sp>
        <p:nvSpPr>
          <p:cNvPr id="4" name="Slide Number Placeholder 3"/>
          <p:cNvSpPr>
            <a:spLocks noGrp="1"/>
          </p:cNvSpPr>
          <p:nvPr>
            <p:ph type="sldNum" sz="quarter" idx="5"/>
          </p:nvPr>
        </p:nvSpPr>
        <p:spPr/>
        <p:txBody>
          <a:bodyPr/>
          <a:lstStyle/>
          <a:p>
            <a:fld id="{BFABDD8C-577A-AE47-A0A7-975ECB7396C5}" type="slidenum">
              <a:rPr lang="en-US" smtClean="0"/>
              <a:t>4</a:t>
            </a:fld>
            <a:endParaRPr lang="en-US"/>
          </a:p>
        </p:txBody>
      </p:sp>
    </p:spTree>
    <p:extLst>
      <p:ext uri="{BB962C8B-B14F-4D97-AF65-F5344CB8AC3E}">
        <p14:creationId xmlns:p14="http://schemas.microsoft.com/office/powerpoint/2010/main" val="361264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2009, we’ve been running head-strong into the storage industry’s harshest environments and most difficult use cases, and outperforming the industry standard doing 2 things</a:t>
            </a:r>
          </a:p>
          <a:p>
            <a:pPr marL="171450" indent="-171450">
              <a:buFont typeface="Arial" panose="020B0604020202020204" pitchFamily="34" charset="0"/>
              <a:buChar char="•"/>
            </a:pPr>
            <a:r>
              <a:rPr lang="en-US" dirty="0"/>
              <a:t>Turning batteries on with our Activation Services, and </a:t>
            </a:r>
          </a:p>
          <a:p>
            <a:pPr marL="171450" indent="-171450">
              <a:buFont typeface="Arial" panose="020B0604020202020204" pitchFamily="34" charset="0"/>
              <a:buChar char="•"/>
            </a:pPr>
            <a:r>
              <a:rPr lang="en-US" dirty="0"/>
              <a:t>Keeping batteries on with our HybridOS Software and our Lifecycle Solutions.</a:t>
            </a:r>
          </a:p>
          <a:p>
            <a:endParaRPr lang="en-US" dirty="0"/>
          </a:p>
          <a:p>
            <a:r>
              <a:rPr lang="en-US" dirty="0"/>
              <a:t>If you look at the timeline and images…</a:t>
            </a:r>
          </a:p>
          <a:p>
            <a:r>
              <a:rPr lang="en-US" dirty="0"/>
              <a:t>We’ve been taking that field-tested experience in </a:t>
            </a:r>
            <a:r>
              <a:rPr lang="en-US" dirty="0" err="1"/>
              <a:t>workboots</a:t>
            </a:r>
            <a:r>
              <a:rPr lang="en-US" dirty="0"/>
              <a:t> and hardhats, and continuously pouring it into millions of lines of code, written and tested by our T-shirt and sneakers engineers in Durham, NC.  They’ve been building what we now call HybridOS, FlexGen’s software platform which powers 20% of the utility scale storage in the US.  </a:t>
            </a:r>
          </a:p>
          <a:p>
            <a:endParaRPr lang="en-US" dirty="0"/>
          </a:p>
          <a:p>
            <a:r>
              <a:rPr lang="en-US" dirty="0"/>
              <a:t>In fact, we’ve done that for 100+ projects and have 6GWh of capacity, or 6 nuclear power plants powering Manhattan.  </a:t>
            </a:r>
          </a:p>
          <a:p>
            <a:endParaRPr lang="en-US" dirty="0"/>
          </a:p>
          <a:p>
            <a:r>
              <a:rPr lang="en-US" dirty="0"/>
              <a:t>And we believe it’s important to note that we’ve raised $250M of capital and are profitable, with the intention of standing behind our HybridOS software and services for 20+ years.</a:t>
            </a:r>
          </a:p>
        </p:txBody>
      </p:sp>
      <p:sp>
        <p:nvSpPr>
          <p:cNvPr id="4" name="Slide Number Placeholder 3"/>
          <p:cNvSpPr>
            <a:spLocks noGrp="1"/>
          </p:cNvSpPr>
          <p:nvPr>
            <p:ph type="sldNum" sz="quarter" idx="5"/>
          </p:nvPr>
        </p:nvSpPr>
        <p:spPr/>
        <p:txBody>
          <a:bodyPr/>
          <a:lstStyle/>
          <a:p>
            <a:fld id="{BFABDD8C-577A-AE47-A0A7-975ECB7396C5}" type="slidenum">
              <a:rPr lang="en-US" smtClean="0"/>
              <a:t>5</a:t>
            </a:fld>
            <a:endParaRPr lang="en-US"/>
          </a:p>
        </p:txBody>
      </p:sp>
    </p:spTree>
    <p:extLst>
      <p:ext uri="{BB962C8B-B14F-4D97-AF65-F5344CB8AC3E}">
        <p14:creationId xmlns:p14="http://schemas.microsoft.com/office/powerpoint/2010/main" val="34624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C3D2B-9627-6325-1570-221937D44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46A10-BAF0-6895-AEF3-86C76BA86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766F2-8780-0C53-BBE4-039F5FE40B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lay that out on the Asset Lifecycle… let’s describe what FlexGen does, and what FlexGen does NOT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icons are services we provide.  All the blue dots are areas that we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top half of the circle are Activation Services, turning batteries on; everything from System Design to Procurement to Integration in our Lab in Durham, NC to Commissioning in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bottom half of the circle are Day 2 Operations, Keeping Batteries On, powered by a combination of HybridOS Software and Lifecycle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I wanted to bring this image to you today to make my first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top half of the circle, turning batteries on.  We love that revenue 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bottom half of the circle, keeping batteries on.  We love that revenue stream.</a:t>
            </a:r>
          </a:p>
        </p:txBody>
      </p:sp>
      <p:sp>
        <p:nvSpPr>
          <p:cNvPr id="4" name="Slide Number Placeholder 3">
            <a:extLst>
              <a:ext uri="{FF2B5EF4-FFF2-40B4-BE49-F238E27FC236}">
                <a16:creationId xmlns:a16="http://schemas.microsoft.com/office/drawing/2014/main" id="{96F292E6-6303-74F5-DAD8-7DA417C679FD}"/>
              </a:ext>
            </a:extLst>
          </p:cNvPr>
          <p:cNvSpPr>
            <a:spLocks noGrp="1"/>
          </p:cNvSpPr>
          <p:nvPr>
            <p:ph type="sldNum" sz="quarter" idx="5"/>
          </p:nvPr>
        </p:nvSpPr>
        <p:spPr/>
        <p:txBody>
          <a:bodyPr/>
          <a:lstStyle/>
          <a:p>
            <a:fld id="{BFABDD8C-577A-AE47-A0A7-975ECB7396C5}" type="slidenum">
              <a:rPr lang="en-US" smtClean="0"/>
              <a:t>6</a:t>
            </a:fld>
            <a:endParaRPr lang="en-US"/>
          </a:p>
        </p:txBody>
      </p:sp>
    </p:spTree>
    <p:extLst>
      <p:ext uri="{BB962C8B-B14F-4D97-AF65-F5344CB8AC3E}">
        <p14:creationId xmlns:p14="http://schemas.microsoft.com/office/powerpoint/2010/main" val="260322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5CC2B-7FBF-36CB-3B51-DD8DE72BC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FF4B3-CEB3-A64C-9C2C-C6167D731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D7929-951D-6D26-F120-41D0593436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lay that out on the Asset Lifecycle… let’s describe what FlexGen does, and what FlexGen does NOT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icons are services we provide.  All the blue dots are areas that we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top half of the circle are Activation Services, turning batteries on; everything from System Design to Procurement to Integration in our Lab in Durham, NC to Commissioning in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bottom half of the circle are Day 2 Operations, Keeping Batteries On, powered by a combination of HybridOS Software and Lifecycle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I wanted to bring this image to you today to make my first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top half of the circle, turning batteries on.  We love that revenue 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bottom half of the circle, keeping batteries on.  We love that revenue stream.</a:t>
            </a:r>
          </a:p>
        </p:txBody>
      </p:sp>
      <p:sp>
        <p:nvSpPr>
          <p:cNvPr id="4" name="Slide Number Placeholder 3">
            <a:extLst>
              <a:ext uri="{FF2B5EF4-FFF2-40B4-BE49-F238E27FC236}">
                <a16:creationId xmlns:a16="http://schemas.microsoft.com/office/drawing/2014/main" id="{36D4E798-639A-92C8-9E81-58C32D2AF99F}"/>
              </a:ext>
            </a:extLst>
          </p:cNvPr>
          <p:cNvSpPr>
            <a:spLocks noGrp="1"/>
          </p:cNvSpPr>
          <p:nvPr>
            <p:ph type="sldNum" sz="quarter" idx="5"/>
          </p:nvPr>
        </p:nvSpPr>
        <p:spPr/>
        <p:txBody>
          <a:bodyPr/>
          <a:lstStyle/>
          <a:p>
            <a:fld id="{BFABDD8C-577A-AE47-A0A7-975ECB7396C5}" type="slidenum">
              <a:rPr lang="en-US" smtClean="0"/>
              <a:t>7</a:t>
            </a:fld>
            <a:endParaRPr lang="en-US"/>
          </a:p>
        </p:txBody>
      </p:sp>
    </p:spTree>
    <p:extLst>
      <p:ext uri="{BB962C8B-B14F-4D97-AF65-F5344CB8AC3E}">
        <p14:creationId xmlns:p14="http://schemas.microsoft.com/office/powerpoint/2010/main" val="397542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F2FA0-5D10-4474-F5BD-5BBAB305E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EDBF0-2E90-D912-5E38-8209F0BC5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35D6A-7393-4535-9A20-2CC377833D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lay that out on the Asset Lifecycle… let’s describe what FlexGen does, and what FlexGen does NOT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icons are services we provide.  All the blue dots are areas that we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top half of the circle are Activation Services, turning batteries on; everything from System Design to Procurement to Integration in our Lab in Durham, NC to Commissioning in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bottom half of the circle are Day 2 Operations, Keeping Batteries On, powered by a combination of HybridOS Software and Lifecycle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I wanted to bring this image to you today to make my first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top half of the circle, turning batteries on.  We love that revenue 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FlexGen makes money on the bottom half of the circle, keeping batteries on.  We love that revenue stream.</a:t>
            </a:r>
          </a:p>
        </p:txBody>
      </p:sp>
      <p:sp>
        <p:nvSpPr>
          <p:cNvPr id="4" name="Slide Number Placeholder 3">
            <a:extLst>
              <a:ext uri="{FF2B5EF4-FFF2-40B4-BE49-F238E27FC236}">
                <a16:creationId xmlns:a16="http://schemas.microsoft.com/office/drawing/2014/main" id="{39A25541-F763-9072-9135-026FDCEE8D28}"/>
              </a:ext>
            </a:extLst>
          </p:cNvPr>
          <p:cNvSpPr>
            <a:spLocks noGrp="1"/>
          </p:cNvSpPr>
          <p:nvPr>
            <p:ph type="sldNum" sz="quarter" idx="5"/>
          </p:nvPr>
        </p:nvSpPr>
        <p:spPr/>
        <p:txBody>
          <a:bodyPr/>
          <a:lstStyle/>
          <a:p>
            <a:fld id="{BFABDD8C-577A-AE47-A0A7-975ECB7396C5}" type="slidenum">
              <a:rPr lang="en-US" smtClean="0"/>
              <a:t>8</a:t>
            </a:fld>
            <a:endParaRPr lang="en-US"/>
          </a:p>
        </p:txBody>
      </p:sp>
    </p:spTree>
    <p:extLst>
      <p:ext uri="{BB962C8B-B14F-4D97-AF65-F5344CB8AC3E}">
        <p14:creationId xmlns:p14="http://schemas.microsoft.com/office/powerpoint/2010/main" val="333750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156C-1908-F0E5-8C28-82A4D8334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8725D-4F45-97AD-0AE5-D8D4F68E79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B2FDCD0-3BAC-011E-7E7C-1D30FA79DEF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But wow… the industry is staring at its feet here, and not looking up!  (soccer ,basketball, skiing, surfing, biking… have to look where you’re going)</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I MEAN:</a:t>
            </a:r>
          </a:p>
        </p:txBody>
      </p:sp>
    </p:spTree>
    <p:extLst>
      <p:ext uri="{BB962C8B-B14F-4D97-AF65-F5344CB8AC3E}">
        <p14:creationId xmlns:p14="http://schemas.microsoft.com/office/powerpoint/2010/main" val="5542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
    <p:bg>
      <p:bgRef idx="1001">
        <a:schemeClr val="bg2"/>
      </p:bgRef>
    </p:bg>
    <p:spTree>
      <p:nvGrpSpPr>
        <p:cNvPr id="1" name=""/>
        <p:cNvGrpSpPr/>
        <p:nvPr/>
      </p:nvGrpSpPr>
      <p:grpSpPr>
        <a:xfrm>
          <a:off x="0" y="0"/>
          <a:ext cx="0" cy="0"/>
          <a:chOff x="0" y="0"/>
          <a:chExt cx="0" cy="0"/>
        </a:xfrm>
      </p:grpSpPr>
      <p:pic>
        <p:nvPicPr>
          <p:cNvPr id="25" name="Picture 24" descr="A black background with white dots&#10;&#10;Description automatically generated">
            <a:extLst>
              <a:ext uri="{FF2B5EF4-FFF2-40B4-BE49-F238E27FC236}">
                <a16:creationId xmlns:a16="http://schemas.microsoft.com/office/drawing/2014/main" id="{1887F66C-6760-E674-4B56-ABD825979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317" y="1938765"/>
            <a:ext cx="7311434" cy="4982307"/>
          </a:xfrm>
          <a:prstGeom prst="rect">
            <a:avLst/>
          </a:prstGeom>
        </p:spPr>
      </p:pic>
      <p:sp>
        <p:nvSpPr>
          <p:cNvPr id="2" name="Title 1">
            <a:extLst>
              <a:ext uri="{FF2B5EF4-FFF2-40B4-BE49-F238E27FC236}">
                <a16:creationId xmlns:a16="http://schemas.microsoft.com/office/drawing/2014/main" id="{B9CDBCF7-D416-1B43-F95C-571B5CAF1CDE}"/>
              </a:ext>
            </a:extLst>
          </p:cNvPr>
          <p:cNvSpPr>
            <a:spLocks noGrp="1"/>
          </p:cNvSpPr>
          <p:nvPr>
            <p:ph type="ctrTitle"/>
          </p:nvPr>
        </p:nvSpPr>
        <p:spPr>
          <a:xfrm>
            <a:off x="747712" y="1844824"/>
            <a:ext cx="4917455" cy="1324112"/>
          </a:xfrm>
        </p:spPr>
        <p:txBody>
          <a:bodyPr anchor="b">
            <a:normAutofit/>
          </a:bodyPr>
          <a:lstStyle>
            <a:lvl1pPr algn="l">
              <a:defRPr sz="3600">
                <a:latin typeface="Inter" panose="02000503000000020004" pitchFamily="2" charset="0"/>
                <a:ea typeface="Inter"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A0600A04-9578-CF8D-0B9E-7E46397D5DCD}"/>
              </a:ext>
            </a:extLst>
          </p:cNvPr>
          <p:cNvSpPr>
            <a:spLocks noGrp="1"/>
          </p:cNvSpPr>
          <p:nvPr>
            <p:ph type="subTitle" idx="1"/>
          </p:nvPr>
        </p:nvSpPr>
        <p:spPr>
          <a:xfrm>
            <a:off x="747712" y="3261011"/>
            <a:ext cx="4917455" cy="1655762"/>
          </a:xfrm>
        </p:spPr>
        <p:txBody>
          <a:bodyPr>
            <a:normAutofit/>
          </a:bodyPr>
          <a:lstStyle>
            <a:lvl1pPr marL="0" indent="0" algn="l">
              <a:lnSpc>
                <a:spcPct val="125000"/>
              </a:lnSpc>
              <a:buNone/>
              <a:defRPr sz="2000">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descr="A green and grey x on a black background&#10;&#10;Description automatically generated">
            <a:extLst>
              <a:ext uri="{FF2B5EF4-FFF2-40B4-BE49-F238E27FC236}">
                <a16:creationId xmlns:a16="http://schemas.microsoft.com/office/drawing/2014/main" id="{FE1EFB87-5B41-9347-F593-6BEB195316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210" y="455751"/>
            <a:ext cx="3262198" cy="939118"/>
          </a:xfrm>
          <a:prstGeom prst="rect">
            <a:avLst/>
          </a:prstGeom>
        </p:spPr>
      </p:pic>
      <p:sp>
        <p:nvSpPr>
          <p:cNvPr id="8" name="Manual Input 7">
            <a:extLst>
              <a:ext uri="{FF2B5EF4-FFF2-40B4-BE49-F238E27FC236}">
                <a16:creationId xmlns:a16="http://schemas.microsoft.com/office/drawing/2014/main" id="{58BD977F-8017-64D2-4F95-5368002315B4}"/>
              </a:ext>
            </a:extLst>
          </p:cNvPr>
          <p:cNvSpPr>
            <a:spLocks/>
          </p:cNvSpPr>
          <p:nvPr userDrawn="1"/>
        </p:nvSpPr>
        <p:spPr>
          <a:xfrm rot="5400000" flipV="1">
            <a:off x="6253119" y="165583"/>
            <a:ext cx="6857998" cy="6526833"/>
          </a:xfrm>
          <a:prstGeom prst="flowChartManualInput">
            <a:avLst/>
          </a:prstGeom>
          <a:blipFill dpi="0" rotWithShape="0">
            <a:blip r:embed="rId4">
              <a:extLst>
                <a:ext uri="{28A0092B-C50C-407E-A947-70E740481C1C}">
                  <a14:useLocalDpi xmlns:a14="http://schemas.microsoft.com/office/drawing/2010/main" val="0"/>
                </a:ext>
              </a:extLst>
            </a:blip>
            <a:srcRect/>
            <a:stretch>
              <a:fillRect l="-22851" t="-11333" r="-45267" b="-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endParaRPr lang="en-US"/>
          </a:p>
        </p:txBody>
      </p:sp>
    </p:spTree>
    <p:extLst>
      <p:ext uri="{BB962C8B-B14F-4D97-AF65-F5344CB8AC3E}">
        <p14:creationId xmlns:p14="http://schemas.microsoft.com/office/powerpoint/2010/main" val="5305361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06C9-DC32-B7F0-809C-F7214999E1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25361-5EFA-AC71-C2A7-8BADB2F809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4ED1-BBC6-B74E-C24A-F8851A7DE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67171-B151-D359-F665-F9682D2ABA84}"/>
              </a:ext>
            </a:extLst>
          </p:cNvPr>
          <p:cNvSpPr>
            <a:spLocks noGrp="1"/>
          </p:cNvSpPr>
          <p:nvPr>
            <p:ph type="dt" sz="half" idx="10"/>
          </p:nvPr>
        </p:nvSpPr>
        <p:spPr/>
        <p:txBody>
          <a:bodyPr/>
          <a:lstStyle/>
          <a:p>
            <a:fld id="{192AA985-B0CB-2A45-9154-DC1BE86DCDAA}" type="datetimeFigureOut">
              <a:rPr lang="en-US" smtClean="0"/>
              <a:t>11/12/2024</a:t>
            </a:fld>
            <a:endParaRPr lang="en-US"/>
          </a:p>
        </p:txBody>
      </p:sp>
      <p:sp>
        <p:nvSpPr>
          <p:cNvPr id="6" name="Footer Placeholder 5">
            <a:extLst>
              <a:ext uri="{FF2B5EF4-FFF2-40B4-BE49-F238E27FC236}">
                <a16:creationId xmlns:a16="http://schemas.microsoft.com/office/drawing/2014/main" id="{371D718C-DEB6-BFAE-3DB9-CD9F0898BF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E4F16-771A-BB70-0A89-627739FA4E99}"/>
              </a:ext>
            </a:extLst>
          </p:cNvPr>
          <p:cNvSpPr>
            <a:spLocks noGrp="1"/>
          </p:cNvSpPr>
          <p:nvPr>
            <p:ph type="sldNum" sz="quarter" idx="12"/>
          </p:nvPr>
        </p:nvSpPr>
        <p:spPr/>
        <p:txBody>
          <a:bodyPr/>
          <a:lstStyle/>
          <a:p>
            <a:fld id="{7D849717-95FC-C946-AB8D-0B58352EB475}" type="slidenum">
              <a:rPr lang="en-US" smtClean="0"/>
              <a:t>‹#›</a:t>
            </a:fld>
            <a:endParaRPr lang="en-US"/>
          </a:p>
        </p:txBody>
      </p:sp>
    </p:spTree>
    <p:extLst>
      <p:ext uri="{BB962C8B-B14F-4D97-AF65-F5344CB8AC3E}">
        <p14:creationId xmlns:p14="http://schemas.microsoft.com/office/powerpoint/2010/main" val="171441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ceholder 21">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A0568F-B416-9D4F-62B5-B1B231C01744}"/>
              </a:ext>
            </a:extLst>
          </p:cNvPr>
          <p:cNvSpPr>
            <a:spLocks noGrp="1"/>
          </p:cNvSpPr>
          <p:nvPr>
            <p:ph type="pic" sz="quarter" idx="14"/>
          </p:nvPr>
        </p:nvSpPr>
        <p:spPr>
          <a:xfrm>
            <a:off x="7906930" y="690115"/>
            <a:ext cx="3605444" cy="6954821"/>
          </a:xfrm>
          <a:prstGeom prst="roundRect">
            <a:avLst>
              <a:gd name="adj" fmla="val 6628"/>
            </a:avLst>
          </a:prstGeom>
          <a:pattFill prst="pct5">
            <a:fgClr>
              <a:schemeClr val="accent1"/>
            </a:fgClr>
            <a:bgClr>
              <a:schemeClr val="bg1"/>
            </a:bgClr>
          </a:pattFill>
        </p:spPr>
        <p:txBody>
          <a:bodyPr/>
          <a:lstStyle>
            <a:lvl1pPr>
              <a:defRPr sz="1600" b="0" i="0">
                <a:latin typeface="Inter" panose="02000503000000020004" pitchFamily="2" charset="0"/>
              </a:defRPr>
            </a:lvl1pPr>
          </a:lstStyle>
          <a:p>
            <a:endParaRPr lang="en-ID"/>
          </a:p>
        </p:txBody>
      </p:sp>
    </p:spTree>
    <p:extLst>
      <p:ext uri="{BB962C8B-B14F-4D97-AF65-F5344CB8AC3E}">
        <p14:creationId xmlns:p14="http://schemas.microsoft.com/office/powerpoint/2010/main" val="22803321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ceholder 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15659A-7173-76DD-DAB3-7F4474F3783B}"/>
              </a:ext>
            </a:extLst>
          </p:cNvPr>
          <p:cNvSpPr>
            <a:spLocks noGrp="1"/>
          </p:cNvSpPr>
          <p:nvPr>
            <p:ph type="pic" sz="quarter" idx="12"/>
          </p:nvPr>
        </p:nvSpPr>
        <p:spPr>
          <a:xfrm>
            <a:off x="6096000" y="1054662"/>
            <a:ext cx="2705100" cy="5803338"/>
          </a:xfrm>
          <a:prstGeom prst="rect">
            <a:avLst/>
          </a:prstGeom>
          <a:pattFill prst="pct5">
            <a:fgClr>
              <a:schemeClr val="accent1"/>
            </a:fgClr>
            <a:bgClr>
              <a:schemeClr val="bg1"/>
            </a:bgClr>
          </a:pattFill>
        </p:spPr>
        <p:txBody>
          <a:bodyPr/>
          <a:lstStyle>
            <a:lvl1pPr>
              <a:defRPr sz="1600" b="0" i="0">
                <a:latin typeface="Inter" panose="02000503000000020004" pitchFamily="2" charset="0"/>
              </a:defRPr>
            </a:lvl1pPr>
          </a:lstStyle>
          <a:p>
            <a:endParaRPr lang="en-ID"/>
          </a:p>
        </p:txBody>
      </p:sp>
      <p:sp>
        <p:nvSpPr>
          <p:cNvPr id="5" name="Picture Placeholder 3">
            <a:extLst>
              <a:ext uri="{FF2B5EF4-FFF2-40B4-BE49-F238E27FC236}">
                <a16:creationId xmlns:a16="http://schemas.microsoft.com/office/drawing/2014/main" id="{98FE5202-0166-4C6F-BC88-0C4488A8A5F7}"/>
              </a:ext>
            </a:extLst>
          </p:cNvPr>
          <p:cNvSpPr>
            <a:spLocks noGrp="1"/>
          </p:cNvSpPr>
          <p:nvPr>
            <p:ph type="pic" sz="quarter" idx="13"/>
          </p:nvPr>
        </p:nvSpPr>
        <p:spPr>
          <a:xfrm>
            <a:off x="9043988" y="0"/>
            <a:ext cx="2705100" cy="5803338"/>
          </a:xfrm>
          <a:prstGeom prst="rect">
            <a:avLst/>
          </a:prstGeom>
          <a:pattFill prst="pct5">
            <a:fgClr>
              <a:schemeClr val="accent1"/>
            </a:fgClr>
            <a:bgClr>
              <a:schemeClr val="bg1"/>
            </a:bgClr>
          </a:pattFill>
        </p:spPr>
        <p:txBody>
          <a:bodyPr/>
          <a:lstStyle>
            <a:lvl1pPr>
              <a:defRPr sz="1600" b="0" i="0">
                <a:latin typeface="Inter" panose="02000503000000020004" pitchFamily="2" charset="0"/>
              </a:defRPr>
            </a:lvl1pPr>
          </a:lstStyle>
          <a:p>
            <a:endParaRPr lang="en-ID"/>
          </a:p>
        </p:txBody>
      </p:sp>
    </p:spTree>
    <p:extLst>
      <p:ext uri="{BB962C8B-B14F-4D97-AF65-F5344CB8AC3E}">
        <p14:creationId xmlns:p14="http://schemas.microsoft.com/office/powerpoint/2010/main" val="276459359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ceholder 25">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532AF1-F6A1-3D81-E3F9-2589BBF2CAB7}"/>
              </a:ext>
            </a:extLst>
          </p:cNvPr>
          <p:cNvSpPr>
            <a:spLocks noGrp="1"/>
          </p:cNvSpPr>
          <p:nvPr>
            <p:ph type="pic" sz="quarter" idx="15"/>
          </p:nvPr>
        </p:nvSpPr>
        <p:spPr>
          <a:xfrm>
            <a:off x="10510886" y="0"/>
            <a:ext cx="1677825" cy="6858000"/>
          </a:xfrm>
          <a:prstGeom prst="rect">
            <a:avLst/>
          </a:prstGeom>
          <a:pattFill prst="pct5">
            <a:fgClr>
              <a:schemeClr val="accent1"/>
            </a:fgClr>
            <a:bgClr>
              <a:schemeClr val="bg1"/>
            </a:bgClr>
          </a:pattFill>
        </p:spPr>
        <p:txBody>
          <a:bodyPr/>
          <a:lstStyle>
            <a:lvl1pPr>
              <a:defRPr sz="1600" b="0" i="0">
                <a:latin typeface="Inter" panose="02000503000000020004" pitchFamily="2" charset="0"/>
              </a:defRPr>
            </a:lvl1pPr>
          </a:lstStyle>
          <a:p>
            <a:endParaRPr lang="en-ID"/>
          </a:p>
        </p:txBody>
      </p:sp>
    </p:spTree>
    <p:extLst>
      <p:ext uri="{BB962C8B-B14F-4D97-AF65-F5344CB8AC3E}">
        <p14:creationId xmlns:p14="http://schemas.microsoft.com/office/powerpoint/2010/main" val="25629675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laceholder 25">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532AF1-F6A1-3D81-E3F9-2589BBF2CAB7}"/>
              </a:ext>
            </a:extLst>
          </p:cNvPr>
          <p:cNvSpPr>
            <a:spLocks noGrp="1"/>
          </p:cNvSpPr>
          <p:nvPr>
            <p:ph type="pic" sz="quarter" idx="15"/>
          </p:nvPr>
        </p:nvSpPr>
        <p:spPr>
          <a:xfrm>
            <a:off x="0" y="0"/>
            <a:ext cx="1677825" cy="6858000"/>
          </a:xfrm>
          <a:prstGeom prst="rect">
            <a:avLst/>
          </a:prstGeom>
          <a:pattFill prst="pct5">
            <a:fgClr>
              <a:schemeClr val="accent1"/>
            </a:fgClr>
            <a:bgClr>
              <a:schemeClr val="bg1"/>
            </a:bgClr>
          </a:pattFill>
        </p:spPr>
        <p:txBody>
          <a:bodyPr/>
          <a:lstStyle>
            <a:lvl1pPr>
              <a:defRPr sz="1600" b="0" i="0">
                <a:latin typeface="Inter" panose="02000503000000020004" pitchFamily="2" charset="0"/>
              </a:defRPr>
            </a:lvl1pPr>
          </a:lstStyle>
          <a:p>
            <a:endParaRPr lang="en-ID"/>
          </a:p>
        </p:txBody>
      </p:sp>
      <p:sp>
        <p:nvSpPr>
          <p:cNvPr id="2" name="Title 1">
            <a:extLst>
              <a:ext uri="{FF2B5EF4-FFF2-40B4-BE49-F238E27FC236}">
                <a16:creationId xmlns:a16="http://schemas.microsoft.com/office/drawing/2014/main" id="{BD8FEA26-FEA0-602C-558A-B7409D6E4055}"/>
              </a:ext>
            </a:extLst>
          </p:cNvPr>
          <p:cNvSpPr>
            <a:spLocks noGrp="1"/>
          </p:cNvSpPr>
          <p:nvPr>
            <p:ph type="title"/>
          </p:nvPr>
        </p:nvSpPr>
        <p:spPr>
          <a:xfrm>
            <a:off x="1989512" y="436095"/>
            <a:ext cx="8626941" cy="612776"/>
          </a:xfrm>
        </p:spPr>
        <p:txBody>
          <a:bodyPr anchor="b"/>
          <a:lstStyle>
            <a:lvl1pPr>
              <a:defRPr sz="3200">
                <a:latin typeface="Inter" panose="02000503000000020004" pitchFamily="2" charset="0"/>
                <a:ea typeface="Inter" panose="02000503000000020004" pitchFamily="2" charset="0"/>
              </a:defRPr>
            </a:lvl1pPr>
          </a:lstStyle>
          <a:p>
            <a:r>
              <a:rPr lang="en-US"/>
              <a:t>Click to edit Master title style</a:t>
            </a:r>
          </a:p>
        </p:txBody>
      </p:sp>
    </p:spTree>
    <p:extLst>
      <p:ext uri="{BB962C8B-B14F-4D97-AF65-F5344CB8AC3E}">
        <p14:creationId xmlns:p14="http://schemas.microsoft.com/office/powerpoint/2010/main" val="421430276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ter Slide 5">
  <p:cSld name="Chapter Slide 5">
    <p:bg>
      <p:bgPr>
        <a:solidFill>
          <a:srgbClr val="F4F0ED"/>
        </a:solidFill>
        <a:effectLst/>
      </p:bgPr>
    </p:bg>
    <p:spTree>
      <p:nvGrpSpPr>
        <p:cNvPr id="1" name="Shape 15"/>
        <p:cNvGrpSpPr/>
        <p:nvPr/>
      </p:nvGrpSpPr>
      <p:grpSpPr>
        <a:xfrm>
          <a:off x="0" y="0"/>
          <a:ext cx="0" cy="0"/>
          <a:chOff x="0" y="0"/>
          <a:chExt cx="0" cy="0"/>
        </a:xfrm>
      </p:grpSpPr>
      <p:sp>
        <p:nvSpPr>
          <p:cNvPr id="16" name="Google Shape;16;p3"/>
          <p:cNvSpPr/>
          <p:nvPr/>
        </p:nvSpPr>
        <p:spPr>
          <a:xfrm>
            <a:off x="-136167" y="-76600"/>
            <a:ext cx="12464400" cy="7011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3"/>
          <p:cNvSpPr txBox="1">
            <a:spLocks noGrp="1"/>
          </p:cNvSpPr>
          <p:nvPr>
            <p:ph type="title"/>
          </p:nvPr>
        </p:nvSpPr>
        <p:spPr>
          <a:xfrm>
            <a:off x="2976600" y="2729000"/>
            <a:ext cx="6238800" cy="140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1979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ck Cover">
    <p:bg>
      <p:bgRef idx="1001">
        <a:schemeClr val="bg2"/>
      </p:bgRef>
    </p:bg>
    <p:spTree>
      <p:nvGrpSpPr>
        <p:cNvPr id="1" name=""/>
        <p:cNvGrpSpPr/>
        <p:nvPr/>
      </p:nvGrpSpPr>
      <p:grpSpPr>
        <a:xfrm>
          <a:off x="0" y="0"/>
          <a:ext cx="0" cy="0"/>
          <a:chOff x="0" y="0"/>
          <a:chExt cx="0" cy="0"/>
        </a:xfrm>
      </p:grpSpPr>
      <p:pic>
        <p:nvPicPr>
          <p:cNvPr id="32" name="Picture 31" descr="Solar panels and power lines in front of a sunset&#10;&#10;Description automatically generated">
            <a:extLst>
              <a:ext uri="{FF2B5EF4-FFF2-40B4-BE49-F238E27FC236}">
                <a16:creationId xmlns:a16="http://schemas.microsoft.com/office/drawing/2014/main" id="{92387CF5-A0E5-909D-7F52-992653D03A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648" cy="6858000"/>
          </a:xfrm>
          <a:prstGeom prst="rect">
            <a:avLst/>
          </a:prstGeom>
        </p:spPr>
      </p:pic>
      <p:sp>
        <p:nvSpPr>
          <p:cNvPr id="2" name="Title 1">
            <a:extLst>
              <a:ext uri="{FF2B5EF4-FFF2-40B4-BE49-F238E27FC236}">
                <a16:creationId xmlns:a16="http://schemas.microsoft.com/office/drawing/2014/main" id="{B9CDBCF7-D416-1B43-F95C-571B5CAF1CDE}"/>
              </a:ext>
            </a:extLst>
          </p:cNvPr>
          <p:cNvSpPr>
            <a:spLocks noGrp="1"/>
          </p:cNvSpPr>
          <p:nvPr>
            <p:ph type="ctrTitle" hasCustomPrompt="1"/>
          </p:nvPr>
        </p:nvSpPr>
        <p:spPr>
          <a:xfrm>
            <a:off x="886597" y="1696999"/>
            <a:ext cx="5592127" cy="853641"/>
          </a:xfrm>
        </p:spPr>
        <p:txBody>
          <a:bodyPr lIns="0" anchor="b">
            <a:normAutofit/>
          </a:bodyPr>
          <a:lstStyle>
            <a:lvl1pPr algn="l">
              <a:defRPr sz="3600">
                <a:solidFill>
                  <a:schemeClr val="accent2"/>
                </a:solidFill>
                <a:latin typeface="Inter" panose="02000503000000020004" pitchFamily="2" charset="0"/>
                <a:ea typeface="Inter" panose="02000503000000020004" pitchFamily="2" charset="0"/>
              </a:defRPr>
            </a:lvl1pPr>
          </a:lstStyle>
          <a:p>
            <a:r>
              <a:rPr lang="en-US"/>
              <a:t>Thank You</a:t>
            </a:r>
          </a:p>
        </p:txBody>
      </p:sp>
      <p:sp>
        <p:nvSpPr>
          <p:cNvPr id="3" name="Subtitle 2">
            <a:extLst>
              <a:ext uri="{FF2B5EF4-FFF2-40B4-BE49-F238E27FC236}">
                <a16:creationId xmlns:a16="http://schemas.microsoft.com/office/drawing/2014/main" id="{A0600A04-9578-CF8D-0B9E-7E46397D5DCD}"/>
              </a:ext>
            </a:extLst>
          </p:cNvPr>
          <p:cNvSpPr>
            <a:spLocks noGrp="1"/>
          </p:cNvSpPr>
          <p:nvPr>
            <p:ph type="subTitle" idx="1"/>
          </p:nvPr>
        </p:nvSpPr>
        <p:spPr>
          <a:xfrm>
            <a:off x="886597" y="2556183"/>
            <a:ext cx="5592127" cy="615391"/>
          </a:xfrm>
        </p:spPr>
        <p:txBody>
          <a:bodyPr lIns="0">
            <a:normAutofit/>
          </a:bodyPr>
          <a:lstStyle>
            <a:lvl1pPr marL="0" indent="0" algn="l">
              <a:lnSpc>
                <a:spcPct val="125000"/>
              </a:lnSpc>
              <a:buNone/>
              <a:defRPr sz="2000">
                <a:solidFill>
                  <a:schemeClr val="tx1"/>
                </a:solidFill>
                <a:latin typeface="Inter" panose="02000503000000020004" pitchFamily="2" charset="0"/>
                <a:ea typeface="Inter" panose="0200050300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ext Placeholder 25">
            <a:extLst>
              <a:ext uri="{FF2B5EF4-FFF2-40B4-BE49-F238E27FC236}">
                <a16:creationId xmlns:a16="http://schemas.microsoft.com/office/drawing/2014/main" id="{5A12596F-F8BA-5AF1-86D0-6C15F6DFCD2F}"/>
              </a:ext>
            </a:extLst>
          </p:cNvPr>
          <p:cNvSpPr>
            <a:spLocks noGrp="1"/>
          </p:cNvSpPr>
          <p:nvPr>
            <p:ph type="body" sz="quarter" idx="14" hasCustomPrompt="1"/>
          </p:nvPr>
        </p:nvSpPr>
        <p:spPr>
          <a:xfrm>
            <a:off x="886596" y="3360531"/>
            <a:ext cx="2231875" cy="341632"/>
          </a:xfrm>
        </p:spPr>
        <p:txBody>
          <a:bodyPr wrap="square" lIns="0" anchor="b" anchorCtr="0">
            <a:spAutoFit/>
          </a:bodyPr>
          <a:lstStyle>
            <a:lvl1pPr marL="0" indent="0">
              <a:buNone/>
              <a:defRPr sz="1800" b="1" i="0">
                <a:solidFill>
                  <a:schemeClr val="tx1"/>
                </a:solidFill>
                <a:latin typeface="Inter" panose="02000503000000020004" pitchFamily="2" charset="0"/>
                <a:ea typeface="Inter" panose="02000503000000020004" pitchFamily="2" charset="0"/>
              </a:defRPr>
            </a:lvl1pPr>
          </a:lstStyle>
          <a:p>
            <a:pPr lvl="0"/>
            <a:r>
              <a:rPr lang="en-US"/>
              <a:t>Contact Name</a:t>
            </a:r>
          </a:p>
        </p:txBody>
      </p:sp>
      <p:sp>
        <p:nvSpPr>
          <p:cNvPr id="11" name="Text Placeholder 25">
            <a:extLst>
              <a:ext uri="{FF2B5EF4-FFF2-40B4-BE49-F238E27FC236}">
                <a16:creationId xmlns:a16="http://schemas.microsoft.com/office/drawing/2014/main" id="{1028FD80-4C37-0E0A-C9ED-EB5CA4930566}"/>
              </a:ext>
            </a:extLst>
          </p:cNvPr>
          <p:cNvSpPr>
            <a:spLocks noGrp="1"/>
          </p:cNvSpPr>
          <p:nvPr>
            <p:ph type="body" sz="quarter" idx="15" hasCustomPrompt="1"/>
          </p:nvPr>
        </p:nvSpPr>
        <p:spPr>
          <a:xfrm>
            <a:off x="886596" y="3695805"/>
            <a:ext cx="2231875" cy="244682"/>
          </a:xfrm>
        </p:spPr>
        <p:txBody>
          <a:bodyPr wrap="square" lIns="0">
            <a:spAutoFit/>
          </a:bodyPr>
          <a:lstStyle>
            <a:lvl1pPr marL="0" indent="0">
              <a:buNone/>
              <a:defRPr sz="1100" b="0" i="0">
                <a:solidFill>
                  <a:schemeClr val="accent2">
                    <a:lumMod val="75000"/>
                  </a:schemeClr>
                </a:solidFill>
                <a:latin typeface="Inter" panose="02000503000000020004" pitchFamily="2" charset="0"/>
                <a:ea typeface="Inter" panose="02000503000000020004" pitchFamily="2" charset="0"/>
              </a:defRPr>
            </a:lvl1pPr>
          </a:lstStyle>
          <a:p>
            <a:pPr lvl="0"/>
            <a:r>
              <a:rPr lang="en-US"/>
              <a:t>Title | Email | Phone</a:t>
            </a:r>
          </a:p>
        </p:txBody>
      </p:sp>
      <p:sp>
        <p:nvSpPr>
          <p:cNvPr id="21" name="TextBox 20">
            <a:extLst>
              <a:ext uri="{FF2B5EF4-FFF2-40B4-BE49-F238E27FC236}">
                <a16:creationId xmlns:a16="http://schemas.microsoft.com/office/drawing/2014/main" id="{B1DD832E-8C6B-698E-6BAC-C3B94FD5E2CE}"/>
              </a:ext>
            </a:extLst>
          </p:cNvPr>
          <p:cNvSpPr txBox="1"/>
          <p:nvPr userDrawn="1"/>
        </p:nvSpPr>
        <p:spPr>
          <a:xfrm>
            <a:off x="3965051" y="-1537251"/>
            <a:ext cx="184731" cy="461665"/>
          </a:xfrm>
          <a:prstGeom prst="rect">
            <a:avLst/>
          </a:prstGeom>
          <a:noFill/>
        </p:spPr>
        <p:txBody>
          <a:bodyPr wrap="none" rtlCol="0">
            <a:spAutoFit/>
          </a:bodyPr>
          <a:lstStyle/>
          <a:p>
            <a:endParaRPr lang="en-US" sz="2400" b="0" i="0">
              <a:latin typeface="Inter" panose="02000503000000020004" pitchFamily="2" charset="0"/>
              <a:ea typeface="Inter" panose="02000503000000020004" pitchFamily="2" charset="0"/>
            </a:endParaRPr>
          </a:p>
        </p:txBody>
      </p:sp>
      <p:sp>
        <p:nvSpPr>
          <p:cNvPr id="7" name="Rectangle 19">
            <a:extLst>
              <a:ext uri="{FF2B5EF4-FFF2-40B4-BE49-F238E27FC236}">
                <a16:creationId xmlns:a16="http://schemas.microsoft.com/office/drawing/2014/main" id="{1983656A-4BB0-3A23-284E-1C0F460C8D4F}"/>
              </a:ext>
            </a:extLst>
          </p:cNvPr>
          <p:cNvSpPr txBox="1"/>
          <p:nvPr userDrawn="1"/>
        </p:nvSpPr>
        <p:spPr>
          <a:xfrm>
            <a:off x="1076299" y="5911278"/>
            <a:ext cx="2702324" cy="7169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9112" tIns="59112" rIns="59112" bIns="59112">
            <a:spAutoFit/>
          </a:bodyPr>
          <a:lstStyle/>
          <a:p>
            <a:pPr algn="l">
              <a:spcBef>
                <a:spcPts val="667"/>
              </a:spcBef>
              <a:defRPr sz="1200">
                <a:solidFill>
                  <a:srgbClr val="FFFFFF"/>
                </a:solidFill>
                <a:latin typeface="Helvetica Light"/>
                <a:ea typeface="Helvetica Light"/>
                <a:cs typeface="Helvetica Light"/>
                <a:sym typeface="Helvetica Light"/>
              </a:defRPr>
            </a:pPr>
            <a:r>
              <a:rPr lang="en-US" sz="1100">
                <a:latin typeface="Inter" panose="02000503000000020004" pitchFamily="2" charset="0"/>
                <a:ea typeface="Inter" panose="02000503000000020004" pitchFamily="2" charset="0"/>
              </a:rPr>
              <a:t>Visit us at </a:t>
            </a:r>
            <a:r>
              <a:rPr lang="en-US" sz="1100" err="1">
                <a:latin typeface="Inter" panose="02000503000000020004" pitchFamily="2" charset="0"/>
                <a:ea typeface="Inter" panose="02000503000000020004" pitchFamily="2" charset="0"/>
              </a:rPr>
              <a:t>flexgen.com</a:t>
            </a:r>
            <a:r>
              <a:rPr lang="en-US" sz="1100">
                <a:latin typeface="Inter" panose="02000503000000020004" pitchFamily="2" charset="0"/>
                <a:ea typeface="Inter" panose="02000503000000020004" pitchFamily="2" charset="0"/>
              </a:rPr>
              <a:t> to learn more</a:t>
            </a:r>
          </a:p>
          <a:p>
            <a:pPr algn="l">
              <a:spcBef>
                <a:spcPts val="667"/>
              </a:spcBef>
              <a:defRPr sz="1200">
                <a:solidFill>
                  <a:srgbClr val="FFFFFF"/>
                </a:solidFill>
                <a:latin typeface="Helvetica Light"/>
                <a:ea typeface="Helvetica Light"/>
                <a:cs typeface="Helvetica Light"/>
                <a:sym typeface="Helvetica Light"/>
              </a:defRPr>
            </a:pPr>
            <a:r>
              <a:rPr lang="en-US" sz="1100">
                <a:latin typeface="Inter" panose="02000503000000020004" pitchFamily="2" charset="0"/>
                <a:ea typeface="Inter" panose="02000503000000020004" pitchFamily="2" charset="0"/>
              </a:rPr>
              <a:t>HQ: </a:t>
            </a:r>
            <a:r>
              <a:rPr sz="1100">
                <a:latin typeface="Inter" panose="02000503000000020004" pitchFamily="2" charset="0"/>
                <a:ea typeface="Inter" panose="02000503000000020004" pitchFamily="2" charset="0"/>
              </a:rPr>
              <a:t>280 S. Man</a:t>
            </a:r>
            <a:r>
              <a:rPr lang="en-US" sz="1100">
                <a:latin typeface="Inter" panose="02000503000000020004" pitchFamily="2" charset="0"/>
                <a:ea typeface="Inter" panose="02000503000000020004" pitchFamily="2" charset="0"/>
              </a:rPr>
              <a:t>g</a:t>
            </a:r>
            <a:r>
              <a:rPr sz="1100">
                <a:latin typeface="Inter" panose="02000503000000020004" pitchFamily="2" charset="0"/>
                <a:ea typeface="Inter" panose="02000503000000020004" pitchFamily="2" charset="0"/>
              </a:rPr>
              <a:t>um St. Suite</a:t>
            </a:r>
            <a:r>
              <a:rPr lang="en-US" sz="1100">
                <a:latin typeface="Inter" panose="02000503000000020004" pitchFamily="2" charset="0"/>
                <a:ea typeface="Inter" panose="02000503000000020004" pitchFamily="2" charset="0"/>
              </a:rPr>
              <a:t> </a:t>
            </a:r>
            <a:r>
              <a:rPr sz="1100">
                <a:latin typeface="Inter" panose="02000503000000020004" pitchFamily="2" charset="0"/>
                <a:ea typeface="Inter" panose="02000503000000020004" pitchFamily="2" charset="0"/>
              </a:rPr>
              <a:t>150</a:t>
            </a:r>
            <a:r>
              <a:rPr lang="en-US" sz="1100">
                <a:latin typeface="Inter" panose="02000503000000020004" pitchFamily="2" charset="0"/>
                <a:ea typeface="Inter" panose="02000503000000020004" pitchFamily="2" charset="0"/>
              </a:rPr>
              <a:t>,</a:t>
            </a:r>
            <a:br>
              <a:rPr lang="en-US" sz="1100">
                <a:latin typeface="Inter" panose="02000503000000020004" pitchFamily="2" charset="0"/>
                <a:ea typeface="Inter" panose="02000503000000020004" pitchFamily="2" charset="0"/>
              </a:rPr>
            </a:br>
            <a:r>
              <a:rPr sz="1100">
                <a:latin typeface="Inter" panose="02000503000000020004" pitchFamily="2" charset="0"/>
                <a:ea typeface="Inter" panose="02000503000000020004" pitchFamily="2" charset="0"/>
              </a:rPr>
              <a:t>Durham, NC 27701</a:t>
            </a:r>
            <a:r>
              <a:rPr lang="en-US" sz="1100">
                <a:latin typeface="Inter" panose="02000503000000020004" pitchFamily="2" charset="0"/>
                <a:ea typeface="Inter" panose="02000503000000020004" pitchFamily="2" charset="0"/>
              </a:rPr>
              <a:t> </a:t>
            </a:r>
            <a:r>
              <a:rPr sz="1100">
                <a:latin typeface="Inter" panose="02000503000000020004" pitchFamily="2" charset="0"/>
                <a:ea typeface="Inter" panose="02000503000000020004" pitchFamily="2" charset="0"/>
              </a:rPr>
              <a:t>855-327-5674</a:t>
            </a:r>
          </a:p>
        </p:txBody>
      </p:sp>
      <p:pic>
        <p:nvPicPr>
          <p:cNvPr id="8" name="Picture 4" descr="A qr code on a black background&#10;&#10;Description automatically generated">
            <a:extLst>
              <a:ext uri="{FF2B5EF4-FFF2-40B4-BE49-F238E27FC236}">
                <a16:creationId xmlns:a16="http://schemas.microsoft.com/office/drawing/2014/main" id="{A35C0D97-4133-63B6-CD6D-D0182B3C37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0199" y="5952631"/>
            <a:ext cx="619184" cy="634272"/>
          </a:xfrm>
          <a:prstGeom prst="rect">
            <a:avLst/>
          </a:prstGeom>
        </p:spPr>
      </p:pic>
      <p:sp>
        <p:nvSpPr>
          <p:cNvPr id="14" name="TextBox 13">
            <a:extLst>
              <a:ext uri="{FF2B5EF4-FFF2-40B4-BE49-F238E27FC236}">
                <a16:creationId xmlns:a16="http://schemas.microsoft.com/office/drawing/2014/main" id="{82AE696E-99C0-CA14-5ECB-C271EEE33B4B}"/>
              </a:ext>
            </a:extLst>
          </p:cNvPr>
          <p:cNvSpPr txBox="1"/>
          <p:nvPr userDrawn="1"/>
        </p:nvSpPr>
        <p:spPr>
          <a:xfrm>
            <a:off x="8647622" y="-517810"/>
            <a:ext cx="677691" cy="123111"/>
          </a:xfrm>
          <a:prstGeom prst="rect">
            <a:avLst/>
          </a:prstGeom>
          <a:noFill/>
        </p:spPr>
        <p:txBody>
          <a:bodyPr wrap="square" lIns="0" tIns="0" rIns="0" bIns="0" rtlCol="0">
            <a:spAutoFit/>
          </a:bodyPr>
          <a:lstStyle/>
          <a:p>
            <a:pPr algn="ctr"/>
            <a:r>
              <a:rPr lang="en-US" sz="800" err="1">
                <a:solidFill>
                  <a:schemeClr val="bg1">
                    <a:lumMod val="75000"/>
                  </a:schemeClr>
                </a:solidFill>
                <a:latin typeface="Inter" panose="02000503000000020004" pitchFamily="2" charset="0"/>
                <a:ea typeface="Inter" panose="02000503000000020004" pitchFamily="2" charset="0"/>
              </a:rPr>
              <a:t>flexgen.com</a:t>
            </a:r>
            <a:endParaRPr lang="en-US" sz="800">
              <a:solidFill>
                <a:schemeClr val="bg1">
                  <a:lumMod val="75000"/>
                </a:schemeClr>
              </a:solidFill>
              <a:latin typeface="Inter" panose="02000503000000020004" pitchFamily="2" charset="0"/>
              <a:ea typeface="Inter" panose="02000503000000020004" pitchFamily="2" charset="0"/>
            </a:endParaRPr>
          </a:p>
        </p:txBody>
      </p:sp>
      <p:pic>
        <p:nvPicPr>
          <p:cNvPr id="30" name="Picture 29" descr="A green and grey x on a black background&#10;&#10;Description automatically generated">
            <a:extLst>
              <a:ext uri="{FF2B5EF4-FFF2-40B4-BE49-F238E27FC236}">
                <a16:creationId xmlns:a16="http://schemas.microsoft.com/office/drawing/2014/main" id="{A7C9B1D7-BB43-1542-E25C-169A8C0B52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8854" y="469951"/>
            <a:ext cx="4163742" cy="1198653"/>
          </a:xfrm>
          <a:prstGeom prst="rect">
            <a:avLst/>
          </a:prstGeom>
        </p:spPr>
      </p:pic>
    </p:spTree>
    <p:extLst>
      <p:ext uri="{BB962C8B-B14F-4D97-AF65-F5344CB8AC3E}">
        <p14:creationId xmlns:p14="http://schemas.microsoft.com/office/powerpoint/2010/main" val="91754970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  Safety Moment">
    <p:bg>
      <p:bgPr>
        <a:gradFill>
          <a:gsLst>
            <a:gs pos="0">
              <a:schemeClr val="tx2">
                <a:lumMod val="75000"/>
              </a:schemeClr>
            </a:gs>
            <a:gs pos="97000">
              <a:schemeClr val="tx1"/>
            </a:gs>
          </a:gsLst>
          <a:path path="circle">
            <a:fillToRect l="50000" t="50000" r="50000" b="50000"/>
          </a:path>
        </a:gradFill>
        <a:effectLst/>
      </p:bgPr>
    </p:bg>
    <p:spTree>
      <p:nvGrpSpPr>
        <p:cNvPr id="1" name=""/>
        <p:cNvGrpSpPr/>
        <p:nvPr/>
      </p:nvGrpSpPr>
      <p:grpSpPr>
        <a:xfrm>
          <a:off x="0" y="0"/>
          <a:ext cx="0" cy="0"/>
          <a:chOff x="0" y="0"/>
          <a:chExt cx="0" cy="0"/>
        </a:xfrm>
      </p:grpSpPr>
      <p:pic>
        <p:nvPicPr>
          <p:cNvPr id="3074" name="Picture 2" descr="a close up view of a gray marble floor">
            <a:extLst>
              <a:ext uri="{FF2B5EF4-FFF2-40B4-BE49-F238E27FC236}">
                <a16:creationId xmlns:a16="http://schemas.microsoft.com/office/drawing/2014/main" id="{E5601DC0-5A2F-0A39-EB00-65F0AAC9A117}"/>
              </a:ext>
            </a:extLst>
          </p:cNvPr>
          <p:cNvPicPr>
            <a:picLocks noChangeAspect="1" noChangeArrowheads="1"/>
          </p:cNvPicPr>
          <p:nvPr/>
        </p:nvPicPr>
        <p:blipFill>
          <a:blip r:embed="rId2">
            <a:alphaModFix amt="15000"/>
            <a:extLst>
              <a:ext uri="{28A0092B-C50C-407E-A947-70E740481C1C}">
                <a14:useLocalDpi xmlns:a14="http://schemas.microsoft.com/office/drawing/2010/main" val="0"/>
              </a:ext>
            </a:extLst>
          </a:blip>
          <a:srcRect/>
          <a:stretch>
            <a:fillRect/>
          </a:stretch>
        </p:blipFill>
        <p:spPr bwMode="auto">
          <a:xfrm>
            <a:off x="-11723" y="-12971"/>
            <a:ext cx="12203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56F842A5-E810-5AC9-7FF3-425910DB7A45}"/>
              </a:ext>
            </a:extLst>
          </p:cNvPr>
          <p:cNvSpPr>
            <a:spLocks noGrp="1"/>
          </p:cNvSpPr>
          <p:nvPr>
            <p:ph type="body" sz="quarter" idx="10" hasCustomPrompt="1"/>
          </p:nvPr>
        </p:nvSpPr>
        <p:spPr>
          <a:xfrm>
            <a:off x="765296" y="1716069"/>
            <a:ext cx="4834467" cy="746979"/>
          </a:xfrm>
        </p:spPr>
        <p:txBody>
          <a:bodyPr>
            <a:normAutofit/>
          </a:bodyPr>
          <a:lstStyle>
            <a:lvl1pPr marL="0" indent="0">
              <a:buNone/>
              <a:defRPr sz="4000" b="1" i="0">
                <a:solidFill>
                  <a:schemeClr val="bg1"/>
                </a:solidFill>
                <a:latin typeface="Inter" panose="02000503000000020004" pitchFamily="2" charset="0"/>
                <a:ea typeface="Inter" panose="02000503000000020004" pitchFamily="2" charset="0"/>
              </a:defRPr>
            </a:lvl1pPr>
          </a:lstStyle>
          <a:p>
            <a:pPr lvl="0"/>
            <a:r>
              <a:rPr lang="en-US"/>
              <a:t>Safety Moment</a:t>
            </a:r>
          </a:p>
        </p:txBody>
      </p:sp>
      <p:sp>
        <p:nvSpPr>
          <p:cNvPr id="15" name="Text Placeholder 14">
            <a:extLst>
              <a:ext uri="{FF2B5EF4-FFF2-40B4-BE49-F238E27FC236}">
                <a16:creationId xmlns:a16="http://schemas.microsoft.com/office/drawing/2014/main" id="{AA4B7843-C2F5-FCD9-4EF8-95C6D7CA21E7}"/>
              </a:ext>
            </a:extLst>
          </p:cNvPr>
          <p:cNvSpPr>
            <a:spLocks noGrp="1"/>
          </p:cNvSpPr>
          <p:nvPr>
            <p:ph type="body" sz="quarter" idx="12" hasCustomPrompt="1"/>
          </p:nvPr>
        </p:nvSpPr>
        <p:spPr>
          <a:xfrm>
            <a:off x="765296" y="2855543"/>
            <a:ext cx="6793744" cy="2148479"/>
          </a:xfrm>
        </p:spPr>
        <p:txBody>
          <a:bodyPr/>
          <a:lstStyle>
            <a:lvl1pPr marL="0" indent="0">
              <a:buNone/>
              <a:defRPr>
                <a:solidFill>
                  <a:schemeClr val="bg1"/>
                </a:solidFill>
              </a:defRPr>
            </a:lvl1pPr>
          </a:lstStyle>
          <a:p>
            <a:pPr lvl="0"/>
            <a:r>
              <a:rPr lang="en-US"/>
              <a:t>Safety Moment</a:t>
            </a:r>
          </a:p>
        </p:txBody>
      </p:sp>
      <p:sp>
        <p:nvSpPr>
          <p:cNvPr id="25" name="Text Placeholder 24">
            <a:extLst>
              <a:ext uri="{FF2B5EF4-FFF2-40B4-BE49-F238E27FC236}">
                <a16:creationId xmlns:a16="http://schemas.microsoft.com/office/drawing/2014/main" id="{99E6F8C0-B263-E3BE-BADE-EEA76C813D69}"/>
              </a:ext>
            </a:extLst>
          </p:cNvPr>
          <p:cNvSpPr>
            <a:spLocks noGrp="1"/>
          </p:cNvSpPr>
          <p:nvPr>
            <p:ph type="body" sz="quarter" idx="14" hasCustomPrompt="1"/>
          </p:nvPr>
        </p:nvSpPr>
        <p:spPr>
          <a:xfrm>
            <a:off x="765297" y="5309880"/>
            <a:ext cx="7535865" cy="614645"/>
          </a:xfrm>
        </p:spPr>
        <p:txBody>
          <a:bodyPr/>
          <a:lstStyle>
            <a:lvl1pPr marL="0" indent="0">
              <a:buNone/>
              <a:defRPr b="0">
                <a:solidFill>
                  <a:schemeClr val="accent1"/>
                </a:solidFill>
              </a:defRPr>
            </a:lvl1pPr>
          </a:lstStyle>
          <a:p>
            <a:pPr marL="0" marR="0" lvl="0" indent="0" defTabSz="913985"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a:ln>
                  <a:noFill/>
                </a:ln>
                <a:solidFill>
                  <a:schemeClr val="accent1"/>
                </a:solidFill>
                <a:effectLst/>
                <a:uLnTx/>
                <a:uFillTx/>
                <a:latin typeface="Inter" panose="02000503000000020004" pitchFamily="2" charset="0"/>
                <a:ea typeface="Inter" panose="02000503000000020004" pitchFamily="2" charset="0"/>
                <a:cs typeface="Helvetica" panose="020B0604020202020204" pitchFamily="34" charset="0"/>
                <a:sym typeface="Arial"/>
              </a:rPr>
              <a:t>Zero Events, Zero Employee Incidents</a:t>
            </a:r>
            <a:endParaRPr kumimoji="0" lang="en-US" sz="2667" b="1" i="0" u="none" strike="noStrike" kern="1200" cap="none" spc="0" normalizeH="0" baseline="0" noProof="0">
              <a:ln>
                <a:noFill/>
              </a:ln>
              <a:solidFill>
                <a:schemeClr val="accent1"/>
              </a:solidFill>
              <a:effectLst/>
              <a:uLnTx/>
              <a:uFillTx/>
              <a:latin typeface="Inter" panose="02000503000000020004" pitchFamily="2" charset="0"/>
              <a:ea typeface="Inter" panose="02000503000000020004" pitchFamily="2" charset="0"/>
              <a:cs typeface="Helvetica" panose="020B0604020202020204" pitchFamily="34" charset="0"/>
              <a:sym typeface="Arial"/>
            </a:endParaRPr>
          </a:p>
        </p:txBody>
      </p:sp>
    </p:spTree>
    <p:extLst>
      <p:ext uri="{BB962C8B-B14F-4D97-AF65-F5344CB8AC3E}">
        <p14:creationId xmlns:p14="http://schemas.microsoft.com/office/powerpoint/2010/main" val="1843771536"/>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tandar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1C1D-9187-920A-1EEB-39F57D95880F}"/>
              </a:ext>
            </a:extLst>
          </p:cNvPr>
          <p:cNvSpPr>
            <a:spLocks noGrp="1"/>
          </p:cNvSpPr>
          <p:nvPr>
            <p:ph type="title"/>
          </p:nvPr>
        </p:nvSpPr>
        <p:spPr>
          <a:xfrm>
            <a:off x="838200" y="957449"/>
            <a:ext cx="10515600" cy="706438"/>
          </a:xfrm>
        </p:spPr>
        <p:txBody>
          <a:bodyPr/>
          <a:lstStyle>
            <a:lvl1pPr>
              <a:defRPr>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9955678-59E7-A997-7424-21947892CB4F}"/>
              </a:ext>
            </a:extLst>
          </p:cNvPr>
          <p:cNvSpPr>
            <a:spLocks noGrp="1"/>
          </p:cNvSpPr>
          <p:nvPr>
            <p:ph idx="1"/>
          </p:nvPr>
        </p:nvSpPr>
        <p:spPr/>
        <p:txBody>
          <a:bodyPr/>
          <a:lstStyle>
            <a:lvl1pPr>
              <a:defRPr>
                <a:latin typeface="Inter" panose="02000503000000020004" pitchFamily="2" charset="0"/>
                <a:ea typeface="Inter" panose="02000503000000020004" pitchFamily="2"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ED7EC72B-8136-54A0-61C6-054F5FDF270C}"/>
              </a:ext>
            </a:extLst>
          </p:cNvPr>
          <p:cNvSpPr>
            <a:spLocks noGrp="1"/>
          </p:cNvSpPr>
          <p:nvPr>
            <p:ph type="dt" sz="half" idx="10"/>
          </p:nvPr>
        </p:nvSpPr>
        <p:spPr/>
        <p:txBody>
          <a:bodyPr/>
          <a:lstStyle>
            <a:lvl1pPr>
              <a:defRPr>
                <a:latin typeface="Inter" panose="02000503000000020004" pitchFamily="2" charset="0"/>
                <a:ea typeface="Inter" panose="02000503000000020004" pitchFamily="2" charset="0"/>
              </a:defRPr>
            </a:lvl1pPr>
          </a:lstStyle>
          <a:p>
            <a:r>
              <a:rPr lang="en-US"/>
              <a:t>October 9, 2024</a:t>
            </a:r>
          </a:p>
        </p:txBody>
      </p:sp>
      <p:sp>
        <p:nvSpPr>
          <p:cNvPr id="9" name="Footer Placeholder 8">
            <a:extLst>
              <a:ext uri="{FF2B5EF4-FFF2-40B4-BE49-F238E27FC236}">
                <a16:creationId xmlns:a16="http://schemas.microsoft.com/office/drawing/2014/main" id="{F9CDB62A-3453-A650-A5F8-EE6FFE864E69}"/>
              </a:ext>
            </a:extLst>
          </p:cNvPr>
          <p:cNvSpPr>
            <a:spLocks noGrp="1"/>
          </p:cNvSpPr>
          <p:nvPr>
            <p:ph type="ftr" sz="quarter" idx="11"/>
          </p:nvPr>
        </p:nvSpPr>
        <p:spPr/>
        <p:txBody>
          <a:bodyPr/>
          <a:lstStyle>
            <a:lvl1pPr>
              <a:defRPr>
                <a:latin typeface="Inter" panose="02000503000000020004" pitchFamily="2" charset="0"/>
                <a:ea typeface="Inter" panose="02000503000000020004" pitchFamily="2" charset="0"/>
              </a:defRPr>
            </a:lvl1pPr>
          </a:lstStyle>
          <a:p>
            <a:r>
              <a:rPr lang="en-US"/>
              <a:t>©FlexGen 2025 | CONFIDENTIAL</a:t>
            </a:r>
          </a:p>
        </p:txBody>
      </p:sp>
      <p:sp>
        <p:nvSpPr>
          <p:cNvPr id="10" name="Slide Number Placeholder 9">
            <a:extLst>
              <a:ext uri="{FF2B5EF4-FFF2-40B4-BE49-F238E27FC236}">
                <a16:creationId xmlns:a16="http://schemas.microsoft.com/office/drawing/2014/main" id="{318C81BB-1156-1C55-5B60-03AC82D75511}"/>
              </a:ext>
            </a:extLst>
          </p:cNvPr>
          <p:cNvSpPr>
            <a:spLocks noGrp="1"/>
          </p:cNvSpPr>
          <p:nvPr>
            <p:ph type="sldNum" sz="quarter" idx="12"/>
          </p:nvPr>
        </p:nvSpPr>
        <p:spPr/>
        <p:txBody>
          <a:bodyPr/>
          <a:lstStyle>
            <a:lvl1pPr>
              <a:defRPr>
                <a:latin typeface="Inter" panose="02000503000000020004" pitchFamily="2" charset="0"/>
                <a:ea typeface="Inter" panose="02000503000000020004" pitchFamily="2" charset="0"/>
              </a:defRPr>
            </a:lvl1pPr>
          </a:lstStyle>
          <a:p>
            <a:fld id="{7D849717-95FC-C946-AB8D-0B58352EB475}" type="slidenum">
              <a:rPr lang="en-US" smtClean="0"/>
              <a:pPr/>
              <a:t>‹#›</a:t>
            </a:fld>
            <a:endParaRPr lang="en-US"/>
          </a:p>
        </p:txBody>
      </p:sp>
      <p:sp>
        <p:nvSpPr>
          <p:cNvPr id="5" name="Content Placeholder 4">
            <a:extLst>
              <a:ext uri="{FF2B5EF4-FFF2-40B4-BE49-F238E27FC236}">
                <a16:creationId xmlns:a16="http://schemas.microsoft.com/office/drawing/2014/main" id="{66D038B1-3EC6-1FE5-1E3A-9254450FA7BF}"/>
              </a:ext>
            </a:extLst>
          </p:cNvPr>
          <p:cNvSpPr>
            <a:spLocks noGrp="1"/>
          </p:cNvSpPr>
          <p:nvPr>
            <p:ph sz="quarter" idx="13" hasCustomPrompt="1"/>
          </p:nvPr>
        </p:nvSpPr>
        <p:spPr>
          <a:xfrm>
            <a:off x="838200" y="546286"/>
            <a:ext cx="4352925" cy="214313"/>
          </a:xfrm>
        </p:spPr>
        <p:txBody>
          <a:bodyPr>
            <a:noAutofit/>
          </a:bodyPr>
          <a:lstStyle>
            <a:lvl1pPr marL="0" indent="0">
              <a:buNone/>
              <a:defRPr sz="1800" b="1" spc="300">
                <a:solidFill>
                  <a:schemeClr val="accent2"/>
                </a:solidFill>
                <a:latin typeface="Saira" pitchFamily="2" charset="77"/>
              </a:defRPr>
            </a:lvl1pPr>
          </a:lstStyle>
          <a:p>
            <a:pPr lvl="0"/>
            <a:r>
              <a:rPr lang="en-US"/>
              <a:t>SECTION LABEL</a:t>
            </a:r>
          </a:p>
        </p:txBody>
      </p:sp>
    </p:spTree>
    <p:extLst>
      <p:ext uri="{BB962C8B-B14F-4D97-AF65-F5344CB8AC3E}">
        <p14:creationId xmlns:p14="http://schemas.microsoft.com/office/powerpoint/2010/main" val="18922056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objectives">
  <p:cSld name="Agenda objectives">
    <p:spTree>
      <p:nvGrpSpPr>
        <p:cNvPr id="1" name="Shape 31"/>
        <p:cNvGrpSpPr/>
        <p:nvPr/>
      </p:nvGrpSpPr>
      <p:grpSpPr>
        <a:xfrm>
          <a:off x="0" y="0"/>
          <a:ext cx="0" cy="0"/>
          <a:chOff x="0" y="0"/>
          <a:chExt cx="0" cy="0"/>
        </a:xfrm>
      </p:grpSpPr>
      <p:sp>
        <p:nvSpPr>
          <p:cNvPr id="32" name="Google Shape;32;p8"/>
          <p:cNvSpPr/>
          <p:nvPr/>
        </p:nvSpPr>
        <p:spPr>
          <a:xfrm>
            <a:off x="1" y="0"/>
            <a:ext cx="4074695"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327498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peakers">
    <p:bg>
      <p:bgPr>
        <a:gradFill flip="none" rotWithShape="1">
          <a:gsLst>
            <a:gs pos="0">
              <a:schemeClr val="accent1">
                <a:lumMod val="5000"/>
                <a:lumOff val="95000"/>
              </a:schemeClr>
            </a:gs>
            <a:gs pos="100000">
              <a:schemeClr val="bg1"/>
            </a:gs>
          </a:gsLst>
          <a:lin ang="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2E674B-A647-8282-898A-C7174962D4A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2345784" y="0"/>
            <a:ext cx="7772400" cy="5829300"/>
          </a:xfrm>
          <a:prstGeom prst="rect">
            <a:avLst/>
          </a:prstGeom>
        </p:spPr>
      </p:pic>
      <p:pic>
        <p:nvPicPr>
          <p:cNvPr id="14" name="Picture 13" descr="A green and grey x on a black background&#10;&#10;Description automatically generated">
            <a:extLst>
              <a:ext uri="{FF2B5EF4-FFF2-40B4-BE49-F238E27FC236}">
                <a16:creationId xmlns:a16="http://schemas.microsoft.com/office/drawing/2014/main" id="{19B555E0-F235-F719-AD5F-EB2CFF03AE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063" y="447112"/>
            <a:ext cx="2352063" cy="677109"/>
          </a:xfrm>
          <a:prstGeom prst="rect">
            <a:avLst/>
          </a:prstGeom>
        </p:spPr>
      </p:pic>
      <p:sp>
        <p:nvSpPr>
          <p:cNvPr id="22" name="Picture Placeholder 21">
            <a:extLst>
              <a:ext uri="{FF2B5EF4-FFF2-40B4-BE49-F238E27FC236}">
                <a16:creationId xmlns:a16="http://schemas.microsoft.com/office/drawing/2014/main" id="{19597C66-8D15-4F1C-CC12-F6CCF7CEE3B1}"/>
              </a:ext>
            </a:extLst>
          </p:cNvPr>
          <p:cNvSpPr>
            <a:spLocks noGrp="1"/>
          </p:cNvSpPr>
          <p:nvPr>
            <p:ph type="pic" sz="quarter" idx="13"/>
          </p:nvPr>
        </p:nvSpPr>
        <p:spPr>
          <a:xfrm>
            <a:off x="8040216" y="0"/>
            <a:ext cx="4144362" cy="6858000"/>
          </a:xfrm>
          <a:pattFill prst="pct5">
            <a:fgClr>
              <a:schemeClr val="accent1"/>
            </a:fgClr>
            <a:bgClr>
              <a:schemeClr val="bg1"/>
            </a:bgClr>
          </a:pattFill>
        </p:spPr>
        <p:txBody>
          <a:bodyPr/>
          <a:lstStyle/>
          <a:p>
            <a:endParaRPr lang="en-US"/>
          </a:p>
        </p:txBody>
      </p:sp>
      <p:sp>
        <p:nvSpPr>
          <p:cNvPr id="24" name="Rectangle 23">
            <a:extLst>
              <a:ext uri="{FF2B5EF4-FFF2-40B4-BE49-F238E27FC236}">
                <a16:creationId xmlns:a16="http://schemas.microsoft.com/office/drawing/2014/main" id="{698412DF-1FB9-D468-7DCE-8A83D7701AEC}"/>
              </a:ext>
            </a:extLst>
          </p:cNvPr>
          <p:cNvSpPr/>
          <p:nvPr userDrawn="1"/>
        </p:nvSpPr>
        <p:spPr>
          <a:xfrm>
            <a:off x="839416" y="3960488"/>
            <a:ext cx="1055440" cy="45719"/>
          </a:xfrm>
          <a:prstGeom prst="rect">
            <a:avLst/>
          </a:prstGeom>
          <a:gradFill>
            <a:gsLst>
              <a:gs pos="0">
                <a:schemeClr val="accent1"/>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26" name="Text Placeholder 25">
            <a:extLst>
              <a:ext uri="{FF2B5EF4-FFF2-40B4-BE49-F238E27FC236}">
                <a16:creationId xmlns:a16="http://schemas.microsoft.com/office/drawing/2014/main" id="{9837C47B-38AB-5F0C-1540-E5E1E5E0BC58}"/>
              </a:ext>
            </a:extLst>
          </p:cNvPr>
          <p:cNvSpPr>
            <a:spLocks noGrp="1"/>
          </p:cNvSpPr>
          <p:nvPr>
            <p:ph type="body" sz="quarter" idx="14" hasCustomPrompt="1"/>
          </p:nvPr>
        </p:nvSpPr>
        <p:spPr>
          <a:xfrm>
            <a:off x="839788" y="4173845"/>
            <a:ext cx="2231875" cy="341632"/>
          </a:xfrm>
        </p:spPr>
        <p:txBody>
          <a:bodyPr wrap="square" anchor="b" anchorCtr="0">
            <a:spAutoFit/>
          </a:bodyPr>
          <a:lstStyle>
            <a:lvl1pPr marL="0" indent="0">
              <a:buNone/>
              <a:defRPr sz="1800" b="1" i="0">
                <a:latin typeface="Inter" panose="02000503000000020004" pitchFamily="2" charset="0"/>
                <a:ea typeface="Inter" panose="02000503000000020004" pitchFamily="2" charset="0"/>
              </a:defRPr>
            </a:lvl1pPr>
          </a:lstStyle>
          <a:p>
            <a:pPr lvl="0"/>
            <a:r>
              <a:rPr lang="en-US"/>
              <a:t>Presenter Name</a:t>
            </a:r>
          </a:p>
        </p:txBody>
      </p:sp>
      <p:sp>
        <p:nvSpPr>
          <p:cNvPr id="27" name="Text Placeholder 25">
            <a:extLst>
              <a:ext uri="{FF2B5EF4-FFF2-40B4-BE49-F238E27FC236}">
                <a16:creationId xmlns:a16="http://schemas.microsoft.com/office/drawing/2014/main" id="{64914C39-A72C-26F1-0491-7D774657FB9D}"/>
              </a:ext>
            </a:extLst>
          </p:cNvPr>
          <p:cNvSpPr>
            <a:spLocks noGrp="1"/>
          </p:cNvSpPr>
          <p:nvPr>
            <p:ph type="body" sz="quarter" idx="15" hasCustomPrompt="1"/>
          </p:nvPr>
        </p:nvSpPr>
        <p:spPr>
          <a:xfrm>
            <a:off x="839789" y="4509120"/>
            <a:ext cx="2231874" cy="244682"/>
          </a:xfrm>
        </p:spPr>
        <p:txBody>
          <a:bodyPr wrap="square">
            <a:spAutoFit/>
          </a:bodyPr>
          <a:lstStyle>
            <a:lvl1pPr marL="0" indent="0">
              <a:buNone/>
              <a:defRPr sz="1100" b="0" i="0">
                <a:solidFill>
                  <a:schemeClr val="tx1">
                    <a:lumMod val="90000"/>
                    <a:lumOff val="10000"/>
                  </a:schemeClr>
                </a:solidFill>
                <a:latin typeface="Inter" panose="02000503000000020004" pitchFamily="2" charset="0"/>
                <a:ea typeface="Inter" panose="02000503000000020004" pitchFamily="2" charset="0"/>
              </a:defRPr>
            </a:lvl1pPr>
          </a:lstStyle>
          <a:p>
            <a:pPr lvl="0"/>
            <a:r>
              <a:rPr lang="en-US"/>
              <a:t>Title</a:t>
            </a:r>
          </a:p>
        </p:txBody>
      </p:sp>
      <p:sp>
        <p:nvSpPr>
          <p:cNvPr id="35" name="Text Placeholder 34">
            <a:extLst>
              <a:ext uri="{FF2B5EF4-FFF2-40B4-BE49-F238E27FC236}">
                <a16:creationId xmlns:a16="http://schemas.microsoft.com/office/drawing/2014/main" id="{FCB6EC5A-236E-59DC-3DF3-D3AB81F04217}"/>
              </a:ext>
            </a:extLst>
          </p:cNvPr>
          <p:cNvSpPr>
            <a:spLocks noGrp="1"/>
          </p:cNvSpPr>
          <p:nvPr>
            <p:ph type="body" sz="quarter" idx="16"/>
          </p:nvPr>
        </p:nvSpPr>
        <p:spPr>
          <a:xfrm>
            <a:off x="839788" y="2157720"/>
            <a:ext cx="6264275" cy="587375"/>
          </a:xfrm>
        </p:spPr>
        <p:txBody>
          <a:bodyPr anchor="b" anchorCtr="0">
            <a:noAutofit/>
          </a:bodyPr>
          <a:lstStyle>
            <a:lvl1pPr marL="0" indent="0">
              <a:buNone/>
              <a:defRPr sz="4000" b="1" i="0">
                <a:latin typeface="Inter" panose="02000503000000020004" pitchFamily="2" charset="0"/>
                <a:ea typeface="Inter"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36" name="Text Placeholder 34">
            <a:extLst>
              <a:ext uri="{FF2B5EF4-FFF2-40B4-BE49-F238E27FC236}">
                <a16:creationId xmlns:a16="http://schemas.microsoft.com/office/drawing/2014/main" id="{7CD1812A-1851-8BE0-3FBD-9A74B18EA5F0}"/>
              </a:ext>
            </a:extLst>
          </p:cNvPr>
          <p:cNvSpPr>
            <a:spLocks noGrp="1"/>
          </p:cNvSpPr>
          <p:nvPr>
            <p:ph type="body" sz="quarter" idx="17" hasCustomPrompt="1"/>
          </p:nvPr>
        </p:nvSpPr>
        <p:spPr>
          <a:xfrm>
            <a:off x="839788" y="2790434"/>
            <a:ext cx="6264275" cy="500009"/>
          </a:xfrm>
        </p:spPr>
        <p:txBody>
          <a:bodyPr anchor="t" anchorCtr="0">
            <a:noAutofit/>
          </a:bodyPr>
          <a:lstStyle>
            <a:lvl1pPr marL="0" indent="0">
              <a:lnSpc>
                <a:spcPct val="100000"/>
              </a:lnSpc>
              <a:buNone/>
              <a:defRPr sz="2000" b="1" i="0">
                <a:solidFill>
                  <a:schemeClr val="accent2"/>
                </a:solidFill>
                <a:latin typeface="Inter" panose="02000503000000020004" pitchFamily="2" charset="0"/>
                <a:ea typeface="Inter"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Subtitle text styles</a:t>
            </a:r>
          </a:p>
        </p:txBody>
      </p:sp>
      <p:sp>
        <p:nvSpPr>
          <p:cNvPr id="37" name="Text Placeholder 25">
            <a:extLst>
              <a:ext uri="{FF2B5EF4-FFF2-40B4-BE49-F238E27FC236}">
                <a16:creationId xmlns:a16="http://schemas.microsoft.com/office/drawing/2014/main" id="{33D4C912-5A8E-F72F-FA59-440DC410AC12}"/>
              </a:ext>
            </a:extLst>
          </p:cNvPr>
          <p:cNvSpPr>
            <a:spLocks noGrp="1"/>
          </p:cNvSpPr>
          <p:nvPr>
            <p:ph type="body" sz="quarter" idx="18" hasCustomPrompt="1"/>
          </p:nvPr>
        </p:nvSpPr>
        <p:spPr>
          <a:xfrm>
            <a:off x="3512650" y="4173845"/>
            <a:ext cx="2583349" cy="341632"/>
          </a:xfrm>
        </p:spPr>
        <p:txBody>
          <a:bodyPr wrap="square" anchor="b" anchorCtr="0">
            <a:spAutoFit/>
          </a:bodyPr>
          <a:lstStyle>
            <a:lvl1pPr marL="0" indent="0">
              <a:buNone/>
              <a:defRPr sz="1800" b="1" i="0">
                <a:latin typeface="Inter" panose="02000503000000020004" pitchFamily="2" charset="0"/>
                <a:ea typeface="Inter" panose="02000503000000020004" pitchFamily="2" charset="0"/>
              </a:defRPr>
            </a:lvl1pPr>
          </a:lstStyle>
          <a:p>
            <a:pPr lvl="0"/>
            <a:r>
              <a:rPr lang="en-US"/>
              <a:t>Presenter Name</a:t>
            </a:r>
          </a:p>
        </p:txBody>
      </p:sp>
      <p:sp>
        <p:nvSpPr>
          <p:cNvPr id="38" name="Text Placeholder 25">
            <a:extLst>
              <a:ext uri="{FF2B5EF4-FFF2-40B4-BE49-F238E27FC236}">
                <a16:creationId xmlns:a16="http://schemas.microsoft.com/office/drawing/2014/main" id="{2683E902-7BA5-5C71-7074-EA4AEB4088F5}"/>
              </a:ext>
            </a:extLst>
          </p:cNvPr>
          <p:cNvSpPr>
            <a:spLocks noGrp="1"/>
          </p:cNvSpPr>
          <p:nvPr>
            <p:ph type="body" sz="quarter" idx="19" hasCustomPrompt="1"/>
          </p:nvPr>
        </p:nvSpPr>
        <p:spPr>
          <a:xfrm>
            <a:off x="3512650" y="4509120"/>
            <a:ext cx="2583349" cy="244682"/>
          </a:xfrm>
        </p:spPr>
        <p:txBody>
          <a:bodyPr wrap="square">
            <a:spAutoFit/>
          </a:bodyPr>
          <a:lstStyle>
            <a:lvl1pPr marL="0" indent="0">
              <a:buNone/>
              <a:defRPr sz="1100" b="0" i="0">
                <a:solidFill>
                  <a:schemeClr val="tx1">
                    <a:lumMod val="90000"/>
                    <a:lumOff val="10000"/>
                  </a:schemeClr>
                </a:solidFill>
                <a:latin typeface="Inter" panose="02000503000000020004" pitchFamily="2" charset="0"/>
                <a:ea typeface="Inter" panose="02000503000000020004" pitchFamily="2" charset="0"/>
              </a:defRPr>
            </a:lvl1pPr>
          </a:lstStyle>
          <a:p>
            <a:pPr lvl="0"/>
            <a:r>
              <a:rPr lang="en-US"/>
              <a:t>Title</a:t>
            </a:r>
          </a:p>
        </p:txBody>
      </p:sp>
      <p:sp>
        <p:nvSpPr>
          <p:cNvPr id="39" name="Text Placeholder 25">
            <a:extLst>
              <a:ext uri="{FF2B5EF4-FFF2-40B4-BE49-F238E27FC236}">
                <a16:creationId xmlns:a16="http://schemas.microsoft.com/office/drawing/2014/main" id="{0D571FA4-935D-D5C4-F8BA-AF1BB4A65584}"/>
              </a:ext>
            </a:extLst>
          </p:cNvPr>
          <p:cNvSpPr>
            <a:spLocks noGrp="1"/>
          </p:cNvSpPr>
          <p:nvPr>
            <p:ph type="body" sz="quarter" idx="20" hasCustomPrompt="1"/>
          </p:nvPr>
        </p:nvSpPr>
        <p:spPr>
          <a:xfrm>
            <a:off x="839788" y="5061868"/>
            <a:ext cx="2231875" cy="341632"/>
          </a:xfrm>
        </p:spPr>
        <p:txBody>
          <a:bodyPr wrap="square" anchor="b" anchorCtr="0">
            <a:spAutoFit/>
          </a:bodyPr>
          <a:lstStyle>
            <a:lvl1pPr marL="0" indent="0">
              <a:buNone/>
              <a:defRPr sz="1800" b="1" i="0">
                <a:latin typeface="Inter" panose="02000503000000020004" pitchFamily="2" charset="0"/>
                <a:ea typeface="Inter" panose="02000503000000020004" pitchFamily="2" charset="0"/>
              </a:defRPr>
            </a:lvl1pPr>
          </a:lstStyle>
          <a:p>
            <a:pPr lvl="0"/>
            <a:r>
              <a:rPr lang="en-US"/>
              <a:t>Presenter Name</a:t>
            </a:r>
          </a:p>
        </p:txBody>
      </p:sp>
      <p:sp>
        <p:nvSpPr>
          <p:cNvPr id="40" name="Text Placeholder 25">
            <a:extLst>
              <a:ext uri="{FF2B5EF4-FFF2-40B4-BE49-F238E27FC236}">
                <a16:creationId xmlns:a16="http://schemas.microsoft.com/office/drawing/2014/main" id="{A110EC73-0E4D-3315-C2F4-14BEC4C2F862}"/>
              </a:ext>
            </a:extLst>
          </p:cNvPr>
          <p:cNvSpPr>
            <a:spLocks noGrp="1"/>
          </p:cNvSpPr>
          <p:nvPr>
            <p:ph type="body" sz="quarter" idx="21" hasCustomPrompt="1"/>
          </p:nvPr>
        </p:nvSpPr>
        <p:spPr>
          <a:xfrm>
            <a:off x="839789" y="5397143"/>
            <a:ext cx="2231874" cy="244682"/>
          </a:xfrm>
        </p:spPr>
        <p:txBody>
          <a:bodyPr wrap="square">
            <a:spAutoFit/>
          </a:bodyPr>
          <a:lstStyle>
            <a:lvl1pPr marL="0" indent="0">
              <a:buNone/>
              <a:defRPr sz="1100" b="0" i="0">
                <a:solidFill>
                  <a:schemeClr val="tx1">
                    <a:lumMod val="90000"/>
                    <a:lumOff val="10000"/>
                  </a:schemeClr>
                </a:solidFill>
                <a:latin typeface="Inter" panose="02000503000000020004" pitchFamily="2" charset="0"/>
                <a:ea typeface="Inter" panose="02000503000000020004" pitchFamily="2" charset="0"/>
              </a:defRPr>
            </a:lvl1pPr>
          </a:lstStyle>
          <a:p>
            <a:pPr lvl="0"/>
            <a:r>
              <a:rPr lang="en-US"/>
              <a:t>Title</a:t>
            </a:r>
          </a:p>
        </p:txBody>
      </p:sp>
      <p:sp>
        <p:nvSpPr>
          <p:cNvPr id="41" name="Text Placeholder 25">
            <a:extLst>
              <a:ext uri="{FF2B5EF4-FFF2-40B4-BE49-F238E27FC236}">
                <a16:creationId xmlns:a16="http://schemas.microsoft.com/office/drawing/2014/main" id="{E38C607F-015C-41E5-20B4-E5118A03B9EA}"/>
              </a:ext>
            </a:extLst>
          </p:cNvPr>
          <p:cNvSpPr>
            <a:spLocks noGrp="1"/>
          </p:cNvSpPr>
          <p:nvPr>
            <p:ph type="body" sz="quarter" idx="22" hasCustomPrompt="1"/>
          </p:nvPr>
        </p:nvSpPr>
        <p:spPr>
          <a:xfrm>
            <a:off x="3512650" y="5061868"/>
            <a:ext cx="2583348" cy="341632"/>
          </a:xfrm>
        </p:spPr>
        <p:txBody>
          <a:bodyPr wrap="square" anchor="b" anchorCtr="0">
            <a:spAutoFit/>
          </a:bodyPr>
          <a:lstStyle>
            <a:lvl1pPr marL="0" indent="0">
              <a:buNone/>
              <a:defRPr sz="1800" b="1" i="0">
                <a:latin typeface="Inter" panose="02000503000000020004" pitchFamily="2" charset="0"/>
                <a:ea typeface="Inter" panose="02000503000000020004" pitchFamily="2" charset="0"/>
              </a:defRPr>
            </a:lvl1pPr>
          </a:lstStyle>
          <a:p>
            <a:pPr lvl="0"/>
            <a:r>
              <a:rPr lang="en-US"/>
              <a:t>Presenter Name</a:t>
            </a:r>
          </a:p>
        </p:txBody>
      </p:sp>
      <p:sp>
        <p:nvSpPr>
          <p:cNvPr id="42" name="Text Placeholder 25">
            <a:extLst>
              <a:ext uri="{FF2B5EF4-FFF2-40B4-BE49-F238E27FC236}">
                <a16:creationId xmlns:a16="http://schemas.microsoft.com/office/drawing/2014/main" id="{2BF8C76F-61F9-C692-0B78-FBCA6146CB91}"/>
              </a:ext>
            </a:extLst>
          </p:cNvPr>
          <p:cNvSpPr>
            <a:spLocks noGrp="1"/>
          </p:cNvSpPr>
          <p:nvPr>
            <p:ph type="body" sz="quarter" idx="23" hasCustomPrompt="1"/>
          </p:nvPr>
        </p:nvSpPr>
        <p:spPr>
          <a:xfrm>
            <a:off x="3512651" y="5397143"/>
            <a:ext cx="2583348" cy="244682"/>
          </a:xfrm>
        </p:spPr>
        <p:txBody>
          <a:bodyPr wrap="square">
            <a:spAutoFit/>
          </a:bodyPr>
          <a:lstStyle>
            <a:lvl1pPr marL="0" indent="0">
              <a:buNone/>
              <a:defRPr sz="1100" b="0" i="0">
                <a:solidFill>
                  <a:schemeClr val="tx1">
                    <a:lumMod val="90000"/>
                    <a:lumOff val="10000"/>
                  </a:schemeClr>
                </a:solidFill>
                <a:latin typeface="Inter" panose="02000503000000020004" pitchFamily="2" charset="0"/>
                <a:ea typeface="Inter" panose="02000503000000020004" pitchFamily="2" charset="0"/>
              </a:defRPr>
            </a:lvl1pPr>
          </a:lstStyle>
          <a:p>
            <a:pPr lvl="0"/>
            <a:r>
              <a:rPr lang="en-US"/>
              <a:t>Title</a:t>
            </a:r>
          </a:p>
        </p:txBody>
      </p:sp>
    </p:spTree>
    <p:extLst>
      <p:ext uri="{BB962C8B-B14F-4D97-AF65-F5344CB8AC3E}">
        <p14:creationId xmlns:p14="http://schemas.microsoft.com/office/powerpoint/2010/main" val="632913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D116-A35B-D37A-8872-E782F5FCB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0E9410-3DF9-F6B3-7440-98E044D7B0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4FCCFC-5E7A-28C3-9734-DA9DE0A58F2A}"/>
              </a:ext>
            </a:extLst>
          </p:cNvPr>
          <p:cNvSpPr>
            <a:spLocks noGrp="1"/>
          </p:cNvSpPr>
          <p:nvPr>
            <p:ph type="dt" sz="half" idx="10"/>
          </p:nvPr>
        </p:nvSpPr>
        <p:spPr/>
        <p:txBody>
          <a:bodyPr/>
          <a:lstStyle/>
          <a:p>
            <a:fld id="{3312989A-9812-6F4A-A90F-7645B1AEB228}" type="datetimeFigureOut">
              <a:rPr lang="en-US" smtClean="0"/>
              <a:t>11/12/2024</a:t>
            </a:fld>
            <a:endParaRPr lang="en-US"/>
          </a:p>
        </p:txBody>
      </p:sp>
      <p:sp>
        <p:nvSpPr>
          <p:cNvPr id="5" name="Footer Placeholder 4">
            <a:extLst>
              <a:ext uri="{FF2B5EF4-FFF2-40B4-BE49-F238E27FC236}">
                <a16:creationId xmlns:a16="http://schemas.microsoft.com/office/drawing/2014/main" id="{C3C73540-27A8-E519-01A3-17FC7AF0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99435-E0C5-1C5F-D613-8E9346E517D8}"/>
              </a:ext>
            </a:extLst>
          </p:cNvPr>
          <p:cNvSpPr>
            <a:spLocks noGrp="1"/>
          </p:cNvSpPr>
          <p:nvPr>
            <p:ph type="sldNum" sz="quarter" idx="12"/>
          </p:nvPr>
        </p:nvSpPr>
        <p:spPr/>
        <p:txBody>
          <a:bodyPr/>
          <a:lstStyle/>
          <a:p>
            <a:fld id="{5953C622-018F-7146-9386-51697826B896}" type="slidenum">
              <a:rPr lang="en-US" smtClean="0"/>
              <a:t>‹#›</a:t>
            </a:fld>
            <a:endParaRPr lang="en-US"/>
          </a:p>
        </p:txBody>
      </p:sp>
    </p:spTree>
    <p:extLst>
      <p:ext uri="{BB962C8B-B14F-4D97-AF65-F5344CB8AC3E}">
        <p14:creationId xmlns:p14="http://schemas.microsoft.com/office/powerpoint/2010/main" val="326249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page" type="tx">
  <p:cSld name="1_Cover page">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889000" y="868232"/>
            <a:ext cx="6855600" cy="4867600"/>
          </a:xfrm>
          <a:prstGeom prst="rect">
            <a:avLst/>
          </a:prstGeom>
          <a:noFill/>
          <a:ln>
            <a:noFill/>
          </a:ln>
        </p:spPr>
        <p:txBody>
          <a:bodyPr spcFirstLastPara="1" wrap="square" lIns="34275" tIns="34275" rIns="34275" bIns="34275" anchor="ctr" anchorCtr="0">
            <a:normAutofit/>
          </a:bodyPr>
          <a:lstStyle>
            <a:lvl1pPr lvl="0" algn="l" rtl="0">
              <a:lnSpc>
                <a:spcPct val="120000"/>
              </a:lnSpc>
              <a:spcBef>
                <a:spcPts val="0"/>
              </a:spcBef>
              <a:spcAft>
                <a:spcPts val="0"/>
              </a:spcAft>
              <a:buClr>
                <a:srgbClr val="2C2C2C"/>
              </a:buClr>
              <a:buSzPts val="4200"/>
              <a:buFont typeface="Helvetica Neue"/>
              <a:buNone/>
              <a:defRPr sz="5600" b="1" i="0">
                <a:solidFill>
                  <a:srgbClr val="2C2C2C"/>
                </a:solidFill>
                <a:latin typeface="Inter SemiBold" panose="02000503000000020004" pitchFamily="2" charset="0"/>
                <a:ea typeface="Inter SemiBold" panose="02000503000000020004" pitchFamily="2" charset="0"/>
              </a:defRPr>
            </a:lvl1pPr>
            <a:lvl2pPr lvl="1" algn="l" rtl="0">
              <a:lnSpc>
                <a:spcPct val="120000"/>
              </a:lnSpc>
              <a:spcBef>
                <a:spcPts val="0"/>
              </a:spcBef>
              <a:spcAft>
                <a:spcPts val="0"/>
              </a:spcAft>
              <a:buClr>
                <a:srgbClr val="444444"/>
              </a:buClr>
              <a:buSzPts val="700"/>
              <a:buNone/>
              <a:defRPr/>
            </a:lvl2pPr>
            <a:lvl3pPr lvl="2" algn="l" rtl="0">
              <a:lnSpc>
                <a:spcPct val="120000"/>
              </a:lnSpc>
              <a:spcBef>
                <a:spcPts val="0"/>
              </a:spcBef>
              <a:spcAft>
                <a:spcPts val="0"/>
              </a:spcAft>
              <a:buClr>
                <a:srgbClr val="444444"/>
              </a:buClr>
              <a:buSzPts val="700"/>
              <a:buNone/>
              <a:defRPr/>
            </a:lvl3pPr>
            <a:lvl4pPr lvl="3" algn="l" rtl="0">
              <a:lnSpc>
                <a:spcPct val="120000"/>
              </a:lnSpc>
              <a:spcBef>
                <a:spcPts val="0"/>
              </a:spcBef>
              <a:spcAft>
                <a:spcPts val="0"/>
              </a:spcAft>
              <a:buClr>
                <a:srgbClr val="444444"/>
              </a:buClr>
              <a:buSzPts val="700"/>
              <a:buNone/>
              <a:defRPr/>
            </a:lvl4pPr>
            <a:lvl5pPr lvl="4" algn="l" rtl="0">
              <a:lnSpc>
                <a:spcPct val="120000"/>
              </a:lnSpc>
              <a:spcBef>
                <a:spcPts val="0"/>
              </a:spcBef>
              <a:spcAft>
                <a:spcPts val="0"/>
              </a:spcAft>
              <a:buClr>
                <a:srgbClr val="444444"/>
              </a:buClr>
              <a:buSzPts val="700"/>
              <a:buNone/>
              <a:defRPr/>
            </a:lvl5pPr>
            <a:lvl6pPr lvl="5" algn="l" rtl="0">
              <a:lnSpc>
                <a:spcPct val="120000"/>
              </a:lnSpc>
              <a:spcBef>
                <a:spcPts val="0"/>
              </a:spcBef>
              <a:spcAft>
                <a:spcPts val="0"/>
              </a:spcAft>
              <a:buClr>
                <a:srgbClr val="444444"/>
              </a:buClr>
              <a:buSzPts val="700"/>
              <a:buNone/>
              <a:defRPr/>
            </a:lvl6pPr>
            <a:lvl7pPr lvl="6" algn="l" rtl="0">
              <a:lnSpc>
                <a:spcPct val="120000"/>
              </a:lnSpc>
              <a:spcBef>
                <a:spcPts val="0"/>
              </a:spcBef>
              <a:spcAft>
                <a:spcPts val="0"/>
              </a:spcAft>
              <a:buClr>
                <a:srgbClr val="444444"/>
              </a:buClr>
              <a:buSzPts val="700"/>
              <a:buNone/>
              <a:defRPr/>
            </a:lvl7pPr>
            <a:lvl8pPr lvl="7" algn="l" rtl="0">
              <a:lnSpc>
                <a:spcPct val="120000"/>
              </a:lnSpc>
              <a:spcBef>
                <a:spcPts val="0"/>
              </a:spcBef>
              <a:spcAft>
                <a:spcPts val="0"/>
              </a:spcAft>
              <a:buClr>
                <a:srgbClr val="444444"/>
              </a:buClr>
              <a:buSzPts val="700"/>
              <a:buNone/>
              <a:defRPr/>
            </a:lvl8pPr>
            <a:lvl9pPr lvl="8" algn="l" rtl="0">
              <a:lnSpc>
                <a:spcPct val="120000"/>
              </a:lnSpc>
              <a:spcBef>
                <a:spcPts val="0"/>
              </a:spcBef>
              <a:spcAft>
                <a:spcPts val="0"/>
              </a:spcAft>
              <a:buClr>
                <a:srgbClr val="444444"/>
              </a:buClr>
              <a:buSzPts val="700"/>
              <a:buNone/>
              <a:defRPr/>
            </a:lvl9pPr>
          </a:lstStyle>
          <a:p>
            <a:endParaRPr/>
          </a:p>
        </p:txBody>
      </p:sp>
    </p:spTree>
    <p:extLst>
      <p:ext uri="{BB962C8B-B14F-4D97-AF65-F5344CB8AC3E}">
        <p14:creationId xmlns:p14="http://schemas.microsoft.com/office/powerpoint/2010/main" val="214921118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peakers">
    <p:bg>
      <p:bgPr>
        <a:gradFill>
          <a:gsLst>
            <a:gs pos="0">
              <a:schemeClr val="tx2">
                <a:lumMod val="75000"/>
              </a:schemeClr>
            </a:gs>
            <a:gs pos="97000">
              <a:schemeClr val="tx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AAC7CBA-E277-712D-68D3-ECE5DE6ADF88}"/>
              </a:ext>
            </a:extLst>
          </p:cNvPr>
          <p:cNvSpPr>
            <a:spLocks noGrp="1"/>
          </p:cNvSpPr>
          <p:nvPr>
            <p:ph type="body" sz="quarter" idx="11" hasCustomPrompt="1"/>
          </p:nvPr>
        </p:nvSpPr>
        <p:spPr>
          <a:xfrm>
            <a:off x="6960096" y="1371968"/>
            <a:ext cx="4342620" cy="4211148"/>
          </a:xfrm>
        </p:spPr>
        <p:txBody>
          <a:bodyPr>
            <a:normAutofit/>
          </a:bodyPr>
          <a:lstStyle>
            <a:lvl1pPr marL="0" indent="0">
              <a:lnSpc>
                <a:spcPct val="200000"/>
              </a:lnSpc>
              <a:buNone/>
              <a:defRPr sz="2000" b="1" i="0">
                <a:solidFill>
                  <a:schemeClr val="bg2"/>
                </a:solidFill>
                <a:latin typeface="Inter" panose="02000503000000020004" pitchFamily="2" charset="0"/>
                <a:ea typeface="Inter" panose="02000503000000020004" pitchFamily="2" charset="0"/>
              </a:defRPr>
            </a:lvl1pPr>
          </a:lstStyle>
          <a:p>
            <a:pPr lvl="0"/>
            <a:r>
              <a:rPr lang="en-US"/>
              <a:t>01 — Introduction to broad Topic</a:t>
            </a:r>
          </a:p>
          <a:p>
            <a:pPr lvl="0"/>
            <a:r>
              <a:rPr lang="en-US"/>
              <a:t>02 — Focus on Topic</a:t>
            </a:r>
          </a:p>
          <a:p>
            <a:pPr lvl="0"/>
            <a:r>
              <a:rPr lang="en-US"/>
              <a:t>03 — Meat and Potatoes</a:t>
            </a:r>
          </a:p>
          <a:p>
            <a:pPr lvl="0"/>
            <a:r>
              <a:rPr lang="en-US"/>
              <a:t>04 — Answers to FAQs</a:t>
            </a:r>
          </a:p>
          <a:p>
            <a:pPr lvl="0"/>
            <a:r>
              <a:rPr lang="en-US"/>
              <a:t>05 — Q&amp;A</a:t>
            </a:r>
          </a:p>
        </p:txBody>
      </p:sp>
      <p:sp>
        <p:nvSpPr>
          <p:cNvPr id="11" name="Text Placeholder 3">
            <a:extLst>
              <a:ext uri="{FF2B5EF4-FFF2-40B4-BE49-F238E27FC236}">
                <a16:creationId xmlns:a16="http://schemas.microsoft.com/office/drawing/2014/main" id="{56F842A5-E810-5AC9-7FF3-425910DB7A45}"/>
              </a:ext>
            </a:extLst>
          </p:cNvPr>
          <p:cNvSpPr>
            <a:spLocks noGrp="1"/>
          </p:cNvSpPr>
          <p:nvPr>
            <p:ph type="body" sz="quarter" idx="10" hasCustomPrompt="1"/>
          </p:nvPr>
        </p:nvSpPr>
        <p:spPr>
          <a:xfrm>
            <a:off x="765296" y="1716068"/>
            <a:ext cx="3297605" cy="746979"/>
          </a:xfrm>
        </p:spPr>
        <p:txBody>
          <a:bodyPr>
            <a:normAutofit/>
          </a:bodyPr>
          <a:lstStyle>
            <a:lvl1pPr marL="0" indent="0">
              <a:buNone/>
              <a:defRPr sz="4000" b="1" i="0">
                <a:solidFill>
                  <a:schemeClr val="bg1"/>
                </a:solidFill>
                <a:latin typeface="Inter" panose="02000503000000020004" pitchFamily="2" charset="0"/>
                <a:ea typeface="Inter" panose="02000503000000020004" pitchFamily="2" charset="0"/>
              </a:defRPr>
            </a:lvl1pPr>
          </a:lstStyle>
          <a:p>
            <a:pPr lvl="0"/>
            <a:r>
              <a:rPr lang="en-US"/>
              <a:t>Agenda</a:t>
            </a:r>
          </a:p>
        </p:txBody>
      </p:sp>
      <p:sp>
        <p:nvSpPr>
          <p:cNvPr id="3" name="Text Placeholder 25">
            <a:extLst>
              <a:ext uri="{FF2B5EF4-FFF2-40B4-BE49-F238E27FC236}">
                <a16:creationId xmlns:a16="http://schemas.microsoft.com/office/drawing/2014/main" id="{CB598202-6BB7-4DFD-7127-E8FF7E868732}"/>
              </a:ext>
            </a:extLst>
          </p:cNvPr>
          <p:cNvSpPr>
            <a:spLocks noGrp="1"/>
          </p:cNvSpPr>
          <p:nvPr>
            <p:ph type="body" sz="quarter" idx="14" hasCustomPrompt="1"/>
          </p:nvPr>
        </p:nvSpPr>
        <p:spPr>
          <a:xfrm>
            <a:off x="839788" y="3498341"/>
            <a:ext cx="2231875" cy="341632"/>
          </a:xfrm>
        </p:spPr>
        <p:txBody>
          <a:bodyPr wrap="square" anchor="b" anchorCtr="0">
            <a:spAutoFit/>
          </a:bodyPr>
          <a:lstStyle>
            <a:lvl1pPr marL="0" indent="0">
              <a:buNone/>
              <a:defRPr sz="1800" b="1" i="0">
                <a:solidFill>
                  <a:schemeClr val="bg2"/>
                </a:solidFill>
                <a:latin typeface="Inter" panose="02000503000000020004" pitchFamily="2" charset="0"/>
                <a:ea typeface="Inter" panose="02000503000000020004" pitchFamily="2" charset="0"/>
              </a:defRPr>
            </a:lvl1pPr>
          </a:lstStyle>
          <a:p>
            <a:pPr lvl="0"/>
            <a:r>
              <a:rPr lang="en-US"/>
              <a:t>Presenter Name</a:t>
            </a:r>
          </a:p>
        </p:txBody>
      </p:sp>
      <p:sp>
        <p:nvSpPr>
          <p:cNvPr id="4" name="Text Placeholder 25">
            <a:extLst>
              <a:ext uri="{FF2B5EF4-FFF2-40B4-BE49-F238E27FC236}">
                <a16:creationId xmlns:a16="http://schemas.microsoft.com/office/drawing/2014/main" id="{63205DBF-C608-EE57-0BA2-4578AB994A60}"/>
              </a:ext>
            </a:extLst>
          </p:cNvPr>
          <p:cNvSpPr>
            <a:spLocks noGrp="1"/>
          </p:cNvSpPr>
          <p:nvPr>
            <p:ph type="body" sz="quarter" idx="15" hasCustomPrompt="1"/>
          </p:nvPr>
        </p:nvSpPr>
        <p:spPr>
          <a:xfrm>
            <a:off x="839789" y="3833616"/>
            <a:ext cx="2231874" cy="244682"/>
          </a:xfrm>
        </p:spPr>
        <p:txBody>
          <a:bodyPr wrap="square">
            <a:spAutoFit/>
          </a:bodyPr>
          <a:lstStyle>
            <a:lvl1pPr marL="0" indent="0">
              <a:buNone/>
              <a:defRPr sz="1100" b="0" i="0">
                <a:solidFill>
                  <a:schemeClr val="accent2">
                    <a:lumMod val="40000"/>
                    <a:lumOff val="60000"/>
                  </a:schemeClr>
                </a:solidFill>
                <a:latin typeface="Inter" panose="02000503000000020004" pitchFamily="2" charset="0"/>
                <a:ea typeface="Inter" panose="02000503000000020004" pitchFamily="2" charset="0"/>
              </a:defRPr>
            </a:lvl1pPr>
          </a:lstStyle>
          <a:p>
            <a:pPr lvl="0"/>
            <a:r>
              <a:rPr lang="en-US"/>
              <a:t>Title</a:t>
            </a:r>
          </a:p>
        </p:txBody>
      </p:sp>
      <p:sp>
        <p:nvSpPr>
          <p:cNvPr id="6" name="Text Placeholder 25">
            <a:extLst>
              <a:ext uri="{FF2B5EF4-FFF2-40B4-BE49-F238E27FC236}">
                <a16:creationId xmlns:a16="http://schemas.microsoft.com/office/drawing/2014/main" id="{1F97B252-507F-7967-A1DC-C255D16B8B1C}"/>
              </a:ext>
            </a:extLst>
          </p:cNvPr>
          <p:cNvSpPr>
            <a:spLocks noGrp="1"/>
          </p:cNvSpPr>
          <p:nvPr>
            <p:ph type="body" sz="quarter" idx="18" hasCustomPrompt="1"/>
          </p:nvPr>
        </p:nvSpPr>
        <p:spPr>
          <a:xfrm>
            <a:off x="3512650" y="3498341"/>
            <a:ext cx="2231875" cy="341632"/>
          </a:xfrm>
        </p:spPr>
        <p:txBody>
          <a:bodyPr wrap="square" anchor="b" anchorCtr="0">
            <a:spAutoFit/>
          </a:bodyPr>
          <a:lstStyle>
            <a:lvl1pPr marL="0" indent="0">
              <a:buNone/>
              <a:defRPr sz="1800" b="1" i="0">
                <a:solidFill>
                  <a:schemeClr val="bg2"/>
                </a:solidFill>
                <a:latin typeface="Inter" panose="02000503000000020004" pitchFamily="2" charset="0"/>
                <a:ea typeface="Inter" panose="02000503000000020004" pitchFamily="2" charset="0"/>
              </a:defRPr>
            </a:lvl1pPr>
          </a:lstStyle>
          <a:p>
            <a:pPr lvl="0"/>
            <a:r>
              <a:rPr lang="en-US"/>
              <a:t>Presenter Name</a:t>
            </a:r>
          </a:p>
        </p:txBody>
      </p:sp>
      <p:sp>
        <p:nvSpPr>
          <p:cNvPr id="7" name="Text Placeholder 25">
            <a:extLst>
              <a:ext uri="{FF2B5EF4-FFF2-40B4-BE49-F238E27FC236}">
                <a16:creationId xmlns:a16="http://schemas.microsoft.com/office/drawing/2014/main" id="{4CE23946-FDD9-6B86-5F15-835BB0093FA2}"/>
              </a:ext>
            </a:extLst>
          </p:cNvPr>
          <p:cNvSpPr>
            <a:spLocks noGrp="1"/>
          </p:cNvSpPr>
          <p:nvPr>
            <p:ph type="body" sz="quarter" idx="19" hasCustomPrompt="1"/>
          </p:nvPr>
        </p:nvSpPr>
        <p:spPr>
          <a:xfrm>
            <a:off x="3512650" y="3833616"/>
            <a:ext cx="2583349" cy="244682"/>
          </a:xfrm>
        </p:spPr>
        <p:txBody>
          <a:bodyPr wrap="square">
            <a:spAutoFit/>
          </a:bodyPr>
          <a:lstStyle>
            <a:lvl1pPr marL="0" indent="0">
              <a:buNone/>
              <a:defRPr sz="1100" b="0" i="0">
                <a:solidFill>
                  <a:schemeClr val="accent2">
                    <a:lumMod val="40000"/>
                    <a:lumOff val="60000"/>
                  </a:schemeClr>
                </a:solidFill>
                <a:latin typeface="Inter" panose="02000503000000020004" pitchFamily="2" charset="0"/>
                <a:ea typeface="Inter" panose="02000503000000020004" pitchFamily="2" charset="0"/>
              </a:defRPr>
            </a:lvl1pPr>
          </a:lstStyle>
          <a:p>
            <a:pPr lvl="0"/>
            <a:r>
              <a:rPr lang="en-US"/>
              <a:t>Title</a:t>
            </a:r>
          </a:p>
        </p:txBody>
      </p:sp>
      <p:sp>
        <p:nvSpPr>
          <p:cNvPr id="8" name="Text Placeholder 25">
            <a:extLst>
              <a:ext uri="{FF2B5EF4-FFF2-40B4-BE49-F238E27FC236}">
                <a16:creationId xmlns:a16="http://schemas.microsoft.com/office/drawing/2014/main" id="{E611CA5A-2930-6C7B-1E74-916A82BED001}"/>
              </a:ext>
            </a:extLst>
          </p:cNvPr>
          <p:cNvSpPr>
            <a:spLocks noGrp="1"/>
          </p:cNvSpPr>
          <p:nvPr>
            <p:ph type="body" sz="quarter" idx="20" hasCustomPrompt="1"/>
          </p:nvPr>
        </p:nvSpPr>
        <p:spPr>
          <a:xfrm>
            <a:off x="839788" y="4386364"/>
            <a:ext cx="2231875" cy="341632"/>
          </a:xfrm>
        </p:spPr>
        <p:txBody>
          <a:bodyPr wrap="square" anchor="b" anchorCtr="0">
            <a:spAutoFit/>
          </a:bodyPr>
          <a:lstStyle>
            <a:lvl1pPr marL="0" indent="0">
              <a:buNone/>
              <a:defRPr sz="1800" b="1" i="0">
                <a:solidFill>
                  <a:schemeClr val="bg2"/>
                </a:solidFill>
                <a:latin typeface="Inter" panose="02000503000000020004" pitchFamily="2" charset="0"/>
                <a:ea typeface="Inter" panose="02000503000000020004" pitchFamily="2" charset="0"/>
              </a:defRPr>
            </a:lvl1pPr>
          </a:lstStyle>
          <a:p>
            <a:pPr lvl="0"/>
            <a:r>
              <a:rPr lang="en-US"/>
              <a:t>Presenter Name</a:t>
            </a:r>
          </a:p>
        </p:txBody>
      </p:sp>
      <p:sp>
        <p:nvSpPr>
          <p:cNvPr id="9" name="Text Placeholder 25">
            <a:extLst>
              <a:ext uri="{FF2B5EF4-FFF2-40B4-BE49-F238E27FC236}">
                <a16:creationId xmlns:a16="http://schemas.microsoft.com/office/drawing/2014/main" id="{FB26C674-C496-CC50-3605-E791D9D2DCA3}"/>
              </a:ext>
            </a:extLst>
          </p:cNvPr>
          <p:cNvSpPr>
            <a:spLocks noGrp="1"/>
          </p:cNvSpPr>
          <p:nvPr>
            <p:ph type="body" sz="quarter" idx="21" hasCustomPrompt="1"/>
          </p:nvPr>
        </p:nvSpPr>
        <p:spPr>
          <a:xfrm>
            <a:off x="839789" y="4721639"/>
            <a:ext cx="2231874" cy="244682"/>
          </a:xfrm>
        </p:spPr>
        <p:txBody>
          <a:bodyPr wrap="square">
            <a:spAutoFit/>
          </a:bodyPr>
          <a:lstStyle>
            <a:lvl1pPr marL="0" indent="0">
              <a:buNone/>
              <a:defRPr sz="1100" b="0" i="0">
                <a:solidFill>
                  <a:schemeClr val="accent2">
                    <a:lumMod val="40000"/>
                    <a:lumOff val="60000"/>
                  </a:schemeClr>
                </a:solidFill>
                <a:latin typeface="Inter" panose="02000503000000020004" pitchFamily="2" charset="0"/>
                <a:ea typeface="Inter" panose="02000503000000020004" pitchFamily="2" charset="0"/>
              </a:defRPr>
            </a:lvl1pPr>
          </a:lstStyle>
          <a:p>
            <a:pPr lvl="0"/>
            <a:r>
              <a:rPr lang="en-US"/>
              <a:t>Title</a:t>
            </a:r>
          </a:p>
        </p:txBody>
      </p:sp>
      <p:sp>
        <p:nvSpPr>
          <p:cNvPr id="10" name="Text Placeholder 25">
            <a:extLst>
              <a:ext uri="{FF2B5EF4-FFF2-40B4-BE49-F238E27FC236}">
                <a16:creationId xmlns:a16="http://schemas.microsoft.com/office/drawing/2014/main" id="{691648FD-620B-AC9F-AD8F-6D6547E040C6}"/>
              </a:ext>
            </a:extLst>
          </p:cNvPr>
          <p:cNvSpPr>
            <a:spLocks noGrp="1"/>
          </p:cNvSpPr>
          <p:nvPr>
            <p:ph type="body" sz="quarter" idx="22" hasCustomPrompt="1"/>
          </p:nvPr>
        </p:nvSpPr>
        <p:spPr>
          <a:xfrm>
            <a:off x="3512650" y="4386364"/>
            <a:ext cx="2231875" cy="341632"/>
          </a:xfrm>
        </p:spPr>
        <p:txBody>
          <a:bodyPr wrap="square" anchor="b" anchorCtr="0">
            <a:spAutoFit/>
          </a:bodyPr>
          <a:lstStyle>
            <a:lvl1pPr marL="0" indent="0">
              <a:buNone/>
              <a:defRPr sz="1800" b="1" i="0">
                <a:solidFill>
                  <a:schemeClr val="bg2"/>
                </a:solidFill>
                <a:latin typeface="Inter" panose="02000503000000020004" pitchFamily="2" charset="0"/>
                <a:ea typeface="Inter" panose="02000503000000020004" pitchFamily="2" charset="0"/>
              </a:defRPr>
            </a:lvl1pPr>
          </a:lstStyle>
          <a:p>
            <a:pPr lvl="0"/>
            <a:r>
              <a:rPr lang="en-US"/>
              <a:t>Presenter Name</a:t>
            </a:r>
          </a:p>
        </p:txBody>
      </p:sp>
      <p:sp>
        <p:nvSpPr>
          <p:cNvPr id="12" name="Text Placeholder 25">
            <a:extLst>
              <a:ext uri="{FF2B5EF4-FFF2-40B4-BE49-F238E27FC236}">
                <a16:creationId xmlns:a16="http://schemas.microsoft.com/office/drawing/2014/main" id="{6C54644A-AC05-1ACE-D920-E2D522579FBE}"/>
              </a:ext>
            </a:extLst>
          </p:cNvPr>
          <p:cNvSpPr>
            <a:spLocks noGrp="1"/>
          </p:cNvSpPr>
          <p:nvPr>
            <p:ph type="body" sz="quarter" idx="23" hasCustomPrompt="1"/>
          </p:nvPr>
        </p:nvSpPr>
        <p:spPr>
          <a:xfrm>
            <a:off x="3512651" y="4721639"/>
            <a:ext cx="2583348" cy="244682"/>
          </a:xfrm>
        </p:spPr>
        <p:txBody>
          <a:bodyPr wrap="square">
            <a:spAutoFit/>
          </a:bodyPr>
          <a:lstStyle>
            <a:lvl1pPr marL="0" indent="0">
              <a:buNone/>
              <a:defRPr sz="1100" b="0" i="0">
                <a:solidFill>
                  <a:schemeClr val="accent2">
                    <a:lumMod val="40000"/>
                    <a:lumOff val="60000"/>
                  </a:schemeClr>
                </a:solidFill>
                <a:latin typeface="Inter" panose="02000503000000020004" pitchFamily="2" charset="0"/>
                <a:ea typeface="Inter" panose="02000503000000020004" pitchFamily="2" charset="0"/>
              </a:defRPr>
            </a:lvl1pPr>
          </a:lstStyle>
          <a:p>
            <a:pPr lvl="0"/>
            <a:r>
              <a:rPr lang="en-US"/>
              <a:t>Title</a:t>
            </a:r>
          </a:p>
        </p:txBody>
      </p:sp>
      <p:pic>
        <p:nvPicPr>
          <p:cNvPr id="3074" name="Picture 2" descr="a close up view of a gray marble floor">
            <a:extLst>
              <a:ext uri="{FF2B5EF4-FFF2-40B4-BE49-F238E27FC236}">
                <a16:creationId xmlns:a16="http://schemas.microsoft.com/office/drawing/2014/main" id="{E5601DC0-5A2F-0A39-EB00-65F0AAC9A117}"/>
              </a:ext>
            </a:extLst>
          </p:cNvPr>
          <p:cNvPicPr>
            <a:picLocks noChangeAspect="1" noChangeArrowheads="1"/>
          </p:cNvPicPr>
          <p:nvPr userDrawn="1"/>
        </p:nvPicPr>
        <p:blipFill>
          <a:blip r:embed="rId2">
            <a:alphaModFix amt="15000"/>
            <a:extLst>
              <a:ext uri="{28A0092B-C50C-407E-A947-70E740481C1C}">
                <a14:useLocalDpi xmlns:a14="http://schemas.microsoft.com/office/drawing/2010/main" val="0"/>
              </a:ext>
            </a:extLst>
          </a:blip>
          <a:srcRect/>
          <a:stretch>
            <a:fillRect/>
          </a:stretch>
        </p:blipFill>
        <p:spPr bwMode="auto">
          <a:xfrm>
            <a:off x="-11722" y="-12971"/>
            <a:ext cx="122037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DE8D49-65DA-6A39-A1F7-1A00C16C9F31}"/>
              </a:ext>
            </a:extLst>
          </p:cNvPr>
          <p:cNvSpPr/>
          <p:nvPr userDrawn="1"/>
        </p:nvSpPr>
        <p:spPr>
          <a:xfrm>
            <a:off x="839572" y="2477121"/>
            <a:ext cx="1055440" cy="45719"/>
          </a:xfrm>
          <a:prstGeom prst="rect">
            <a:avLst/>
          </a:prstGeom>
          <a:gradFill>
            <a:gsLst>
              <a:gs pos="0">
                <a:schemeClr val="accent1"/>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6006972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ith Image">
    <p:bg>
      <p:bgRef idx="1001">
        <a:schemeClr val="bg2"/>
      </p:bgRef>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0215356-6382-ED01-272A-053867E1EE28}"/>
              </a:ext>
            </a:extLst>
          </p:cNvPr>
          <p:cNvSpPr>
            <a:spLocks noGrp="1"/>
          </p:cNvSpPr>
          <p:nvPr>
            <p:ph type="pic" sz="quarter" idx="11"/>
          </p:nvPr>
        </p:nvSpPr>
        <p:spPr>
          <a:xfrm>
            <a:off x="0" y="-2"/>
            <a:ext cx="6092714" cy="6858000"/>
          </a:xfrm>
          <a:prstGeom prst="parallelogram">
            <a:avLst>
              <a:gd name="adj" fmla="val 19181"/>
            </a:avLst>
          </a:prstGeom>
          <a:solidFill>
            <a:schemeClr val="accent1"/>
          </a:solidFill>
        </p:spPr>
        <p:txBody>
          <a:bodyPr/>
          <a:lstStyle>
            <a:lvl1pPr>
              <a:defRPr sz="1600" b="0" i="0">
                <a:latin typeface="Inter" panose="02000503000000020004" pitchFamily="2" charset="0"/>
              </a:defRPr>
            </a:lvl1pPr>
          </a:lstStyle>
          <a:p>
            <a:endParaRPr lang="en-ID"/>
          </a:p>
        </p:txBody>
      </p:sp>
      <p:pic>
        <p:nvPicPr>
          <p:cNvPr id="8" name="Picture 7" descr="A close-up of a grey surface&#10;&#10;Description automatically generated">
            <a:extLst>
              <a:ext uri="{FF2B5EF4-FFF2-40B4-BE49-F238E27FC236}">
                <a16:creationId xmlns:a16="http://schemas.microsoft.com/office/drawing/2014/main" id="{0509CFD6-0007-66B1-E190-29DE272A2097}"/>
              </a:ext>
            </a:extLst>
          </p:cNvPr>
          <p:cNvPicPr>
            <a:picLocks noChangeAspect="1"/>
          </p:cNvPicPr>
          <p:nvPr userDrawn="1"/>
        </p:nvPicPr>
        <p:blipFill>
          <a:blip r:embed="rId2">
            <a:alphaModFix amt="19000"/>
            <a:extLst>
              <a:ext uri="{BEBA8EAE-BF5A-486C-A8C5-ECC9F3942E4B}">
                <a14:imgProps xmlns:a14="http://schemas.microsoft.com/office/drawing/2010/main">
                  <a14:imgLayer r:embed="rId3">
                    <a14:imgEffect>
                      <a14:brightnessContrast bright="16000" contrast="38000"/>
                    </a14:imgEffect>
                  </a14:imgLayer>
                </a14:imgProps>
              </a:ext>
              <a:ext uri="{28A0092B-C50C-407E-A947-70E740481C1C}">
                <a14:useLocalDpi xmlns:a14="http://schemas.microsoft.com/office/drawing/2010/main" val="0"/>
              </a:ext>
            </a:extLst>
          </a:blip>
          <a:stretch>
            <a:fillRect/>
          </a:stretch>
        </p:blipFill>
        <p:spPr>
          <a:xfrm>
            <a:off x="-3286" y="0"/>
            <a:ext cx="12192000" cy="6885384"/>
          </a:xfrm>
          <a:prstGeom prst="rect">
            <a:avLst/>
          </a:prstGeom>
          <a:noFill/>
        </p:spPr>
      </p:pic>
      <p:sp>
        <p:nvSpPr>
          <p:cNvPr id="3" name="Text Placeholder 11">
            <a:extLst>
              <a:ext uri="{FF2B5EF4-FFF2-40B4-BE49-F238E27FC236}">
                <a16:creationId xmlns:a16="http://schemas.microsoft.com/office/drawing/2014/main" id="{1C04B375-DED7-F232-9A59-09C9281EF1E5}"/>
              </a:ext>
            </a:extLst>
          </p:cNvPr>
          <p:cNvSpPr>
            <a:spLocks noGrp="1"/>
          </p:cNvSpPr>
          <p:nvPr>
            <p:ph type="body" sz="quarter" idx="15"/>
          </p:nvPr>
        </p:nvSpPr>
        <p:spPr>
          <a:xfrm>
            <a:off x="6128508" y="1844824"/>
            <a:ext cx="5296084" cy="1118876"/>
          </a:xfrm>
        </p:spPr>
        <p:txBody>
          <a:bodyPr wrap="square" anchor="b" anchorCtr="0">
            <a:spAutoFit/>
          </a:bodyPr>
          <a:lstStyle>
            <a:lvl1pPr marL="0" indent="0">
              <a:buNone/>
              <a:defRPr sz="3600" b="1" i="0">
                <a:solidFill>
                  <a:schemeClr val="tx1"/>
                </a:solidFill>
                <a:latin typeface="Inter" panose="02000503000000020004" pitchFamily="2" charset="0"/>
                <a:ea typeface="Inter"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7">
            <a:extLst>
              <a:ext uri="{FF2B5EF4-FFF2-40B4-BE49-F238E27FC236}">
                <a16:creationId xmlns:a16="http://schemas.microsoft.com/office/drawing/2014/main" id="{0E70BBD9-B675-A572-D2CF-24BC328D0F49}"/>
              </a:ext>
            </a:extLst>
          </p:cNvPr>
          <p:cNvSpPr>
            <a:spLocks noGrp="1"/>
          </p:cNvSpPr>
          <p:nvPr>
            <p:ph type="body" sz="quarter" idx="18"/>
          </p:nvPr>
        </p:nvSpPr>
        <p:spPr>
          <a:xfrm>
            <a:off x="6128509" y="3100224"/>
            <a:ext cx="5368092" cy="2105705"/>
          </a:xfrm>
        </p:spPr>
        <p:txBody>
          <a:bodyPr wrap="square">
            <a:spAutoFit/>
          </a:bodyPr>
          <a:lstStyle>
            <a:lvl1pPr marL="0" indent="0">
              <a:lnSpc>
                <a:spcPct val="100000"/>
              </a:lnSpc>
              <a:buNone/>
              <a:defRPr sz="2400">
                <a:solidFill>
                  <a:schemeClr val="tx1"/>
                </a:solidFill>
                <a:latin typeface="Inter" panose="02000503000000020004" pitchFamily="2" charset="0"/>
                <a:ea typeface="Inter" panose="02000503000000020004" pitchFamily="2" charset="0"/>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stStyle>
          <a:p>
            <a:pPr lvl="0"/>
            <a:r>
              <a:rPr lang="en-US"/>
              <a:t>Click to edit Master text styles</a:t>
            </a:r>
          </a:p>
          <a:p>
            <a:pPr lvl="0"/>
            <a:r>
              <a:rPr lang="en-US"/>
              <a:t>Second level</a:t>
            </a:r>
          </a:p>
          <a:p>
            <a:pPr lvl="1"/>
            <a:r>
              <a:rPr lang="en-US"/>
              <a:t>Third level</a:t>
            </a:r>
          </a:p>
          <a:p>
            <a:pPr lvl="2"/>
            <a:r>
              <a:rPr lang="en-US"/>
              <a:t>Fourth level</a:t>
            </a:r>
          </a:p>
          <a:p>
            <a:pPr lvl="3"/>
            <a:r>
              <a:rPr lang="en-US"/>
              <a:t>Fifth level</a:t>
            </a:r>
          </a:p>
        </p:txBody>
      </p:sp>
    </p:spTree>
    <p:extLst>
      <p:ext uri="{BB962C8B-B14F-4D97-AF65-F5344CB8AC3E}">
        <p14:creationId xmlns:p14="http://schemas.microsoft.com/office/powerpoint/2010/main" val="2695107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laceholder 19">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B9947EC-38C8-2475-A066-68C8D648B86A}"/>
              </a:ext>
            </a:extLst>
          </p:cNvPr>
          <p:cNvSpPr>
            <a:spLocks noGrp="1"/>
          </p:cNvSpPr>
          <p:nvPr>
            <p:ph type="pic" sz="quarter" idx="15"/>
          </p:nvPr>
        </p:nvSpPr>
        <p:spPr>
          <a:xfrm>
            <a:off x="0" y="-16895"/>
            <a:ext cx="12192000" cy="6874895"/>
          </a:xfrm>
          <a:prstGeom prst="rect">
            <a:avLst/>
          </a:prstGeom>
          <a:pattFill prst="pct5">
            <a:fgClr>
              <a:schemeClr val="accent1"/>
            </a:fgClr>
            <a:bgClr>
              <a:schemeClr val="bg1"/>
            </a:bgClr>
          </a:pattFill>
        </p:spPr>
        <p:txBody>
          <a:bodyPr/>
          <a:lstStyle>
            <a:lvl1pPr>
              <a:defRPr sz="1600" b="0" i="0">
                <a:latin typeface="Inter" panose="02000503000000020004" pitchFamily="2" charset="0"/>
              </a:defRPr>
            </a:lvl1pPr>
          </a:lstStyle>
          <a:p>
            <a:endParaRPr lang="en-ID"/>
          </a:p>
        </p:txBody>
      </p:sp>
      <p:sp>
        <p:nvSpPr>
          <p:cNvPr id="2" name="Rectangle 1">
            <a:extLst>
              <a:ext uri="{FF2B5EF4-FFF2-40B4-BE49-F238E27FC236}">
                <a16:creationId xmlns:a16="http://schemas.microsoft.com/office/drawing/2014/main" id="{FC0D73E5-0819-2F22-548C-DD6C62B0E4B1}"/>
              </a:ext>
            </a:extLst>
          </p:cNvPr>
          <p:cNvSpPr/>
          <p:nvPr userDrawn="1"/>
        </p:nvSpPr>
        <p:spPr>
          <a:xfrm>
            <a:off x="0" y="-16896"/>
            <a:ext cx="12192000" cy="6874895"/>
          </a:xfrm>
          <a:prstGeom prst="rect">
            <a:avLst/>
          </a:prstGeom>
          <a:gradFill>
            <a:gsLst>
              <a:gs pos="0">
                <a:srgbClr val="105482">
                  <a:lumMod val="87205"/>
                  <a:lumOff val="12795"/>
                  <a:alpha val="56947"/>
                </a:srgbClr>
              </a:gs>
              <a:gs pos="91000">
                <a:srgbClr val="157EAD"/>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Inter" panose="02000503000000020004" pitchFamily="2" charset="0"/>
            </a:endParaRPr>
          </a:p>
        </p:txBody>
      </p:sp>
      <p:pic>
        <p:nvPicPr>
          <p:cNvPr id="5" name="Picture 4">
            <a:extLst>
              <a:ext uri="{FF2B5EF4-FFF2-40B4-BE49-F238E27FC236}">
                <a16:creationId xmlns:a16="http://schemas.microsoft.com/office/drawing/2014/main" id="{19E81A1C-469B-7614-FBEF-6065E7DA67E7}"/>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5166841" y="0"/>
            <a:ext cx="9144000" cy="6858000"/>
          </a:xfrm>
          <a:prstGeom prst="rect">
            <a:avLst/>
          </a:prstGeom>
        </p:spPr>
      </p:pic>
      <p:sp>
        <p:nvSpPr>
          <p:cNvPr id="7" name="Text Placeholder 6">
            <a:extLst>
              <a:ext uri="{FF2B5EF4-FFF2-40B4-BE49-F238E27FC236}">
                <a16:creationId xmlns:a16="http://schemas.microsoft.com/office/drawing/2014/main" id="{7B80BE82-F301-99B0-491A-A9886210A7CC}"/>
              </a:ext>
            </a:extLst>
          </p:cNvPr>
          <p:cNvSpPr>
            <a:spLocks noGrp="1"/>
          </p:cNvSpPr>
          <p:nvPr>
            <p:ph type="body" sz="quarter" idx="16"/>
          </p:nvPr>
        </p:nvSpPr>
        <p:spPr>
          <a:xfrm>
            <a:off x="2279650" y="2420888"/>
            <a:ext cx="7345363" cy="1584172"/>
          </a:xfrm>
        </p:spPr>
        <p:txBody>
          <a:bodyPr>
            <a:noAutofit/>
          </a:bodyPr>
          <a:lstStyle>
            <a:lvl1pPr marL="0" indent="0" algn="ctr">
              <a:buNone/>
              <a:defRPr sz="5400" b="1" i="0">
                <a:solidFill>
                  <a:schemeClr val="bg1"/>
                </a:solidFill>
                <a:latin typeface="Inter SemiBold" panose="02000503000000020004" pitchFamily="2" charset="0"/>
                <a:ea typeface="Inter SemiBold"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Google Shape;451;p20">
            <a:extLst>
              <a:ext uri="{FF2B5EF4-FFF2-40B4-BE49-F238E27FC236}">
                <a16:creationId xmlns:a16="http://schemas.microsoft.com/office/drawing/2014/main" id="{E3DF3392-0B95-A24F-F172-538D95428448}"/>
              </a:ext>
            </a:extLst>
          </p:cNvPr>
          <p:cNvCxnSpPr>
            <a:cxnSpLocks/>
          </p:cNvCxnSpPr>
          <p:nvPr userDrawn="1"/>
        </p:nvCxnSpPr>
        <p:spPr>
          <a:xfrm>
            <a:off x="4996720" y="4318810"/>
            <a:ext cx="2198558" cy="0"/>
          </a:xfrm>
          <a:prstGeom prst="straightConnector1">
            <a:avLst/>
          </a:prstGeom>
          <a:noFill/>
          <a:ln w="19050" cap="flat" cmpd="sng">
            <a:solidFill>
              <a:schemeClr val="bg1"/>
            </a:solidFill>
            <a:prstDash val="solid"/>
            <a:miter lim="800000"/>
            <a:headEnd type="none" w="sm" len="sm"/>
            <a:tailEnd type="none" w="sm" len="sm"/>
          </a:ln>
        </p:spPr>
      </p:cxnSp>
      <p:sp>
        <p:nvSpPr>
          <p:cNvPr id="10" name="Text Placeholder 6">
            <a:extLst>
              <a:ext uri="{FF2B5EF4-FFF2-40B4-BE49-F238E27FC236}">
                <a16:creationId xmlns:a16="http://schemas.microsoft.com/office/drawing/2014/main" id="{600ED3C7-1246-22CA-C578-FDADA8234465}"/>
              </a:ext>
            </a:extLst>
          </p:cNvPr>
          <p:cNvSpPr>
            <a:spLocks noGrp="1"/>
          </p:cNvSpPr>
          <p:nvPr>
            <p:ph type="body" sz="quarter" idx="17" hasCustomPrompt="1"/>
          </p:nvPr>
        </p:nvSpPr>
        <p:spPr>
          <a:xfrm>
            <a:off x="4198083" y="1916832"/>
            <a:ext cx="3795835" cy="400104"/>
          </a:xfrm>
        </p:spPr>
        <p:txBody>
          <a:bodyPr>
            <a:noAutofit/>
          </a:bodyPr>
          <a:lstStyle>
            <a:lvl1pPr marL="0" indent="0" algn="ctr">
              <a:buNone/>
              <a:defRPr sz="2400" b="1" i="0">
                <a:solidFill>
                  <a:schemeClr val="bg1"/>
                </a:solidFill>
                <a:latin typeface="Inter SemiBold" panose="02000503000000020004" pitchFamily="2" charset="0"/>
                <a:ea typeface="Inter SemiBold"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Tree>
    <p:extLst>
      <p:ext uri="{BB962C8B-B14F-4D97-AF65-F5344CB8AC3E}">
        <p14:creationId xmlns:p14="http://schemas.microsoft.com/office/powerpoint/2010/main" val="343194280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AB6B-142D-4141-91B3-5D89B1A81531}"/>
              </a:ext>
            </a:extLst>
          </p:cNvPr>
          <p:cNvSpPr>
            <a:spLocks noGrp="1"/>
          </p:cNvSpPr>
          <p:nvPr>
            <p:ph type="title"/>
          </p:nvPr>
        </p:nvSpPr>
        <p:spPr>
          <a:xfrm>
            <a:off x="831850" y="1709738"/>
            <a:ext cx="10515600" cy="2852737"/>
          </a:xfrm>
        </p:spPr>
        <p:txBody>
          <a:bodyPr anchor="b"/>
          <a:lstStyle>
            <a:lvl1pPr>
              <a:defRPr sz="6000">
                <a:latin typeface="Inter" panose="02000503000000020004" pitchFamily="2" charset="0"/>
                <a:ea typeface="Inter" panose="0200050300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4FA640A7-5E95-498A-3301-D90E5EAA64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Inter" panose="02000503000000020004" pitchFamily="2" charset="0"/>
                <a:ea typeface="Inter" panose="02000503000000020004"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65807-75C5-4B3E-8070-3CC6AA13F4DE}"/>
              </a:ext>
            </a:extLst>
          </p:cNvPr>
          <p:cNvSpPr>
            <a:spLocks noGrp="1"/>
          </p:cNvSpPr>
          <p:nvPr>
            <p:ph type="dt" sz="half" idx="10"/>
          </p:nvPr>
        </p:nvSpPr>
        <p:spPr/>
        <p:txBody>
          <a:bodyPr/>
          <a:lstStyle>
            <a:lvl1pPr>
              <a:defRPr>
                <a:latin typeface="Inter" panose="02000503000000020004" pitchFamily="2" charset="0"/>
                <a:ea typeface="Inter" panose="02000503000000020004" pitchFamily="2" charset="0"/>
              </a:defRPr>
            </a:lvl1pPr>
          </a:lstStyle>
          <a:p>
            <a:fld id="{192AA985-B0CB-2A45-9154-DC1BE86DCDAA}" type="datetimeFigureOut">
              <a:rPr lang="en-US" smtClean="0"/>
              <a:pPr/>
              <a:t>11/12/2024</a:t>
            </a:fld>
            <a:endParaRPr lang="en-US"/>
          </a:p>
        </p:txBody>
      </p:sp>
      <p:sp>
        <p:nvSpPr>
          <p:cNvPr id="5" name="Footer Placeholder 4">
            <a:extLst>
              <a:ext uri="{FF2B5EF4-FFF2-40B4-BE49-F238E27FC236}">
                <a16:creationId xmlns:a16="http://schemas.microsoft.com/office/drawing/2014/main" id="{DACEE22C-110F-29C7-AE85-E7FB4DA5D561}"/>
              </a:ext>
            </a:extLst>
          </p:cNvPr>
          <p:cNvSpPr>
            <a:spLocks noGrp="1"/>
          </p:cNvSpPr>
          <p:nvPr>
            <p:ph type="ftr" sz="quarter" idx="11"/>
          </p:nvPr>
        </p:nvSpPr>
        <p:spPr/>
        <p:txBody>
          <a:bodyPr/>
          <a:lstStyle>
            <a:lvl1pPr>
              <a:defRPr>
                <a:latin typeface="Inter" panose="02000503000000020004" pitchFamily="2" charset="0"/>
                <a:ea typeface="Inter" panose="02000503000000020004" pitchFamily="2" charset="0"/>
              </a:defRPr>
            </a:lvl1pPr>
          </a:lstStyle>
          <a:p>
            <a:endParaRPr lang="en-US"/>
          </a:p>
        </p:txBody>
      </p:sp>
      <p:sp>
        <p:nvSpPr>
          <p:cNvPr id="6" name="Slide Number Placeholder 5">
            <a:extLst>
              <a:ext uri="{FF2B5EF4-FFF2-40B4-BE49-F238E27FC236}">
                <a16:creationId xmlns:a16="http://schemas.microsoft.com/office/drawing/2014/main" id="{A6BD74C2-BEA6-52B8-73F0-3CE8B4BF9888}"/>
              </a:ext>
            </a:extLst>
          </p:cNvPr>
          <p:cNvSpPr>
            <a:spLocks noGrp="1"/>
          </p:cNvSpPr>
          <p:nvPr>
            <p:ph type="sldNum" sz="quarter" idx="12"/>
          </p:nvPr>
        </p:nvSpPr>
        <p:spPr/>
        <p:txBody>
          <a:bodyPr/>
          <a:lstStyle>
            <a:lvl1pPr>
              <a:defRPr>
                <a:latin typeface="Inter" panose="02000503000000020004" pitchFamily="2" charset="0"/>
                <a:ea typeface="Inter" panose="02000503000000020004" pitchFamily="2" charset="0"/>
              </a:defRPr>
            </a:lvl1pPr>
          </a:lstStyle>
          <a:p>
            <a:fld id="{7D849717-95FC-C946-AB8D-0B58352EB475}" type="slidenum">
              <a:rPr lang="en-US" smtClean="0"/>
              <a:pPr/>
              <a:t>‹#›</a:t>
            </a:fld>
            <a:endParaRPr lang="en-US"/>
          </a:p>
        </p:txBody>
      </p:sp>
    </p:spTree>
    <p:extLst>
      <p:ext uri="{BB962C8B-B14F-4D97-AF65-F5344CB8AC3E}">
        <p14:creationId xmlns:p14="http://schemas.microsoft.com/office/powerpoint/2010/main" val="393226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1C1D-9187-920A-1EEB-39F57D95880F}"/>
              </a:ext>
            </a:extLst>
          </p:cNvPr>
          <p:cNvSpPr>
            <a:spLocks noGrp="1"/>
          </p:cNvSpPr>
          <p:nvPr>
            <p:ph type="title"/>
          </p:nvPr>
        </p:nvSpPr>
        <p:spPr>
          <a:xfrm>
            <a:off x="838200" y="906266"/>
            <a:ext cx="10515600" cy="409909"/>
          </a:xfrm>
        </p:spPr>
        <p:txBody>
          <a:bodyPr anchor="t" anchorCtr="0">
            <a:noAutofit/>
          </a:bodyPr>
          <a:lstStyle>
            <a:lvl1pPr>
              <a:defRPr sz="3200">
                <a:solidFill>
                  <a:schemeClr val="tx1"/>
                </a:solidFill>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9955678-59E7-A997-7424-21947892CB4F}"/>
              </a:ext>
            </a:extLst>
          </p:cNvPr>
          <p:cNvSpPr>
            <a:spLocks noGrp="1"/>
          </p:cNvSpPr>
          <p:nvPr>
            <p:ph idx="1"/>
          </p:nvPr>
        </p:nvSpPr>
        <p:spPr>
          <a:xfrm>
            <a:off x="838200" y="2064469"/>
            <a:ext cx="10515600" cy="4112493"/>
          </a:xfrm>
        </p:spPr>
        <p:txBody>
          <a:bodyPr>
            <a:noAutofit/>
          </a:bodyPr>
          <a:lstStyle>
            <a:lvl1pPr marL="0" indent="0">
              <a:buNone/>
              <a:defRPr>
                <a:latin typeface="Inter" panose="02000503000000020004" pitchFamily="2" charset="0"/>
                <a:ea typeface="Inter" panose="02000503000000020004" pitchFamily="2" charset="0"/>
              </a:defRPr>
            </a:lvl1pPr>
            <a:lvl2pPr marL="457200" indent="0">
              <a:buNone/>
              <a:defRPr>
                <a:latin typeface="Inter" panose="02000503000000020004" pitchFamily="2" charset="0"/>
                <a:ea typeface="Inter" panose="02000503000000020004" pitchFamily="2" charset="0"/>
              </a:defRPr>
            </a:lvl2pPr>
            <a:lvl3pPr marL="914400" indent="0">
              <a:buNone/>
              <a:defRPr>
                <a:latin typeface="Inter" panose="02000503000000020004" pitchFamily="2" charset="0"/>
                <a:ea typeface="Inter" panose="02000503000000020004" pitchFamily="2" charset="0"/>
              </a:defRPr>
            </a:lvl3pPr>
            <a:lvl4pPr marL="1371600" indent="0">
              <a:buNone/>
              <a:defRPr>
                <a:latin typeface="Inter" panose="02000503000000020004" pitchFamily="2" charset="0"/>
                <a:ea typeface="Inter" panose="02000503000000020004" pitchFamily="2" charset="0"/>
              </a:defRPr>
            </a:lvl4pPr>
            <a:lvl5pPr marL="1828800" indent="0">
              <a:buNone/>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ED7EC72B-8136-54A0-61C6-054F5FDF270C}"/>
              </a:ext>
            </a:extLst>
          </p:cNvPr>
          <p:cNvSpPr>
            <a:spLocks noGrp="1"/>
          </p:cNvSpPr>
          <p:nvPr>
            <p:ph type="dt" sz="half" idx="10"/>
          </p:nvPr>
        </p:nvSpPr>
        <p:spPr/>
        <p:txBody>
          <a:bodyPr/>
          <a:lstStyle>
            <a:lvl1pPr>
              <a:defRPr>
                <a:latin typeface="Inter" panose="02000503000000020004" pitchFamily="2" charset="0"/>
                <a:ea typeface="Inter" panose="02000503000000020004" pitchFamily="2" charset="0"/>
              </a:defRPr>
            </a:lvl1pPr>
          </a:lstStyle>
          <a:p>
            <a:r>
              <a:rPr lang="en-US"/>
              <a:t>October 9, 2024</a:t>
            </a:r>
          </a:p>
        </p:txBody>
      </p:sp>
      <p:sp>
        <p:nvSpPr>
          <p:cNvPr id="9" name="Footer Placeholder 8">
            <a:extLst>
              <a:ext uri="{FF2B5EF4-FFF2-40B4-BE49-F238E27FC236}">
                <a16:creationId xmlns:a16="http://schemas.microsoft.com/office/drawing/2014/main" id="{F9CDB62A-3453-A650-A5F8-EE6FFE864E69}"/>
              </a:ext>
            </a:extLst>
          </p:cNvPr>
          <p:cNvSpPr>
            <a:spLocks noGrp="1"/>
          </p:cNvSpPr>
          <p:nvPr>
            <p:ph type="ftr" sz="quarter" idx="11"/>
          </p:nvPr>
        </p:nvSpPr>
        <p:spPr/>
        <p:txBody>
          <a:bodyPr/>
          <a:lstStyle>
            <a:lvl1pPr>
              <a:defRPr>
                <a:latin typeface="Inter" panose="02000503000000020004" pitchFamily="2" charset="0"/>
                <a:ea typeface="Inter" panose="02000503000000020004" pitchFamily="2" charset="0"/>
              </a:defRPr>
            </a:lvl1pPr>
          </a:lstStyle>
          <a:p>
            <a:r>
              <a:rPr lang="en-US"/>
              <a:t>©FlexGen 2025 | CONFIDENTIAL</a:t>
            </a:r>
          </a:p>
        </p:txBody>
      </p:sp>
      <p:sp>
        <p:nvSpPr>
          <p:cNvPr id="10" name="Slide Number Placeholder 9">
            <a:extLst>
              <a:ext uri="{FF2B5EF4-FFF2-40B4-BE49-F238E27FC236}">
                <a16:creationId xmlns:a16="http://schemas.microsoft.com/office/drawing/2014/main" id="{318C81BB-1156-1C55-5B60-03AC82D75511}"/>
              </a:ext>
            </a:extLst>
          </p:cNvPr>
          <p:cNvSpPr>
            <a:spLocks noGrp="1"/>
          </p:cNvSpPr>
          <p:nvPr>
            <p:ph type="sldNum" sz="quarter" idx="12"/>
          </p:nvPr>
        </p:nvSpPr>
        <p:spPr/>
        <p:txBody>
          <a:bodyPr/>
          <a:lstStyle>
            <a:lvl1pPr>
              <a:defRPr>
                <a:latin typeface="Inter" panose="02000503000000020004" pitchFamily="2" charset="0"/>
                <a:ea typeface="Inter" panose="02000503000000020004" pitchFamily="2" charset="0"/>
              </a:defRPr>
            </a:lvl1pPr>
          </a:lstStyle>
          <a:p>
            <a:fld id="{7D849717-95FC-C946-AB8D-0B58352EB475}" type="slidenum">
              <a:rPr lang="en-US" smtClean="0"/>
              <a:pPr/>
              <a:t>‹#›</a:t>
            </a:fld>
            <a:endParaRPr lang="en-US"/>
          </a:p>
        </p:txBody>
      </p:sp>
      <p:sp>
        <p:nvSpPr>
          <p:cNvPr id="4" name="Content Placeholder 4">
            <a:extLst>
              <a:ext uri="{FF2B5EF4-FFF2-40B4-BE49-F238E27FC236}">
                <a16:creationId xmlns:a16="http://schemas.microsoft.com/office/drawing/2014/main" id="{1BB48B5A-111A-D2EF-0CBC-D83888350B00}"/>
              </a:ext>
            </a:extLst>
          </p:cNvPr>
          <p:cNvSpPr>
            <a:spLocks noGrp="1"/>
          </p:cNvSpPr>
          <p:nvPr>
            <p:ph sz="quarter" idx="13" hasCustomPrompt="1"/>
          </p:nvPr>
        </p:nvSpPr>
        <p:spPr>
          <a:xfrm>
            <a:off x="847627" y="430246"/>
            <a:ext cx="4352925" cy="214313"/>
          </a:xfrm>
        </p:spPr>
        <p:txBody>
          <a:bodyPr>
            <a:noAutofit/>
          </a:bodyPr>
          <a:lstStyle>
            <a:lvl1pPr marL="0" indent="0">
              <a:buNone/>
              <a:defRPr sz="1600" b="1" spc="300">
                <a:solidFill>
                  <a:schemeClr val="accent2"/>
                </a:solidFill>
                <a:latin typeface="Saira" pitchFamily="2" charset="77"/>
              </a:defRPr>
            </a:lvl1pPr>
          </a:lstStyle>
          <a:p>
            <a:pPr lvl="0"/>
            <a:r>
              <a:rPr lang="en-US"/>
              <a:t>SECTION LABEL</a:t>
            </a:r>
          </a:p>
        </p:txBody>
      </p:sp>
      <p:sp>
        <p:nvSpPr>
          <p:cNvPr id="13" name="Text Placeholder 12">
            <a:extLst>
              <a:ext uri="{FF2B5EF4-FFF2-40B4-BE49-F238E27FC236}">
                <a16:creationId xmlns:a16="http://schemas.microsoft.com/office/drawing/2014/main" id="{F0BDD6EE-31C3-3ED8-C15A-84929843EDE7}"/>
              </a:ext>
            </a:extLst>
          </p:cNvPr>
          <p:cNvSpPr>
            <a:spLocks noGrp="1"/>
          </p:cNvSpPr>
          <p:nvPr>
            <p:ph type="body" sz="quarter" idx="14"/>
          </p:nvPr>
        </p:nvSpPr>
        <p:spPr>
          <a:xfrm>
            <a:off x="838199" y="1403394"/>
            <a:ext cx="10515599" cy="365125"/>
          </a:xfrm>
        </p:spPr>
        <p:txBody>
          <a:bodyPr>
            <a:noAutofit/>
          </a:bodyPr>
          <a:lstStyle>
            <a:lvl1pPr marL="0" indent="0">
              <a:buNone/>
              <a:defRPr sz="2000" b="1">
                <a:solidFill>
                  <a:schemeClr val="accent2"/>
                </a:solidFill>
              </a:defRPr>
            </a:lvl1pPr>
          </a:lstStyle>
          <a:p>
            <a:pPr lvl="0"/>
            <a:r>
              <a:rPr lang="en-US"/>
              <a:t>Click to</a:t>
            </a:r>
          </a:p>
        </p:txBody>
      </p:sp>
    </p:spTree>
    <p:extLst>
      <p:ext uri="{BB962C8B-B14F-4D97-AF65-F5344CB8AC3E}">
        <p14:creationId xmlns:p14="http://schemas.microsoft.com/office/powerpoint/2010/main" val="1940517068"/>
      </p:ext>
    </p:extLst>
  </p:cSld>
  <p:clrMapOvr>
    <a:masterClrMapping/>
  </p:clrMapOvr>
  <p:extLst>
    <p:ext uri="{DCECCB84-F9BA-43D5-87BE-67443E8EF086}">
      <p15:sldGuideLst xmlns:p15="http://schemas.microsoft.com/office/powerpoint/2012/main">
        <p15:guide id="1" orient="horz" pos="264" userDrawn="1">
          <p15:clr>
            <a:srgbClr val="FBAE40"/>
          </p15:clr>
        </p15:guide>
        <p15:guide id="2" pos="3840" userDrawn="1">
          <p15:clr>
            <a:srgbClr val="FBAE40"/>
          </p15:clr>
        </p15:guide>
        <p15:guide id="3" pos="528" userDrawn="1">
          <p15:clr>
            <a:srgbClr val="FBAE40"/>
          </p15:clr>
        </p15:guide>
        <p15:guide id="4" orient="horz" pos="22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FF372-C081-AB5F-E504-D6669A8013CE}"/>
              </a:ext>
            </a:extLst>
          </p:cNvPr>
          <p:cNvSpPr>
            <a:spLocks noGrp="1"/>
          </p:cNvSpPr>
          <p:nvPr>
            <p:ph type="dt" sz="half" idx="10"/>
          </p:nvPr>
        </p:nvSpPr>
        <p:spPr/>
        <p:txBody>
          <a:bodyPr/>
          <a:lstStyle/>
          <a:p>
            <a:fld id="{192AA985-B0CB-2A45-9154-DC1BE86DCDAA}" type="datetimeFigureOut">
              <a:rPr lang="en-US" smtClean="0"/>
              <a:t>11/12/2024</a:t>
            </a:fld>
            <a:endParaRPr lang="en-US"/>
          </a:p>
        </p:txBody>
      </p:sp>
      <p:sp>
        <p:nvSpPr>
          <p:cNvPr id="3" name="Footer Placeholder 2">
            <a:extLst>
              <a:ext uri="{FF2B5EF4-FFF2-40B4-BE49-F238E27FC236}">
                <a16:creationId xmlns:a16="http://schemas.microsoft.com/office/drawing/2014/main" id="{554D9545-5E32-F71E-3BC1-4F6B25B38A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81BD1C-E295-C3F4-EB82-F8170C08B40D}"/>
              </a:ext>
            </a:extLst>
          </p:cNvPr>
          <p:cNvSpPr>
            <a:spLocks noGrp="1"/>
          </p:cNvSpPr>
          <p:nvPr>
            <p:ph type="sldNum" sz="quarter" idx="12"/>
          </p:nvPr>
        </p:nvSpPr>
        <p:spPr/>
        <p:txBody>
          <a:bodyPr/>
          <a:lstStyle/>
          <a:p>
            <a:fld id="{7D849717-95FC-C946-AB8D-0B58352EB475}" type="slidenum">
              <a:rPr lang="en-US" smtClean="0"/>
              <a:t>‹#›</a:t>
            </a:fld>
            <a:endParaRPr lang="en-US"/>
          </a:p>
        </p:txBody>
      </p:sp>
      <p:sp>
        <p:nvSpPr>
          <p:cNvPr id="5" name="Content Placeholder 4">
            <a:extLst>
              <a:ext uri="{FF2B5EF4-FFF2-40B4-BE49-F238E27FC236}">
                <a16:creationId xmlns:a16="http://schemas.microsoft.com/office/drawing/2014/main" id="{78FA45DD-D4DE-A0EB-7FED-E3927F040517}"/>
              </a:ext>
            </a:extLst>
          </p:cNvPr>
          <p:cNvSpPr>
            <a:spLocks noGrp="1"/>
          </p:cNvSpPr>
          <p:nvPr>
            <p:ph sz="quarter" idx="13" hasCustomPrompt="1"/>
          </p:nvPr>
        </p:nvSpPr>
        <p:spPr>
          <a:xfrm>
            <a:off x="847627" y="430246"/>
            <a:ext cx="4352925" cy="214313"/>
          </a:xfrm>
        </p:spPr>
        <p:txBody>
          <a:bodyPr>
            <a:noAutofit/>
          </a:bodyPr>
          <a:lstStyle>
            <a:lvl1pPr marL="0" indent="0">
              <a:buNone/>
              <a:defRPr sz="1600" b="1" spc="300">
                <a:solidFill>
                  <a:schemeClr val="accent2"/>
                </a:solidFill>
                <a:latin typeface="Saira" pitchFamily="2" charset="77"/>
              </a:defRPr>
            </a:lvl1pPr>
          </a:lstStyle>
          <a:p>
            <a:pPr lvl="0"/>
            <a:r>
              <a:rPr lang="en-US"/>
              <a:t>SECTION LABEL</a:t>
            </a:r>
          </a:p>
        </p:txBody>
      </p:sp>
    </p:spTree>
    <p:extLst>
      <p:ext uri="{BB962C8B-B14F-4D97-AF65-F5344CB8AC3E}">
        <p14:creationId xmlns:p14="http://schemas.microsoft.com/office/powerpoint/2010/main" val="239338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721D-606B-5C21-92A2-25BFB37E0F7E}"/>
              </a:ext>
            </a:extLst>
          </p:cNvPr>
          <p:cNvSpPr>
            <a:spLocks noGrp="1"/>
          </p:cNvSpPr>
          <p:nvPr>
            <p:ph type="title"/>
          </p:nvPr>
        </p:nvSpPr>
        <p:spPr>
          <a:xfrm>
            <a:off x="839788" y="987424"/>
            <a:ext cx="3932237" cy="1069975"/>
          </a:xfrm>
        </p:spPr>
        <p:txBody>
          <a:bodyPr anchor="b"/>
          <a:lstStyle>
            <a:lvl1pPr>
              <a:defRPr sz="3200">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C2DC78B-AB3A-E942-776C-A752F33DE50C}"/>
              </a:ext>
            </a:extLst>
          </p:cNvPr>
          <p:cNvSpPr>
            <a:spLocks noGrp="1"/>
          </p:cNvSpPr>
          <p:nvPr>
            <p:ph idx="1"/>
          </p:nvPr>
        </p:nvSpPr>
        <p:spPr>
          <a:xfrm>
            <a:off x="5183188" y="987425"/>
            <a:ext cx="6172200" cy="4873625"/>
          </a:xfrm>
        </p:spPr>
        <p:txBody>
          <a:bodyPr/>
          <a:lstStyle>
            <a:lvl1pPr>
              <a:defRPr sz="3200">
                <a:latin typeface="Inter" panose="02000503000000020004" pitchFamily="2" charset="0"/>
                <a:ea typeface="Inter" panose="02000503000000020004"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EB6A4FCA-49C0-4815-9E83-92C738153AAA}"/>
              </a:ext>
            </a:extLst>
          </p:cNvPr>
          <p:cNvSpPr>
            <a:spLocks noGrp="1"/>
          </p:cNvSpPr>
          <p:nvPr>
            <p:ph type="body" sz="half" idx="2"/>
          </p:nvPr>
        </p:nvSpPr>
        <p:spPr>
          <a:xfrm>
            <a:off x="839788" y="2057400"/>
            <a:ext cx="3932237" cy="3811588"/>
          </a:xfrm>
        </p:spPr>
        <p:txBody>
          <a:bodyPr/>
          <a:lstStyle>
            <a:lvl1pPr marL="0" indent="0">
              <a:buNone/>
              <a:defRPr sz="1600">
                <a:latin typeface="Inter" panose="02000503000000020004" pitchFamily="2" charset="0"/>
                <a:ea typeface="Inter"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F6A74-23D2-176D-6ED3-4DEDA883D4FB}"/>
              </a:ext>
            </a:extLst>
          </p:cNvPr>
          <p:cNvSpPr>
            <a:spLocks noGrp="1"/>
          </p:cNvSpPr>
          <p:nvPr>
            <p:ph type="dt" sz="half" idx="10"/>
          </p:nvPr>
        </p:nvSpPr>
        <p:spPr/>
        <p:txBody>
          <a:bodyPr/>
          <a:lstStyle>
            <a:lvl1pPr>
              <a:defRPr>
                <a:latin typeface="Inter" panose="02000503000000020004" pitchFamily="2" charset="0"/>
                <a:ea typeface="Inter" panose="02000503000000020004" pitchFamily="2" charset="0"/>
              </a:defRPr>
            </a:lvl1pPr>
          </a:lstStyle>
          <a:p>
            <a:fld id="{192AA985-B0CB-2A45-9154-DC1BE86DCDAA}" type="datetimeFigureOut">
              <a:rPr lang="en-US" smtClean="0"/>
              <a:pPr/>
              <a:t>11/12/2024</a:t>
            </a:fld>
            <a:endParaRPr lang="en-US"/>
          </a:p>
        </p:txBody>
      </p:sp>
      <p:sp>
        <p:nvSpPr>
          <p:cNvPr id="6" name="Footer Placeholder 5">
            <a:extLst>
              <a:ext uri="{FF2B5EF4-FFF2-40B4-BE49-F238E27FC236}">
                <a16:creationId xmlns:a16="http://schemas.microsoft.com/office/drawing/2014/main" id="{37097C1C-EAD0-DA76-E74A-3EAB00A7FE3A}"/>
              </a:ext>
            </a:extLst>
          </p:cNvPr>
          <p:cNvSpPr>
            <a:spLocks noGrp="1"/>
          </p:cNvSpPr>
          <p:nvPr>
            <p:ph type="ftr" sz="quarter" idx="11"/>
          </p:nvPr>
        </p:nvSpPr>
        <p:spPr/>
        <p:txBody>
          <a:bodyPr/>
          <a:lstStyle>
            <a:lvl1pPr>
              <a:defRPr>
                <a:latin typeface="Inter" panose="02000503000000020004" pitchFamily="2" charset="0"/>
                <a:ea typeface="Inter" panose="02000503000000020004" pitchFamily="2" charset="0"/>
              </a:defRPr>
            </a:lvl1pPr>
          </a:lstStyle>
          <a:p>
            <a:endParaRPr lang="en-US"/>
          </a:p>
        </p:txBody>
      </p:sp>
      <p:sp>
        <p:nvSpPr>
          <p:cNvPr id="7" name="Slide Number Placeholder 6">
            <a:extLst>
              <a:ext uri="{FF2B5EF4-FFF2-40B4-BE49-F238E27FC236}">
                <a16:creationId xmlns:a16="http://schemas.microsoft.com/office/drawing/2014/main" id="{D9D06F15-BFE1-AE53-6EE0-A815AE9CCE36}"/>
              </a:ext>
            </a:extLst>
          </p:cNvPr>
          <p:cNvSpPr>
            <a:spLocks noGrp="1"/>
          </p:cNvSpPr>
          <p:nvPr>
            <p:ph type="sldNum" sz="quarter" idx="12"/>
          </p:nvPr>
        </p:nvSpPr>
        <p:spPr/>
        <p:txBody>
          <a:bodyPr/>
          <a:lstStyle>
            <a:lvl1pPr>
              <a:defRPr>
                <a:latin typeface="Inter" panose="02000503000000020004" pitchFamily="2" charset="0"/>
                <a:ea typeface="Inter" panose="02000503000000020004" pitchFamily="2" charset="0"/>
              </a:defRPr>
            </a:lvl1pPr>
          </a:lstStyle>
          <a:p>
            <a:fld id="{7D849717-95FC-C946-AB8D-0B58352EB475}" type="slidenum">
              <a:rPr lang="en-US" smtClean="0"/>
              <a:pPr/>
              <a:t>‹#›</a:t>
            </a:fld>
            <a:endParaRPr lang="en-US"/>
          </a:p>
        </p:txBody>
      </p:sp>
      <p:sp>
        <p:nvSpPr>
          <p:cNvPr id="9" name="Content Placeholder 4">
            <a:extLst>
              <a:ext uri="{FF2B5EF4-FFF2-40B4-BE49-F238E27FC236}">
                <a16:creationId xmlns:a16="http://schemas.microsoft.com/office/drawing/2014/main" id="{1B723228-0B3D-6DD5-0E2D-87632B2781C0}"/>
              </a:ext>
            </a:extLst>
          </p:cNvPr>
          <p:cNvSpPr>
            <a:spLocks noGrp="1"/>
          </p:cNvSpPr>
          <p:nvPr>
            <p:ph sz="quarter" idx="13" hasCustomPrompt="1"/>
          </p:nvPr>
        </p:nvSpPr>
        <p:spPr>
          <a:xfrm>
            <a:off x="847627" y="430246"/>
            <a:ext cx="4352925" cy="214313"/>
          </a:xfrm>
        </p:spPr>
        <p:txBody>
          <a:bodyPr>
            <a:noAutofit/>
          </a:bodyPr>
          <a:lstStyle>
            <a:lvl1pPr marL="0" indent="0">
              <a:buNone/>
              <a:defRPr sz="1600" b="1" spc="300">
                <a:solidFill>
                  <a:schemeClr val="accent2"/>
                </a:solidFill>
                <a:latin typeface="Saira" pitchFamily="2" charset="77"/>
              </a:defRPr>
            </a:lvl1pPr>
          </a:lstStyle>
          <a:p>
            <a:pPr lvl="0"/>
            <a:r>
              <a:rPr lang="en-US"/>
              <a:t>SECTION LABEL</a:t>
            </a:r>
          </a:p>
        </p:txBody>
      </p:sp>
    </p:spTree>
    <p:extLst>
      <p:ext uri="{BB962C8B-B14F-4D97-AF65-F5344CB8AC3E}">
        <p14:creationId xmlns:p14="http://schemas.microsoft.com/office/powerpoint/2010/main" val="4027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0"/>
                <a:lumOff val="100000"/>
              </a:schemeClr>
            </a:gs>
            <a:gs pos="100000">
              <a:schemeClr val="tx1">
                <a:lumMod val="10000"/>
                <a:lumOff val="9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F88E2-6756-4CB2-FBA4-E7A276EF6A03}"/>
              </a:ext>
            </a:extLst>
          </p:cNvPr>
          <p:cNvSpPr>
            <a:spLocks noGrp="1"/>
          </p:cNvSpPr>
          <p:nvPr>
            <p:ph type="title"/>
          </p:nvPr>
        </p:nvSpPr>
        <p:spPr>
          <a:xfrm>
            <a:off x="838200" y="365125"/>
            <a:ext cx="10515600" cy="7596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05BACD-9F95-944B-FD68-97109DA093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BF7C3-ADF5-4A40-3D07-3D66F3B253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2">
                    <a:lumMod val="40000"/>
                    <a:lumOff val="60000"/>
                  </a:schemeClr>
                </a:solidFill>
                <a:latin typeface="Inter" panose="02000503000000020004" pitchFamily="2" charset="0"/>
                <a:ea typeface="Inter" panose="02000503000000020004" pitchFamily="2" charset="0"/>
              </a:defRPr>
            </a:lvl1pPr>
          </a:lstStyle>
          <a:p>
            <a:r>
              <a:rPr lang="en-US"/>
              <a:t>October 9, 2024</a:t>
            </a:r>
          </a:p>
        </p:txBody>
      </p:sp>
      <p:sp>
        <p:nvSpPr>
          <p:cNvPr id="5" name="Footer Placeholder 4">
            <a:extLst>
              <a:ext uri="{FF2B5EF4-FFF2-40B4-BE49-F238E27FC236}">
                <a16:creationId xmlns:a16="http://schemas.microsoft.com/office/drawing/2014/main" id="{FD2DEF85-9B89-4D68-3D45-E2AB690AD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a:solidFill>
                  <a:schemeClr val="tx2">
                    <a:lumMod val="40000"/>
                    <a:lumOff val="60000"/>
                  </a:schemeClr>
                </a:solidFill>
                <a:latin typeface="Inter" panose="02000503000000020004" pitchFamily="2" charset="0"/>
                <a:ea typeface="Inter" panose="02000503000000020004" pitchFamily="2" charset="0"/>
              </a:defRPr>
            </a:lvl1pPr>
          </a:lstStyle>
          <a:p>
            <a:r>
              <a:rPr lang="en-US"/>
              <a:t>FLEXGEN | CONFIDENTIAL</a:t>
            </a:r>
          </a:p>
        </p:txBody>
      </p:sp>
      <p:sp>
        <p:nvSpPr>
          <p:cNvPr id="6" name="Slide Number Placeholder 5">
            <a:extLst>
              <a:ext uri="{FF2B5EF4-FFF2-40B4-BE49-F238E27FC236}">
                <a16:creationId xmlns:a16="http://schemas.microsoft.com/office/drawing/2014/main" id="{5F5BFD2F-B93D-A92C-B301-721369566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2">
                    <a:lumMod val="40000"/>
                    <a:lumOff val="60000"/>
                  </a:schemeClr>
                </a:solidFill>
                <a:latin typeface="Inter" panose="02000503000000020004" pitchFamily="2" charset="0"/>
                <a:ea typeface="Inter" panose="02000503000000020004" pitchFamily="2" charset="0"/>
              </a:defRPr>
            </a:lvl1pPr>
          </a:lstStyle>
          <a:p>
            <a:fld id="{7D849717-95FC-C946-AB8D-0B58352EB475}" type="slidenum">
              <a:rPr lang="en-US" smtClean="0"/>
              <a:pPr/>
              <a:t>‹#›</a:t>
            </a:fld>
            <a:endParaRPr lang="en-US"/>
          </a:p>
        </p:txBody>
      </p:sp>
      <p:sp>
        <p:nvSpPr>
          <p:cNvPr id="8" name="TextBox 7">
            <a:extLst>
              <a:ext uri="{FF2B5EF4-FFF2-40B4-BE49-F238E27FC236}">
                <a16:creationId xmlns:a16="http://schemas.microsoft.com/office/drawing/2014/main" id="{0049A4F4-20AB-60C5-7B53-3CFD770D0544}"/>
              </a:ext>
            </a:extLst>
          </p:cNvPr>
          <p:cNvSpPr txBox="1"/>
          <p:nvPr userDrawn="1">
            <p:extLst>
              <p:ext uri="{1162E1C5-73C7-4A58-AE30-91384D911F3F}">
                <p184:classification xmlns:p184="http://schemas.microsoft.com/office/powerpoint/2018/4/main" val="ftr"/>
              </p:ext>
            </p:extLst>
          </p:nvPr>
        </p:nvSpPr>
        <p:spPr>
          <a:xfrm>
            <a:off x="190500" y="6530340"/>
            <a:ext cx="1857375" cy="137160"/>
          </a:xfrm>
          <a:prstGeom prst="rect">
            <a:avLst/>
          </a:prstGeom>
        </p:spPr>
        <p:txBody>
          <a:bodyPr horzOverflow="overflow" lIns="0" tIns="0" rIns="0" bIns="0">
            <a:spAutoFit/>
          </a:bodyPr>
          <a:lstStyle/>
          <a:p>
            <a:pPr algn="l"/>
            <a:r>
              <a:rPr lang="en-GB"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4247968094"/>
      </p:ext>
    </p:extLst>
  </p:cSld>
  <p:clrMap bg1="lt1" tx1="dk1" bg2="lt2" tx2="dk2" accent1="accent1" accent2="accent2" accent3="accent3" accent4="accent4" accent5="accent5" accent6="accent6" hlink="hlink" folHlink="folHlink"/>
  <p:sldLayoutIdLst>
    <p:sldLayoutId id="2147483677" r:id="rId1"/>
    <p:sldLayoutId id="2147483682" r:id="rId2"/>
    <p:sldLayoutId id="2147483699" r:id="rId3"/>
    <p:sldLayoutId id="2147483706" r:id="rId4"/>
    <p:sldLayoutId id="2147483692" r:id="rId5"/>
    <p:sldLayoutId id="2147483679" r:id="rId6"/>
    <p:sldLayoutId id="2147483678" r:id="rId7"/>
    <p:sldLayoutId id="2147483683" r:id="rId8"/>
    <p:sldLayoutId id="2147483684" r:id="rId9"/>
    <p:sldLayoutId id="2147483685" r:id="rId10"/>
    <p:sldLayoutId id="2147483669" r:id="rId11"/>
    <p:sldLayoutId id="2147483696" r:id="rId12"/>
    <p:sldLayoutId id="2147483673" r:id="rId13"/>
    <p:sldLayoutId id="2147483700" r:id="rId14"/>
    <p:sldLayoutId id="2147483701" r:id="rId15"/>
    <p:sldLayoutId id="2147483702" r:id="rId16"/>
    <p:sldLayoutId id="2147483703" r:id="rId17"/>
    <p:sldLayoutId id="2147483704" r:id="rId18"/>
    <p:sldLayoutId id="2147483707" r:id="rId19"/>
    <p:sldLayoutId id="2147483708" r:id="rId20"/>
    <p:sldLayoutId id="2147483709" r:id="rId21"/>
  </p:sldLayoutIdLst>
  <p:txStyles>
    <p:titleStyle>
      <a:lvl1pPr algn="l" defTabSz="914400" rtl="0" eaLnBrk="1" latinLnBrk="0" hangingPunct="1">
        <a:lnSpc>
          <a:spcPct val="90000"/>
        </a:lnSpc>
        <a:spcBef>
          <a:spcPct val="0"/>
        </a:spcBef>
        <a:buNone/>
        <a:defRPr sz="3600" b="1" i="0"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1.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3.jpeg"/><Relationship Id="rId5" Type="http://schemas.openxmlformats.org/officeDocument/2006/relationships/image" Target="../media/image31.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40.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png"/><Relationship Id="rId7"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5.emf"/><Relationship Id="rId4" Type="http://schemas.microsoft.com/office/2007/relationships/hdphoto" Target="../media/hdphoto5.wdp"/><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6.jpeg"/><Relationship Id="rId5" Type="http://schemas.openxmlformats.org/officeDocument/2006/relationships/image" Target="../media/image4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23.jpeg"/><Relationship Id="rId7" Type="http://schemas.openxmlformats.org/officeDocument/2006/relationships/image" Target="../media/image2.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11" Type="http://schemas.microsoft.com/office/2007/relationships/hdphoto" Target="../media/hdphoto4.wdp"/><Relationship Id="rId5" Type="http://schemas.openxmlformats.org/officeDocument/2006/relationships/image" Target="../media/image25.jpeg"/><Relationship Id="rId10" Type="http://schemas.openxmlformats.org/officeDocument/2006/relationships/image" Target="../media/image15.png"/><Relationship Id="rId4" Type="http://schemas.openxmlformats.org/officeDocument/2006/relationships/image" Target="../media/image24.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8FBE7-9853-BF27-A57F-FB456D358B6E}"/>
              </a:ext>
            </a:extLst>
          </p:cNvPr>
          <p:cNvSpPr>
            <a:spLocks noGrp="1"/>
          </p:cNvSpPr>
          <p:nvPr>
            <p:ph type="ctrTitle"/>
          </p:nvPr>
        </p:nvSpPr>
        <p:spPr>
          <a:xfrm>
            <a:off x="750035" y="1319891"/>
            <a:ext cx="5231664" cy="1324112"/>
          </a:xfrm>
        </p:spPr>
        <p:txBody>
          <a:bodyPr>
            <a:normAutofit/>
          </a:bodyPr>
          <a:lstStyle/>
          <a:p>
            <a:r>
              <a:rPr lang="en-US" dirty="0"/>
              <a:t>Agenda</a:t>
            </a:r>
          </a:p>
        </p:txBody>
      </p:sp>
      <p:sp>
        <p:nvSpPr>
          <p:cNvPr id="6" name="Subtitle 5">
            <a:extLst>
              <a:ext uri="{FF2B5EF4-FFF2-40B4-BE49-F238E27FC236}">
                <a16:creationId xmlns:a16="http://schemas.microsoft.com/office/drawing/2014/main" id="{1166F2CA-AC05-BFCF-DBFB-2EDFEBDC0E24}"/>
              </a:ext>
            </a:extLst>
          </p:cNvPr>
          <p:cNvSpPr>
            <a:spLocks noGrp="1"/>
          </p:cNvSpPr>
          <p:nvPr>
            <p:ph type="subTitle" idx="1"/>
          </p:nvPr>
        </p:nvSpPr>
        <p:spPr>
          <a:xfrm>
            <a:off x="750035" y="2736078"/>
            <a:ext cx="5972883" cy="1655762"/>
          </a:xfrm>
        </p:spPr>
        <p:txBody>
          <a:bodyPr>
            <a:normAutofit/>
          </a:bodyPr>
          <a:lstStyle/>
          <a:p>
            <a:r>
              <a:rPr lang="en-US" dirty="0"/>
              <a:t>FlexGen Overview</a:t>
            </a:r>
          </a:p>
          <a:p>
            <a:r>
              <a:rPr lang="en-US" dirty="0"/>
              <a:t>#1 - Stop Staring at Your Feet and Look Up!</a:t>
            </a:r>
          </a:p>
          <a:p>
            <a:r>
              <a:rPr lang="en-US" dirty="0"/>
              <a:t>#2 - Stop Studying Your Sites and Operate Them!</a:t>
            </a:r>
          </a:p>
        </p:txBody>
      </p:sp>
      <p:pic>
        <p:nvPicPr>
          <p:cNvPr id="8" name="Picture 7" descr="A black background with white dots&#10;&#10;Description automatically generated">
            <a:extLst>
              <a:ext uri="{FF2B5EF4-FFF2-40B4-BE49-F238E27FC236}">
                <a16:creationId xmlns:a16="http://schemas.microsoft.com/office/drawing/2014/main" id="{0B297CDF-1631-A032-DEAF-F7130B220497}"/>
              </a:ext>
            </a:extLst>
          </p:cNvPr>
          <p:cNvPicPr>
            <a:picLocks noChangeAspect="1"/>
          </p:cNvPicPr>
          <p:nvPr/>
        </p:nvPicPr>
        <p:blipFill>
          <a:blip r:embed="rId3">
            <a:extLst>
              <a:ext uri="{28A0092B-C50C-407E-A947-70E740481C1C}">
                <a14:useLocalDpi xmlns:a14="http://schemas.microsoft.com/office/drawing/2010/main" val="0"/>
              </a:ext>
            </a:extLst>
          </a:blip>
          <a:srcRect l="24006" t="8605" r="22697" b="18981"/>
          <a:stretch/>
        </p:blipFill>
        <p:spPr>
          <a:xfrm>
            <a:off x="6958012" y="1"/>
            <a:ext cx="5233987" cy="5543550"/>
          </a:xfrm>
          <a:prstGeom prst="rect">
            <a:avLst/>
          </a:prstGeom>
          <a:ln>
            <a:noFill/>
          </a:ln>
        </p:spPr>
      </p:pic>
    </p:spTree>
    <p:extLst>
      <p:ext uri="{BB962C8B-B14F-4D97-AF65-F5344CB8AC3E}">
        <p14:creationId xmlns:p14="http://schemas.microsoft.com/office/powerpoint/2010/main" val="3099360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F8BF5-2CB2-0D3F-D624-F4E60D481659}"/>
            </a:ext>
          </a:extLst>
        </p:cNvPr>
        <p:cNvGrpSpPr/>
        <p:nvPr/>
      </p:nvGrpSpPr>
      <p:grpSpPr>
        <a:xfrm>
          <a:off x="0" y="0"/>
          <a:ext cx="0" cy="0"/>
          <a:chOff x="0" y="0"/>
          <a:chExt cx="0" cy="0"/>
        </a:xfrm>
      </p:grpSpPr>
      <p:pic>
        <p:nvPicPr>
          <p:cNvPr id="5" name="Picture 4" descr="A diagram of energy storage&#10;&#10;Description automatically generated">
            <a:extLst>
              <a:ext uri="{FF2B5EF4-FFF2-40B4-BE49-F238E27FC236}">
                <a16:creationId xmlns:a16="http://schemas.microsoft.com/office/drawing/2014/main" id="{2E0F8979-EE6B-3214-64AC-87444B673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86" y="255182"/>
            <a:ext cx="6558514" cy="6429455"/>
          </a:xfrm>
          <a:prstGeom prst="rect">
            <a:avLst/>
          </a:prstGeom>
          <a:effectLst>
            <a:outerShdw blurRad="297372" sx="102000" sy="102000" algn="ctr" rotWithShape="0">
              <a:schemeClr val="bg2">
                <a:lumMod val="25000"/>
                <a:alpha val="8000"/>
              </a:schemeClr>
            </a:outerShdw>
          </a:effectLst>
        </p:spPr>
      </p:pic>
      <p:sp>
        <p:nvSpPr>
          <p:cNvPr id="2" name="Title 1">
            <a:extLst>
              <a:ext uri="{FF2B5EF4-FFF2-40B4-BE49-F238E27FC236}">
                <a16:creationId xmlns:a16="http://schemas.microsoft.com/office/drawing/2014/main" id="{301F11D3-D75B-678C-F2F9-2890F2133A04}"/>
              </a:ext>
            </a:extLst>
          </p:cNvPr>
          <p:cNvSpPr>
            <a:spLocks noGrp="1"/>
          </p:cNvSpPr>
          <p:nvPr>
            <p:ph type="title"/>
          </p:nvPr>
        </p:nvSpPr>
        <p:spPr>
          <a:xfrm>
            <a:off x="839788" y="963041"/>
            <a:ext cx="5256212" cy="975487"/>
          </a:xfrm>
        </p:spPr>
        <p:txBody>
          <a:bodyPr>
            <a:noAutofit/>
          </a:bodyPr>
          <a:lstStyle/>
          <a:p>
            <a:r>
              <a:rPr lang="en-ID">
                <a:sym typeface="DM Sans"/>
              </a:rPr>
              <a:t>3 key moments in the energy storage lifecycle</a:t>
            </a:r>
            <a:endParaRPr lang="en-US"/>
          </a:p>
        </p:txBody>
      </p:sp>
      <p:sp>
        <p:nvSpPr>
          <p:cNvPr id="4" name="Text Placeholder 3">
            <a:extLst>
              <a:ext uri="{FF2B5EF4-FFF2-40B4-BE49-F238E27FC236}">
                <a16:creationId xmlns:a16="http://schemas.microsoft.com/office/drawing/2014/main" id="{E0DEEBAB-8CF4-21BC-1978-C5CF721DDBE6}"/>
              </a:ext>
            </a:extLst>
          </p:cNvPr>
          <p:cNvSpPr>
            <a:spLocks noGrp="1"/>
          </p:cNvSpPr>
          <p:nvPr>
            <p:ph type="body" sz="half" idx="2"/>
          </p:nvPr>
        </p:nvSpPr>
        <p:spPr>
          <a:xfrm>
            <a:off x="1360223" y="2162033"/>
            <a:ext cx="3932237" cy="1539759"/>
          </a:xfrm>
        </p:spPr>
        <p:txBody>
          <a:bodyPr>
            <a:noAutofit/>
          </a:bodyPr>
          <a:lstStyle/>
          <a:p>
            <a:r>
              <a:rPr lang="en-US" sz="2400" dirty="0"/>
              <a:t>First revenue dollar </a:t>
            </a:r>
          </a:p>
          <a:p>
            <a:r>
              <a:rPr lang="en-US" sz="2400" dirty="0"/>
              <a:t>Optimizing performance</a:t>
            </a:r>
          </a:p>
          <a:p>
            <a:r>
              <a:rPr lang="en-US" sz="2400" dirty="0"/>
              <a:t>Augmentation</a:t>
            </a:r>
          </a:p>
        </p:txBody>
      </p:sp>
      <p:sp>
        <p:nvSpPr>
          <p:cNvPr id="9" name="Content Placeholder 8">
            <a:extLst>
              <a:ext uri="{FF2B5EF4-FFF2-40B4-BE49-F238E27FC236}">
                <a16:creationId xmlns:a16="http://schemas.microsoft.com/office/drawing/2014/main" id="{5646F7A4-97AA-6338-A75A-471056259A0D}"/>
              </a:ext>
            </a:extLst>
          </p:cNvPr>
          <p:cNvSpPr>
            <a:spLocks noGrp="1"/>
          </p:cNvSpPr>
          <p:nvPr>
            <p:ph sz="quarter" idx="13"/>
          </p:nvPr>
        </p:nvSpPr>
        <p:spPr/>
        <p:txBody>
          <a:bodyPr/>
          <a:lstStyle/>
          <a:p>
            <a:r>
              <a:rPr lang="en-US" dirty="0"/>
              <a:t>WHAT WE DELIVER</a:t>
            </a:r>
          </a:p>
        </p:txBody>
      </p:sp>
      <p:sp>
        <p:nvSpPr>
          <p:cNvPr id="76" name="Oval 75">
            <a:extLst>
              <a:ext uri="{FF2B5EF4-FFF2-40B4-BE49-F238E27FC236}">
                <a16:creationId xmlns:a16="http://schemas.microsoft.com/office/drawing/2014/main" id="{4525AF1D-443E-8C62-20E8-900F828AE312}"/>
              </a:ext>
            </a:extLst>
          </p:cNvPr>
          <p:cNvSpPr/>
          <p:nvPr/>
        </p:nvSpPr>
        <p:spPr>
          <a:xfrm>
            <a:off x="986300" y="2162033"/>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pic>
        <p:nvPicPr>
          <p:cNvPr id="79" name="Picture 78">
            <a:extLst>
              <a:ext uri="{FF2B5EF4-FFF2-40B4-BE49-F238E27FC236}">
                <a16:creationId xmlns:a16="http://schemas.microsoft.com/office/drawing/2014/main" id="{64D80F7B-405E-9E2F-4CDF-1D8C59275C5B}"/>
              </a:ext>
            </a:extLst>
          </p:cNvPr>
          <p:cNvPicPr>
            <a:picLocks noChangeAspect="1"/>
          </p:cNvPicPr>
          <p:nvPr/>
        </p:nvPicPr>
        <p:blipFill>
          <a:blip r:embed="rId4"/>
          <a:stretch>
            <a:fillRect/>
          </a:stretch>
        </p:blipFill>
        <p:spPr>
          <a:xfrm rot="19562308">
            <a:off x="6004097" y="2886581"/>
            <a:ext cx="330721" cy="330721"/>
          </a:xfrm>
          <a:prstGeom prst="rect">
            <a:avLst/>
          </a:prstGeom>
        </p:spPr>
      </p:pic>
      <p:sp>
        <p:nvSpPr>
          <p:cNvPr id="77" name="Oval 76">
            <a:extLst>
              <a:ext uri="{FF2B5EF4-FFF2-40B4-BE49-F238E27FC236}">
                <a16:creationId xmlns:a16="http://schemas.microsoft.com/office/drawing/2014/main" id="{3DD7C8E6-E595-4D75-2723-7AD777F9524E}"/>
              </a:ext>
            </a:extLst>
          </p:cNvPr>
          <p:cNvSpPr/>
          <p:nvPr/>
        </p:nvSpPr>
        <p:spPr>
          <a:xfrm>
            <a:off x="8766360" y="564217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78" name="Oval 77">
            <a:extLst>
              <a:ext uri="{FF2B5EF4-FFF2-40B4-BE49-F238E27FC236}">
                <a16:creationId xmlns:a16="http://schemas.microsoft.com/office/drawing/2014/main" id="{183864F5-F3BD-20BD-3245-6537A2A8D2D2}"/>
              </a:ext>
            </a:extLst>
          </p:cNvPr>
          <p:cNvSpPr/>
          <p:nvPr/>
        </p:nvSpPr>
        <p:spPr>
          <a:xfrm>
            <a:off x="6206130" y="4431829"/>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83" name="Oval 82">
            <a:extLst>
              <a:ext uri="{FF2B5EF4-FFF2-40B4-BE49-F238E27FC236}">
                <a16:creationId xmlns:a16="http://schemas.microsoft.com/office/drawing/2014/main" id="{C038EB19-CD7A-034F-7B6B-C0ABFEFCBD8B}"/>
              </a:ext>
            </a:extLst>
          </p:cNvPr>
          <p:cNvSpPr/>
          <p:nvPr/>
        </p:nvSpPr>
        <p:spPr>
          <a:xfrm>
            <a:off x="11435665" y="3569204"/>
            <a:ext cx="269307" cy="26517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4" name="Oval 83">
            <a:extLst>
              <a:ext uri="{FF2B5EF4-FFF2-40B4-BE49-F238E27FC236}">
                <a16:creationId xmlns:a16="http://schemas.microsoft.com/office/drawing/2014/main" id="{EB2EFD37-A81C-21F7-47D9-AB86A0C940FA}"/>
              </a:ext>
            </a:extLst>
          </p:cNvPr>
          <p:cNvSpPr/>
          <p:nvPr/>
        </p:nvSpPr>
        <p:spPr>
          <a:xfrm>
            <a:off x="986300" y="267170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85" name="Oval 84">
            <a:extLst>
              <a:ext uri="{FF2B5EF4-FFF2-40B4-BE49-F238E27FC236}">
                <a16:creationId xmlns:a16="http://schemas.microsoft.com/office/drawing/2014/main" id="{ED76CF5C-7CD1-7E80-C79A-448036B93CE7}"/>
              </a:ext>
            </a:extLst>
          </p:cNvPr>
          <p:cNvSpPr/>
          <p:nvPr/>
        </p:nvSpPr>
        <p:spPr>
          <a:xfrm>
            <a:off x="986300" y="317714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pic>
        <p:nvPicPr>
          <p:cNvPr id="21" name="Picture 20" descr="A graph showing the results of an integrator&#10;&#10;Description automatically generated">
            <a:extLst>
              <a:ext uri="{FF2B5EF4-FFF2-40B4-BE49-F238E27FC236}">
                <a16:creationId xmlns:a16="http://schemas.microsoft.com/office/drawing/2014/main" id="{FC9B09DC-8BEB-F59A-B5D2-A02291F83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27" y="3936002"/>
            <a:ext cx="4517085" cy="2684253"/>
          </a:xfrm>
          <a:prstGeom prst="rect">
            <a:avLst/>
          </a:prstGeom>
        </p:spPr>
      </p:pic>
      <p:pic>
        <p:nvPicPr>
          <p:cNvPr id="1026" name="Picture 2" descr="Orennia - Solar &amp; Storage Finance USA">
            <a:extLst>
              <a:ext uri="{FF2B5EF4-FFF2-40B4-BE49-F238E27FC236}">
                <a16:creationId xmlns:a16="http://schemas.microsoft.com/office/drawing/2014/main" id="{5CDC97AC-3B2B-977A-0526-52DE8E8F9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5425" y="4194935"/>
            <a:ext cx="1221669" cy="762000"/>
          </a:xfrm>
          <a:prstGeom prst="rect">
            <a:avLst/>
          </a:prstGeom>
          <a:noFill/>
          <a:extLst>
            <a:ext uri="{909E8E84-426E-40DD-AFC4-6F175D3DCCD1}">
              <a14:hiddenFill xmlns:a14="http://schemas.microsoft.com/office/drawing/2010/main">
                <a:solidFill>
                  <a:srgbClr val="FFFFFF"/>
                </a:solidFill>
              </a14:hiddenFill>
            </a:ext>
          </a:extLst>
        </p:spPr>
      </p:pic>
      <p:sp>
        <p:nvSpPr>
          <p:cNvPr id="7" name="Partial Circle 6">
            <a:extLst>
              <a:ext uri="{FF2B5EF4-FFF2-40B4-BE49-F238E27FC236}">
                <a16:creationId xmlns:a16="http://schemas.microsoft.com/office/drawing/2014/main" id="{38E2B4C9-04F9-4024-B205-BFB4D84828D0}"/>
              </a:ext>
            </a:extLst>
          </p:cNvPr>
          <p:cNvSpPr/>
          <p:nvPr/>
        </p:nvSpPr>
        <p:spPr>
          <a:xfrm>
            <a:off x="5939929" y="430247"/>
            <a:ext cx="5981995" cy="6051576"/>
          </a:xfrm>
          <a:prstGeom prst="pie">
            <a:avLst>
              <a:gd name="adj1" fmla="val 21586400"/>
              <a:gd name="adj2" fmla="val 108004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0EE241D8-6BA2-DB37-CD19-4D6B682671C2}"/>
              </a:ext>
            </a:extLst>
          </p:cNvPr>
          <p:cNvSpPr txBox="1"/>
          <p:nvPr/>
        </p:nvSpPr>
        <p:spPr>
          <a:xfrm>
            <a:off x="6303860" y="3834380"/>
            <a:ext cx="5510531" cy="1569660"/>
          </a:xfrm>
          <a:prstGeom prst="rect">
            <a:avLst/>
          </a:prstGeom>
          <a:noFill/>
        </p:spPr>
        <p:txBody>
          <a:bodyPr wrap="square" rtlCol="0">
            <a:spAutoFit/>
          </a:bodyPr>
          <a:lstStyle/>
          <a:p>
            <a:pPr algn="ctr"/>
            <a:r>
              <a:rPr lang="en-US" sz="4800" b="1" dirty="0">
                <a:solidFill>
                  <a:schemeClr val="bg1"/>
                </a:solidFill>
                <a:latin typeface="Inter" panose="020B0604020202020204" charset="0"/>
                <a:ea typeface="Inter" panose="020B0604020202020204" charset="0"/>
              </a:rPr>
              <a:t>3 Years</a:t>
            </a:r>
          </a:p>
          <a:p>
            <a:pPr algn="ctr"/>
            <a:r>
              <a:rPr lang="en-US" sz="4800" b="1" dirty="0">
                <a:solidFill>
                  <a:schemeClr val="bg1"/>
                </a:solidFill>
                <a:latin typeface="Inter" panose="020B0604020202020204" charset="0"/>
                <a:ea typeface="Inter" panose="020B0604020202020204" charset="0"/>
              </a:rPr>
              <a:t>99% Capital</a:t>
            </a:r>
          </a:p>
        </p:txBody>
      </p:sp>
    </p:spTree>
    <p:extLst>
      <p:ext uri="{BB962C8B-B14F-4D97-AF65-F5344CB8AC3E}">
        <p14:creationId xmlns:p14="http://schemas.microsoft.com/office/powerpoint/2010/main" val="399825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D8E1-3C58-508B-A4ED-EA9396AB9759}"/>
            </a:ext>
          </a:extLst>
        </p:cNvPr>
        <p:cNvGrpSpPr/>
        <p:nvPr/>
      </p:nvGrpSpPr>
      <p:grpSpPr>
        <a:xfrm>
          <a:off x="0" y="0"/>
          <a:ext cx="0" cy="0"/>
          <a:chOff x="0" y="0"/>
          <a:chExt cx="0" cy="0"/>
        </a:xfrm>
      </p:grpSpPr>
      <p:pic>
        <p:nvPicPr>
          <p:cNvPr id="5" name="Picture 4" descr="A diagram of energy storage&#10;&#10;Description automatically generated">
            <a:extLst>
              <a:ext uri="{FF2B5EF4-FFF2-40B4-BE49-F238E27FC236}">
                <a16:creationId xmlns:a16="http://schemas.microsoft.com/office/drawing/2014/main" id="{FF91D312-62D5-16F4-9826-E7140D448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86" y="255182"/>
            <a:ext cx="6558514" cy="6429455"/>
          </a:xfrm>
          <a:prstGeom prst="rect">
            <a:avLst/>
          </a:prstGeom>
          <a:effectLst>
            <a:outerShdw blurRad="297372" sx="102000" sy="102000" algn="ctr" rotWithShape="0">
              <a:schemeClr val="bg2">
                <a:lumMod val="25000"/>
                <a:alpha val="8000"/>
              </a:schemeClr>
            </a:outerShdw>
          </a:effectLst>
        </p:spPr>
      </p:pic>
      <p:sp>
        <p:nvSpPr>
          <p:cNvPr id="2" name="Title 1">
            <a:extLst>
              <a:ext uri="{FF2B5EF4-FFF2-40B4-BE49-F238E27FC236}">
                <a16:creationId xmlns:a16="http://schemas.microsoft.com/office/drawing/2014/main" id="{19065B97-1C30-E3EE-AB91-30DDCEE71D23}"/>
              </a:ext>
            </a:extLst>
          </p:cNvPr>
          <p:cNvSpPr>
            <a:spLocks noGrp="1"/>
          </p:cNvSpPr>
          <p:nvPr>
            <p:ph type="title"/>
          </p:nvPr>
        </p:nvSpPr>
        <p:spPr>
          <a:xfrm>
            <a:off x="839788" y="963041"/>
            <a:ext cx="5256212" cy="975487"/>
          </a:xfrm>
        </p:spPr>
        <p:txBody>
          <a:bodyPr>
            <a:noAutofit/>
          </a:bodyPr>
          <a:lstStyle/>
          <a:p>
            <a:r>
              <a:rPr lang="en-ID">
                <a:sym typeface="DM Sans"/>
              </a:rPr>
              <a:t>3 key moments in the energy storage lifecycle</a:t>
            </a:r>
            <a:endParaRPr lang="en-US"/>
          </a:p>
        </p:txBody>
      </p:sp>
      <p:sp>
        <p:nvSpPr>
          <p:cNvPr id="4" name="Text Placeholder 3">
            <a:extLst>
              <a:ext uri="{FF2B5EF4-FFF2-40B4-BE49-F238E27FC236}">
                <a16:creationId xmlns:a16="http://schemas.microsoft.com/office/drawing/2014/main" id="{C3E82343-A5F2-4B3B-5488-0FE084F8B8BC}"/>
              </a:ext>
            </a:extLst>
          </p:cNvPr>
          <p:cNvSpPr>
            <a:spLocks noGrp="1"/>
          </p:cNvSpPr>
          <p:nvPr>
            <p:ph type="body" sz="half" idx="2"/>
          </p:nvPr>
        </p:nvSpPr>
        <p:spPr>
          <a:xfrm>
            <a:off x="1360223" y="2162033"/>
            <a:ext cx="3932237" cy="1539759"/>
          </a:xfrm>
        </p:spPr>
        <p:txBody>
          <a:bodyPr>
            <a:noAutofit/>
          </a:bodyPr>
          <a:lstStyle/>
          <a:p>
            <a:r>
              <a:rPr lang="en-US" sz="2400" dirty="0"/>
              <a:t>First revenue dollar </a:t>
            </a:r>
          </a:p>
          <a:p>
            <a:r>
              <a:rPr lang="en-US" sz="2400" dirty="0"/>
              <a:t>Optimizing performance</a:t>
            </a:r>
          </a:p>
          <a:p>
            <a:r>
              <a:rPr lang="en-US" sz="2400" dirty="0"/>
              <a:t>Augmentation</a:t>
            </a:r>
          </a:p>
        </p:txBody>
      </p:sp>
      <p:sp>
        <p:nvSpPr>
          <p:cNvPr id="9" name="Content Placeholder 8">
            <a:extLst>
              <a:ext uri="{FF2B5EF4-FFF2-40B4-BE49-F238E27FC236}">
                <a16:creationId xmlns:a16="http://schemas.microsoft.com/office/drawing/2014/main" id="{56EE1271-DC06-17A9-CC1F-B84A4C0407C5}"/>
              </a:ext>
            </a:extLst>
          </p:cNvPr>
          <p:cNvSpPr>
            <a:spLocks noGrp="1"/>
          </p:cNvSpPr>
          <p:nvPr>
            <p:ph sz="quarter" idx="13"/>
          </p:nvPr>
        </p:nvSpPr>
        <p:spPr/>
        <p:txBody>
          <a:bodyPr/>
          <a:lstStyle/>
          <a:p>
            <a:r>
              <a:rPr lang="en-US"/>
              <a:t>WHAT WE DELIVER</a:t>
            </a:r>
          </a:p>
        </p:txBody>
      </p:sp>
      <p:sp>
        <p:nvSpPr>
          <p:cNvPr id="76" name="Oval 75">
            <a:extLst>
              <a:ext uri="{FF2B5EF4-FFF2-40B4-BE49-F238E27FC236}">
                <a16:creationId xmlns:a16="http://schemas.microsoft.com/office/drawing/2014/main" id="{C7BE1587-6369-D44C-8C6F-FE18FCA057B4}"/>
              </a:ext>
            </a:extLst>
          </p:cNvPr>
          <p:cNvSpPr/>
          <p:nvPr/>
        </p:nvSpPr>
        <p:spPr>
          <a:xfrm>
            <a:off x="986300" y="2162033"/>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pic>
        <p:nvPicPr>
          <p:cNvPr id="79" name="Picture 78">
            <a:extLst>
              <a:ext uri="{FF2B5EF4-FFF2-40B4-BE49-F238E27FC236}">
                <a16:creationId xmlns:a16="http://schemas.microsoft.com/office/drawing/2014/main" id="{0CADC553-06F4-451E-66A6-095DD15FBEAE}"/>
              </a:ext>
            </a:extLst>
          </p:cNvPr>
          <p:cNvPicPr>
            <a:picLocks noChangeAspect="1"/>
          </p:cNvPicPr>
          <p:nvPr/>
        </p:nvPicPr>
        <p:blipFill>
          <a:blip r:embed="rId4"/>
          <a:stretch>
            <a:fillRect/>
          </a:stretch>
        </p:blipFill>
        <p:spPr>
          <a:xfrm rot="19562308">
            <a:off x="6004097" y="2886581"/>
            <a:ext cx="330721" cy="330721"/>
          </a:xfrm>
          <a:prstGeom prst="rect">
            <a:avLst/>
          </a:prstGeom>
        </p:spPr>
      </p:pic>
      <p:sp>
        <p:nvSpPr>
          <p:cNvPr id="77" name="Oval 76">
            <a:extLst>
              <a:ext uri="{FF2B5EF4-FFF2-40B4-BE49-F238E27FC236}">
                <a16:creationId xmlns:a16="http://schemas.microsoft.com/office/drawing/2014/main" id="{03E4F148-B987-EA3C-1CC4-95333F5E197B}"/>
              </a:ext>
            </a:extLst>
          </p:cNvPr>
          <p:cNvSpPr/>
          <p:nvPr/>
        </p:nvSpPr>
        <p:spPr>
          <a:xfrm>
            <a:off x="8766360" y="564217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78" name="Oval 77">
            <a:extLst>
              <a:ext uri="{FF2B5EF4-FFF2-40B4-BE49-F238E27FC236}">
                <a16:creationId xmlns:a16="http://schemas.microsoft.com/office/drawing/2014/main" id="{8CA67344-4A4F-97F1-DEF8-148967CABAB8}"/>
              </a:ext>
            </a:extLst>
          </p:cNvPr>
          <p:cNvSpPr/>
          <p:nvPr/>
        </p:nvSpPr>
        <p:spPr>
          <a:xfrm>
            <a:off x="6206130" y="4431829"/>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83" name="Oval 82">
            <a:extLst>
              <a:ext uri="{FF2B5EF4-FFF2-40B4-BE49-F238E27FC236}">
                <a16:creationId xmlns:a16="http://schemas.microsoft.com/office/drawing/2014/main" id="{90E94ABB-9562-BF28-95D7-C5E2BD513141}"/>
              </a:ext>
            </a:extLst>
          </p:cNvPr>
          <p:cNvSpPr/>
          <p:nvPr/>
        </p:nvSpPr>
        <p:spPr>
          <a:xfrm>
            <a:off x="11435665" y="3569204"/>
            <a:ext cx="269307" cy="26517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4" name="Oval 83">
            <a:extLst>
              <a:ext uri="{FF2B5EF4-FFF2-40B4-BE49-F238E27FC236}">
                <a16:creationId xmlns:a16="http://schemas.microsoft.com/office/drawing/2014/main" id="{2DB86E6B-A512-3431-8658-6653B435AA8A}"/>
              </a:ext>
            </a:extLst>
          </p:cNvPr>
          <p:cNvSpPr/>
          <p:nvPr/>
        </p:nvSpPr>
        <p:spPr>
          <a:xfrm>
            <a:off x="986300" y="267170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85" name="Oval 84">
            <a:extLst>
              <a:ext uri="{FF2B5EF4-FFF2-40B4-BE49-F238E27FC236}">
                <a16:creationId xmlns:a16="http://schemas.microsoft.com/office/drawing/2014/main" id="{D3D0B476-DF02-B2A4-B695-09BB9BA34693}"/>
              </a:ext>
            </a:extLst>
          </p:cNvPr>
          <p:cNvSpPr/>
          <p:nvPr/>
        </p:nvSpPr>
        <p:spPr>
          <a:xfrm>
            <a:off x="986300" y="317714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pic>
        <p:nvPicPr>
          <p:cNvPr id="21" name="Picture 20" descr="A graph showing the results of an integrator&#10;&#10;Description automatically generated">
            <a:extLst>
              <a:ext uri="{FF2B5EF4-FFF2-40B4-BE49-F238E27FC236}">
                <a16:creationId xmlns:a16="http://schemas.microsoft.com/office/drawing/2014/main" id="{C9D5195D-0C58-F5DD-B975-9E0BB25B7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27" y="3936002"/>
            <a:ext cx="4517085" cy="2684253"/>
          </a:xfrm>
          <a:prstGeom prst="rect">
            <a:avLst/>
          </a:prstGeom>
        </p:spPr>
      </p:pic>
      <p:pic>
        <p:nvPicPr>
          <p:cNvPr id="1026" name="Picture 2" descr="Orennia - Solar &amp; Storage Finance USA">
            <a:extLst>
              <a:ext uri="{FF2B5EF4-FFF2-40B4-BE49-F238E27FC236}">
                <a16:creationId xmlns:a16="http://schemas.microsoft.com/office/drawing/2014/main" id="{4033753F-760D-1584-315F-BFA694E3F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5425" y="4194935"/>
            <a:ext cx="1221669" cy="762000"/>
          </a:xfrm>
          <a:prstGeom prst="rect">
            <a:avLst/>
          </a:prstGeom>
          <a:noFill/>
          <a:extLst>
            <a:ext uri="{909E8E84-426E-40DD-AFC4-6F175D3DCCD1}">
              <a14:hiddenFill xmlns:a14="http://schemas.microsoft.com/office/drawing/2010/main">
                <a:solidFill>
                  <a:srgbClr val="FFFFFF"/>
                </a:solidFill>
              </a14:hiddenFill>
            </a:ext>
          </a:extLst>
        </p:spPr>
      </p:pic>
      <p:sp>
        <p:nvSpPr>
          <p:cNvPr id="7" name="Partial Circle 6">
            <a:extLst>
              <a:ext uri="{FF2B5EF4-FFF2-40B4-BE49-F238E27FC236}">
                <a16:creationId xmlns:a16="http://schemas.microsoft.com/office/drawing/2014/main" id="{EE885F94-3F30-B429-9F1B-4FC885E6D44F}"/>
              </a:ext>
            </a:extLst>
          </p:cNvPr>
          <p:cNvSpPr/>
          <p:nvPr/>
        </p:nvSpPr>
        <p:spPr>
          <a:xfrm>
            <a:off x="5939929" y="430247"/>
            <a:ext cx="5981995" cy="6051576"/>
          </a:xfrm>
          <a:prstGeom prst="pie">
            <a:avLst>
              <a:gd name="adj1" fmla="val 10798532"/>
              <a:gd name="adj2" fmla="val 2158839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AAA19E5-81D5-ACB3-4F71-7E47A08B85A7}"/>
              </a:ext>
            </a:extLst>
          </p:cNvPr>
          <p:cNvSpPr txBox="1"/>
          <p:nvPr/>
        </p:nvSpPr>
        <p:spPr>
          <a:xfrm>
            <a:off x="6303860" y="1581297"/>
            <a:ext cx="5510531" cy="1569660"/>
          </a:xfrm>
          <a:prstGeom prst="rect">
            <a:avLst/>
          </a:prstGeom>
          <a:noFill/>
        </p:spPr>
        <p:txBody>
          <a:bodyPr wrap="square" rtlCol="0">
            <a:spAutoFit/>
          </a:bodyPr>
          <a:lstStyle/>
          <a:p>
            <a:pPr algn="ctr"/>
            <a:r>
              <a:rPr lang="en-US" sz="4800" b="1" dirty="0">
                <a:solidFill>
                  <a:schemeClr val="bg1"/>
                </a:solidFill>
                <a:latin typeface="Inter" panose="020B0604020202020204" charset="0"/>
                <a:ea typeface="Inter" panose="020B0604020202020204" charset="0"/>
              </a:rPr>
              <a:t>1% Capital</a:t>
            </a:r>
          </a:p>
          <a:p>
            <a:pPr algn="ctr"/>
            <a:r>
              <a:rPr lang="en-US" sz="4800" b="1" dirty="0">
                <a:solidFill>
                  <a:schemeClr val="bg1"/>
                </a:solidFill>
                <a:latin typeface="Inter" panose="020B0604020202020204" charset="0"/>
                <a:ea typeface="Inter" panose="020B0604020202020204" charset="0"/>
              </a:rPr>
              <a:t>20-Year Impact </a:t>
            </a:r>
          </a:p>
        </p:txBody>
      </p:sp>
    </p:spTree>
    <p:extLst>
      <p:ext uri="{BB962C8B-B14F-4D97-AF65-F5344CB8AC3E}">
        <p14:creationId xmlns:p14="http://schemas.microsoft.com/office/powerpoint/2010/main" val="21716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6DF36CF5-12E5-B018-991E-62CD4417791C}"/>
              </a:ext>
            </a:extLst>
          </p:cNvPr>
          <p:cNvSpPr txBox="1"/>
          <p:nvPr/>
        </p:nvSpPr>
        <p:spPr>
          <a:xfrm>
            <a:off x="4436883" y="917912"/>
            <a:ext cx="7577907"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0000"/>
              <a:buFontTx/>
              <a:buNone/>
              <a:tabLst/>
              <a:defRPr/>
            </a:pPr>
            <a:r>
              <a:rPr kumimoji="0" lang="en" sz="3600" b="1"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Proxima Nova"/>
                <a:sym typeface="Proxima Nova"/>
              </a:rPr>
              <a:t>Q1: How many of you have a comprehensive understanding of your Availabilty and all issues affecting it?</a:t>
            </a:r>
          </a:p>
          <a:p>
            <a:pPr marL="0" marR="0" lvl="0" indent="0" algn="l" defTabSz="914400" rtl="0" eaLnBrk="1" fontAlgn="auto" latinLnBrk="0" hangingPunct="1">
              <a:lnSpc>
                <a:spcPct val="100000"/>
              </a:lnSpc>
              <a:spcBef>
                <a:spcPts val="0"/>
              </a:spcBef>
              <a:spcAft>
                <a:spcPts val="0"/>
              </a:spcAft>
              <a:buClr>
                <a:srgbClr val="000000"/>
              </a:buClr>
              <a:buSzPts val="10000"/>
              <a:buFontTx/>
              <a:buNone/>
              <a:tabLst/>
              <a:defRPr/>
            </a:pPr>
            <a:endParaRPr lang="en" sz="3600" b="1" dirty="0">
              <a:solidFill>
                <a:prstClr val="black"/>
              </a:solidFill>
              <a:latin typeface="Inter" panose="02000503000000020004" pitchFamily="2" charset="0"/>
              <a:ea typeface="Inter" panose="02000503000000020004" pitchFamily="2" charset="0"/>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0000"/>
              <a:buFontTx/>
              <a:buNone/>
              <a:tabLst/>
              <a:defRPr/>
            </a:pPr>
            <a:r>
              <a:rPr kumimoji="0" lang="en" sz="3600" b="1"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Proxima Nova"/>
                <a:sym typeface="Proxima Nova"/>
              </a:rPr>
              <a:t>Q2: Is it meeting your expectations?</a:t>
            </a:r>
          </a:p>
          <a:p>
            <a:pPr marL="0" marR="0" lvl="0" indent="0" algn="l" defTabSz="914400" rtl="0" eaLnBrk="1" fontAlgn="auto" latinLnBrk="0" hangingPunct="1">
              <a:lnSpc>
                <a:spcPct val="100000"/>
              </a:lnSpc>
              <a:spcBef>
                <a:spcPts val="0"/>
              </a:spcBef>
              <a:spcAft>
                <a:spcPts val="0"/>
              </a:spcAft>
              <a:buClr>
                <a:srgbClr val="000000"/>
              </a:buClr>
              <a:buSzPts val="10000"/>
              <a:buFontTx/>
              <a:buNone/>
              <a:tabLst/>
              <a:defRPr/>
            </a:pPr>
            <a:endParaRPr lang="en" sz="3600" b="1" dirty="0">
              <a:solidFill>
                <a:prstClr val="black"/>
              </a:solidFill>
              <a:latin typeface="Inter" panose="02000503000000020004" pitchFamily="2" charset="0"/>
              <a:ea typeface="Inter" panose="02000503000000020004" pitchFamily="2" charset="0"/>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0000"/>
              <a:buFontTx/>
              <a:buNone/>
              <a:tabLst/>
              <a:defRPr/>
            </a:pPr>
            <a:r>
              <a:rPr kumimoji="0" lang="en" sz="3600" b="1"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Proxima Nova"/>
                <a:sym typeface="Proxima Nova"/>
              </a:rPr>
              <a:t>Q3: Have you tried to</a:t>
            </a:r>
            <a:r>
              <a:rPr kumimoji="0" lang="en" sz="3600" b="1" i="0" u="none" strike="noStrike" kern="1200" cap="none" spc="0" normalizeH="0" noProof="0" dirty="0">
                <a:ln>
                  <a:noFill/>
                </a:ln>
                <a:solidFill>
                  <a:prstClr val="black"/>
                </a:solidFill>
                <a:effectLst/>
                <a:uLnTx/>
                <a:uFillTx/>
                <a:latin typeface="Inter" panose="02000503000000020004" pitchFamily="2" charset="0"/>
                <a:ea typeface="Inter" panose="02000503000000020004" pitchFamily="2" charset="0"/>
                <a:cs typeface="Proxima Nova"/>
                <a:sym typeface="Proxima Nova"/>
              </a:rPr>
              <a:t> do an analytical engagement to fix it?</a:t>
            </a:r>
            <a:endParaRPr kumimoji="0" lang="en" sz="3600" b="1"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Proxima Nova"/>
              <a:sym typeface="Proxima Nova"/>
            </a:endParaRPr>
          </a:p>
        </p:txBody>
      </p:sp>
      <p:sp>
        <p:nvSpPr>
          <p:cNvPr id="45" name="Google Shape;301;p35">
            <a:extLst>
              <a:ext uri="{FF2B5EF4-FFF2-40B4-BE49-F238E27FC236}">
                <a16:creationId xmlns:a16="http://schemas.microsoft.com/office/drawing/2014/main" id="{926E36C4-2E7E-2921-961D-194A739487AB}"/>
              </a:ext>
            </a:extLst>
          </p:cNvPr>
          <p:cNvSpPr txBox="1"/>
          <p:nvPr/>
        </p:nvSpPr>
        <p:spPr>
          <a:xfrm>
            <a:off x="-39678" y="2571047"/>
            <a:ext cx="4150608" cy="19940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0"/>
              <a:buFontTx/>
              <a:buNone/>
              <a:tabLst/>
              <a:defRPr/>
            </a:pPr>
            <a:r>
              <a:rPr kumimoji="0" lang="en" sz="3500" b="1" i="0" u="none" strike="noStrike" kern="1200" cap="none" spc="0" normalizeH="0" baseline="0" noProof="0" dirty="0">
                <a:ln>
                  <a:noFill/>
                </a:ln>
                <a:solidFill>
                  <a:prstClr val="white"/>
                </a:solidFill>
                <a:effectLst/>
                <a:uLnTx/>
                <a:uFillTx/>
                <a:latin typeface="Inter" panose="02000503000000020004" pitchFamily="2" charset="0"/>
                <a:ea typeface="Inter" panose="02000503000000020004" pitchFamily="2" charset="0"/>
                <a:cs typeface="Proxima Nova"/>
                <a:sym typeface="Proxima Nova"/>
              </a:rPr>
              <a:t>Who is in the room today? </a:t>
            </a:r>
          </a:p>
        </p:txBody>
      </p:sp>
    </p:spTree>
    <p:extLst>
      <p:ext uri="{BB962C8B-B14F-4D97-AF65-F5344CB8AC3E}">
        <p14:creationId xmlns:p14="http://schemas.microsoft.com/office/powerpoint/2010/main" val="443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xEl>
                                              <p:pRg st="2" end="2"/>
                                            </p:txEl>
                                          </p:spTgt>
                                        </p:tgtEl>
                                        <p:attrNameLst>
                                          <p:attrName>style.visibility</p:attrName>
                                        </p:attrNameLst>
                                      </p:cBhvr>
                                      <p:to>
                                        <p:strVal val="visible"/>
                                      </p:to>
                                    </p:set>
                                    <p:animEffect transition="in" filter="fade">
                                      <p:cBhvr>
                                        <p:cTn id="12" dur="500"/>
                                        <p:tgtEl>
                                          <p:spTgt spid="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xEl>
                                              <p:pRg st="4" end="4"/>
                                            </p:txEl>
                                          </p:spTgt>
                                        </p:tgtEl>
                                        <p:attrNameLst>
                                          <p:attrName>style.visibility</p:attrName>
                                        </p:attrNameLst>
                                      </p:cBhvr>
                                      <p:to>
                                        <p:strVal val="visible"/>
                                      </p:to>
                                    </p:set>
                                    <p:animEffect transition="in" filter="fade">
                                      <p:cBhvr>
                                        <p:cTn id="17" dur="500"/>
                                        <p:tgtEl>
                                          <p:spTgt spid="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A513-916C-FCED-6D2C-A35FD5B1269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DBE7A20-9307-82E0-43FF-0A1A2D69C954}"/>
              </a:ext>
            </a:extLst>
          </p:cNvPr>
          <p:cNvSpPr txBox="1"/>
          <p:nvPr/>
        </p:nvSpPr>
        <p:spPr>
          <a:xfrm>
            <a:off x="362346" y="220084"/>
            <a:ext cx="4103505" cy="338554"/>
          </a:xfrm>
          <a:prstGeom prst="rect">
            <a:avLst/>
          </a:prstGeom>
          <a:noFill/>
        </p:spPr>
        <p:txBody>
          <a:bodyPr wrap="square" lIns="121920" tIns="60960" rIns="121920" bIns="60960" anchor="t">
            <a:spAutoFit/>
          </a:bodyPr>
          <a:lstStyle/>
          <a:p>
            <a:pPr algn="ctr" defTabSz="1219170">
              <a:buClr>
                <a:srgbClr val="000000"/>
              </a:buClr>
              <a:defRPr/>
            </a:pPr>
            <a:endParaRPr lang="en-US" sz="1400" kern="0">
              <a:solidFill>
                <a:srgbClr val="000000"/>
              </a:solidFill>
              <a:latin typeface="Proxima Nova" panose="020B0604020202020204" charset="0"/>
              <a:ea typeface="Inter" panose="02000503000000020004" pitchFamily="2" charset="0"/>
              <a:cs typeface="Proxima Nova" panose="020B0604020202020204" charset="0"/>
              <a:sym typeface="Arial"/>
            </a:endParaRPr>
          </a:p>
        </p:txBody>
      </p:sp>
      <p:sp>
        <p:nvSpPr>
          <p:cNvPr id="5" name="Text Placeholder 4">
            <a:extLst>
              <a:ext uri="{FF2B5EF4-FFF2-40B4-BE49-F238E27FC236}">
                <a16:creationId xmlns:a16="http://schemas.microsoft.com/office/drawing/2014/main" id="{67AF3F56-64F5-C2B3-CCB8-033BECC952AB}"/>
              </a:ext>
            </a:extLst>
          </p:cNvPr>
          <p:cNvSpPr>
            <a:spLocks noGrp="1"/>
          </p:cNvSpPr>
          <p:nvPr>
            <p:ph type="body" sz="quarter" idx="10"/>
          </p:nvPr>
        </p:nvSpPr>
        <p:spPr>
          <a:xfrm>
            <a:off x="765296" y="1716069"/>
            <a:ext cx="10647342" cy="746979"/>
          </a:xfrm>
        </p:spPr>
        <p:txBody>
          <a:bodyPr>
            <a:noAutofit/>
          </a:bodyPr>
          <a:lstStyle/>
          <a:p>
            <a:r>
              <a:rPr lang="en-US" sz="5400" dirty="0"/>
              <a:t>Message #2 for the Industry:</a:t>
            </a:r>
          </a:p>
        </p:txBody>
      </p:sp>
      <p:sp>
        <p:nvSpPr>
          <p:cNvPr id="33" name="Text Placeholder 32">
            <a:extLst>
              <a:ext uri="{FF2B5EF4-FFF2-40B4-BE49-F238E27FC236}">
                <a16:creationId xmlns:a16="http://schemas.microsoft.com/office/drawing/2014/main" id="{C6B20C9F-853D-0053-F5B1-53E41A0E9540}"/>
              </a:ext>
            </a:extLst>
          </p:cNvPr>
          <p:cNvSpPr>
            <a:spLocks noGrp="1"/>
          </p:cNvSpPr>
          <p:nvPr>
            <p:ph type="body" sz="quarter" idx="12"/>
          </p:nvPr>
        </p:nvSpPr>
        <p:spPr>
          <a:xfrm>
            <a:off x="765296" y="3161401"/>
            <a:ext cx="9744517" cy="2148479"/>
          </a:xfrm>
        </p:spPr>
        <p:txBody>
          <a:bodyPr>
            <a:normAutofit/>
          </a:bodyPr>
          <a:lstStyle/>
          <a:p>
            <a:r>
              <a:rPr lang="en-US" sz="4000" dirty="0"/>
              <a:t>Don’t Study Your Sites. Operate Them.</a:t>
            </a:r>
          </a:p>
          <a:p>
            <a:endParaRPr lang="en-US" sz="4000" dirty="0"/>
          </a:p>
        </p:txBody>
      </p:sp>
      <p:sp>
        <p:nvSpPr>
          <p:cNvPr id="112" name="Text Placeholder 111">
            <a:extLst>
              <a:ext uri="{FF2B5EF4-FFF2-40B4-BE49-F238E27FC236}">
                <a16:creationId xmlns:a16="http://schemas.microsoft.com/office/drawing/2014/main" id="{9FE1B225-8A54-1E77-AF5D-D407C93E8AC1}"/>
              </a:ext>
            </a:extLst>
          </p:cNvPr>
          <p:cNvSpPr>
            <a:spLocks noGrp="1"/>
          </p:cNvSpPr>
          <p:nvPr>
            <p:ph type="body" sz="quarter" idx="14"/>
          </p:nvPr>
        </p:nvSpPr>
        <p:spPr>
          <a:xfrm>
            <a:off x="765296" y="4653023"/>
            <a:ext cx="10647342" cy="1875099"/>
          </a:xfrm>
        </p:spPr>
        <p:txBody>
          <a:bodyPr>
            <a:normAutofit/>
          </a:bodyPr>
          <a:lstStyle/>
          <a:p>
            <a:pPr lvl="0">
              <a:spcBef>
                <a:spcPts val="1800"/>
              </a:spcBef>
            </a:pPr>
            <a:r>
              <a:rPr lang="en-US" sz="3200" dirty="0">
                <a:sym typeface="Arial"/>
              </a:rPr>
              <a:t>Top performing site owners are focused on the people, process, and software to </a:t>
            </a:r>
            <a:r>
              <a:rPr lang="en-US" sz="3200" dirty="0">
                <a:solidFill>
                  <a:schemeClr val="bg1"/>
                </a:solidFill>
                <a:sym typeface="Arial"/>
              </a:rPr>
              <a:t>Detect-Evaluate-Act.</a:t>
            </a:r>
          </a:p>
        </p:txBody>
      </p:sp>
    </p:spTree>
    <p:extLst>
      <p:ext uri="{BB962C8B-B14F-4D97-AF65-F5344CB8AC3E}">
        <p14:creationId xmlns:p14="http://schemas.microsoft.com/office/powerpoint/2010/main" val="35219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54" name="Picture 53" descr="A group of people sitting at a desk with laptops and a whiteboard&#10;&#10;Description automatically generated">
            <a:extLst>
              <a:ext uri="{FF2B5EF4-FFF2-40B4-BE49-F238E27FC236}">
                <a16:creationId xmlns:a16="http://schemas.microsoft.com/office/drawing/2014/main" id="{78373586-7B88-1EFE-77EC-C2FEF428E1B1}"/>
              </a:ext>
            </a:extLst>
          </p:cNvPr>
          <p:cNvPicPr>
            <a:picLocks noChangeAspect="1"/>
          </p:cNvPicPr>
          <p:nvPr/>
        </p:nvPicPr>
        <p:blipFill rotWithShape="1">
          <a:blip r:embed="rId3"/>
          <a:srcRect l="10439" r="5462" b="12111"/>
          <a:stretch/>
        </p:blipFill>
        <p:spPr>
          <a:xfrm>
            <a:off x="1250123" y="2736107"/>
            <a:ext cx="658693" cy="459012"/>
          </a:xfrm>
          <a:prstGeom prst="roundRect">
            <a:avLst>
              <a:gd name="adj" fmla="val 20778"/>
            </a:avLst>
          </a:prstGeom>
        </p:spPr>
      </p:pic>
      <p:sp>
        <p:nvSpPr>
          <p:cNvPr id="80" name="TextBox 79">
            <a:extLst>
              <a:ext uri="{FF2B5EF4-FFF2-40B4-BE49-F238E27FC236}">
                <a16:creationId xmlns:a16="http://schemas.microsoft.com/office/drawing/2014/main" id="{84D2BDFD-0ADD-7862-8ABF-2186F70BE868}"/>
              </a:ext>
            </a:extLst>
          </p:cNvPr>
          <p:cNvSpPr txBox="1"/>
          <p:nvPr/>
        </p:nvSpPr>
        <p:spPr>
          <a:xfrm>
            <a:off x="500712" y="268235"/>
            <a:ext cx="11190575" cy="769441"/>
          </a:xfrm>
          <a:prstGeom prst="rect">
            <a:avLst/>
          </a:prstGeom>
          <a:noFill/>
        </p:spPr>
        <p:txBody>
          <a:bodyPr wrap="square" rtlCol="0">
            <a:spAutoFit/>
          </a:bodyPr>
          <a:lstStyle/>
          <a:p>
            <a:pPr algn="ctr" defTabSz="591112" hangingPunct="0">
              <a:defRPr/>
            </a:pPr>
            <a:r>
              <a:rPr lang="en-US" sz="4400" b="1" kern="0" dirty="0">
                <a:solidFill>
                  <a:srgbClr val="007DAA"/>
                </a:solidFill>
                <a:latin typeface="Inter"/>
                <a:cs typeface="Arial"/>
                <a:sym typeface="Calibri"/>
              </a:rPr>
              <a:t>Evolution of Our Analytics Engagement</a:t>
            </a:r>
          </a:p>
        </p:txBody>
      </p:sp>
      <p:cxnSp>
        <p:nvCxnSpPr>
          <p:cNvPr id="17" name="Google Shape;898;p58">
            <a:extLst>
              <a:ext uri="{FF2B5EF4-FFF2-40B4-BE49-F238E27FC236}">
                <a16:creationId xmlns:a16="http://schemas.microsoft.com/office/drawing/2014/main" id="{51B14D18-07AE-EC11-4C1C-B46687F7E2AD}"/>
              </a:ext>
            </a:extLst>
          </p:cNvPr>
          <p:cNvCxnSpPr>
            <a:cxnSpLocks/>
          </p:cNvCxnSpPr>
          <p:nvPr/>
        </p:nvCxnSpPr>
        <p:spPr>
          <a:xfrm>
            <a:off x="1552148" y="4583177"/>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8" name="Google Shape;898;p58">
            <a:extLst>
              <a:ext uri="{FF2B5EF4-FFF2-40B4-BE49-F238E27FC236}">
                <a16:creationId xmlns:a16="http://schemas.microsoft.com/office/drawing/2014/main" id="{A25539DC-0665-0F2A-1F6B-FB78F0B1C0D2}"/>
              </a:ext>
            </a:extLst>
          </p:cNvPr>
          <p:cNvCxnSpPr>
            <a:cxnSpLocks/>
            <a:stCxn id="25" idx="0"/>
            <a:endCxn id="21" idx="4"/>
          </p:cNvCxnSpPr>
          <p:nvPr/>
        </p:nvCxnSpPr>
        <p:spPr>
          <a:xfrm flipV="1">
            <a:off x="1552148" y="2353502"/>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9" name="Google Shape;898;p58">
            <a:extLst>
              <a:ext uri="{FF2B5EF4-FFF2-40B4-BE49-F238E27FC236}">
                <a16:creationId xmlns:a16="http://schemas.microsoft.com/office/drawing/2014/main" id="{8E0F4E3C-55C1-6893-4366-97F06254D46E}"/>
              </a:ext>
            </a:extLst>
          </p:cNvPr>
          <p:cNvCxnSpPr>
            <a:cxnSpLocks/>
            <a:stCxn id="25" idx="4"/>
            <a:endCxn id="28" idx="0"/>
          </p:cNvCxnSpPr>
          <p:nvPr/>
        </p:nvCxnSpPr>
        <p:spPr>
          <a:xfrm>
            <a:off x="1552148" y="3468340"/>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grpSp>
        <p:nvGrpSpPr>
          <p:cNvPr id="20" name="Group 19">
            <a:extLst>
              <a:ext uri="{FF2B5EF4-FFF2-40B4-BE49-F238E27FC236}">
                <a16:creationId xmlns:a16="http://schemas.microsoft.com/office/drawing/2014/main" id="{3B76E02C-0B80-642D-1E5B-BDAC67265DF8}"/>
              </a:ext>
            </a:extLst>
          </p:cNvPr>
          <p:cNvGrpSpPr/>
          <p:nvPr/>
        </p:nvGrpSpPr>
        <p:grpSpPr>
          <a:xfrm>
            <a:off x="1075948" y="1401102"/>
            <a:ext cx="952400" cy="952400"/>
            <a:chOff x="447926" y="1734133"/>
            <a:chExt cx="714300" cy="714300"/>
          </a:xfrm>
        </p:grpSpPr>
        <p:sp>
          <p:nvSpPr>
            <p:cNvPr id="21" name="Google Shape;896;p58">
              <a:extLst>
                <a:ext uri="{FF2B5EF4-FFF2-40B4-BE49-F238E27FC236}">
                  <a16:creationId xmlns:a16="http://schemas.microsoft.com/office/drawing/2014/main" id="{A0C0D305-841D-34DE-D4E4-BBEEC8031405}"/>
                </a:ext>
              </a:extLst>
            </p:cNvPr>
            <p:cNvSpPr/>
            <p:nvPr/>
          </p:nvSpPr>
          <p:spPr>
            <a:xfrm>
              <a:off x="447926" y="173413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3" name="Picture 22" descr="A laptops with multiple screens&#10;&#10;Description automatically generated">
              <a:extLst>
                <a:ext uri="{FF2B5EF4-FFF2-40B4-BE49-F238E27FC236}">
                  <a16:creationId xmlns:a16="http://schemas.microsoft.com/office/drawing/2014/main" id="{D08623C6-50D8-1B04-93A9-290C4F3119E4}"/>
                </a:ext>
              </a:extLst>
            </p:cNvPr>
            <p:cNvPicPr>
              <a:picLocks noChangeAspect="1"/>
            </p:cNvPicPr>
            <p:nvPr/>
          </p:nvPicPr>
          <p:blipFill rotWithShape="1">
            <a:blip r:embed="rId4"/>
            <a:srcRect l="11778" r="9488"/>
            <a:stretch/>
          </p:blipFill>
          <p:spPr>
            <a:xfrm>
              <a:off x="610373" y="1875883"/>
              <a:ext cx="461746" cy="430800"/>
            </a:xfrm>
            <a:prstGeom prst="rect">
              <a:avLst/>
            </a:prstGeom>
          </p:spPr>
        </p:pic>
      </p:grpSp>
      <p:grpSp>
        <p:nvGrpSpPr>
          <p:cNvPr id="24" name="Group 23">
            <a:extLst>
              <a:ext uri="{FF2B5EF4-FFF2-40B4-BE49-F238E27FC236}">
                <a16:creationId xmlns:a16="http://schemas.microsoft.com/office/drawing/2014/main" id="{B9B1917E-0172-5279-5CF6-04D9C9CC8DDC}"/>
              </a:ext>
            </a:extLst>
          </p:cNvPr>
          <p:cNvGrpSpPr/>
          <p:nvPr/>
        </p:nvGrpSpPr>
        <p:grpSpPr>
          <a:xfrm>
            <a:off x="1075948" y="2515939"/>
            <a:ext cx="952400" cy="952400"/>
            <a:chOff x="413362" y="2827073"/>
            <a:chExt cx="714300" cy="714300"/>
          </a:xfrm>
        </p:grpSpPr>
        <p:sp>
          <p:nvSpPr>
            <p:cNvPr id="25" name="Google Shape;897;p58">
              <a:extLst>
                <a:ext uri="{FF2B5EF4-FFF2-40B4-BE49-F238E27FC236}">
                  <a16:creationId xmlns:a16="http://schemas.microsoft.com/office/drawing/2014/main" id="{2BB0A930-A088-DC5B-A7EF-8D1E07F1A786}"/>
                </a:ext>
              </a:extLst>
            </p:cNvPr>
            <p:cNvSpPr/>
            <p:nvPr/>
          </p:nvSpPr>
          <p:spPr>
            <a:xfrm>
              <a:off x="413362" y="282707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6" name="Picture 25" descr="A group of people sitting at a desk with laptops and a whiteboard&#10;&#10;Description automatically generated">
              <a:extLst>
                <a:ext uri="{FF2B5EF4-FFF2-40B4-BE49-F238E27FC236}">
                  <a16:creationId xmlns:a16="http://schemas.microsoft.com/office/drawing/2014/main" id="{20E2ECFB-EA02-DCE8-FDFB-6D38AA3A4FB0}"/>
                </a:ext>
              </a:extLst>
            </p:cNvPr>
            <p:cNvPicPr>
              <a:picLocks noChangeAspect="1"/>
            </p:cNvPicPr>
            <p:nvPr/>
          </p:nvPicPr>
          <p:blipFill rotWithShape="1">
            <a:blip r:embed="rId3"/>
            <a:srcRect l="10439" r="5462" b="12111"/>
            <a:stretch/>
          </p:blipFill>
          <p:spPr>
            <a:xfrm>
              <a:off x="530229" y="3005821"/>
              <a:ext cx="494019" cy="344258"/>
            </a:xfrm>
            <a:prstGeom prst="roundRect">
              <a:avLst>
                <a:gd name="adj" fmla="val 20778"/>
              </a:avLst>
            </a:prstGeom>
          </p:spPr>
        </p:pic>
      </p:grpSp>
      <p:grpSp>
        <p:nvGrpSpPr>
          <p:cNvPr id="27" name="Group 26">
            <a:extLst>
              <a:ext uri="{FF2B5EF4-FFF2-40B4-BE49-F238E27FC236}">
                <a16:creationId xmlns:a16="http://schemas.microsoft.com/office/drawing/2014/main" id="{AF8FF238-8B8F-FD01-41C6-6A3FC28A52AC}"/>
              </a:ext>
            </a:extLst>
          </p:cNvPr>
          <p:cNvGrpSpPr/>
          <p:nvPr/>
        </p:nvGrpSpPr>
        <p:grpSpPr>
          <a:xfrm>
            <a:off x="1075948" y="3630777"/>
            <a:ext cx="952400" cy="952400"/>
            <a:chOff x="441199" y="3898322"/>
            <a:chExt cx="714300" cy="714300"/>
          </a:xfrm>
        </p:grpSpPr>
        <p:sp>
          <p:nvSpPr>
            <p:cNvPr id="28" name="Google Shape;899;p58">
              <a:extLst>
                <a:ext uri="{FF2B5EF4-FFF2-40B4-BE49-F238E27FC236}">
                  <a16:creationId xmlns:a16="http://schemas.microsoft.com/office/drawing/2014/main" id="{F6832A51-2CE4-C6EE-FE27-31BCBAA61E90}"/>
                </a:ext>
              </a:extLst>
            </p:cNvPr>
            <p:cNvSpPr/>
            <p:nvPr/>
          </p:nvSpPr>
          <p:spPr>
            <a:xfrm>
              <a:off x="441199" y="3898322"/>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2" name="Picture 31" descr="Two men wearing safety vests and helmets&#10;&#10;Description automatically generated">
              <a:extLst>
                <a:ext uri="{FF2B5EF4-FFF2-40B4-BE49-F238E27FC236}">
                  <a16:creationId xmlns:a16="http://schemas.microsoft.com/office/drawing/2014/main" id="{557D220D-1185-5C22-D31B-22B736388FC3}"/>
                </a:ext>
              </a:extLst>
            </p:cNvPr>
            <p:cNvPicPr>
              <a:picLocks noChangeAspect="1"/>
            </p:cNvPicPr>
            <p:nvPr/>
          </p:nvPicPr>
          <p:blipFill>
            <a:blip r:embed="rId5"/>
            <a:stretch>
              <a:fillRect/>
            </a:stretch>
          </p:blipFill>
          <p:spPr>
            <a:xfrm>
              <a:off x="571830" y="4082921"/>
              <a:ext cx="493398" cy="370048"/>
            </a:xfrm>
            <a:prstGeom prst="roundRect">
              <a:avLst>
                <a:gd name="adj" fmla="val 22197"/>
              </a:avLst>
            </a:prstGeom>
          </p:spPr>
        </p:pic>
      </p:grpSp>
      <p:grpSp>
        <p:nvGrpSpPr>
          <p:cNvPr id="34" name="Group 33">
            <a:extLst>
              <a:ext uri="{FF2B5EF4-FFF2-40B4-BE49-F238E27FC236}">
                <a16:creationId xmlns:a16="http://schemas.microsoft.com/office/drawing/2014/main" id="{BBBC62D2-30A2-E88B-79FE-8AD8C2577FC2}"/>
              </a:ext>
            </a:extLst>
          </p:cNvPr>
          <p:cNvGrpSpPr/>
          <p:nvPr/>
        </p:nvGrpSpPr>
        <p:grpSpPr>
          <a:xfrm>
            <a:off x="1075948" y="4728182"/>
            <a:ext cx="952400" cy="952400"/>
            <a:chOff x="648211" y="4225587"/>
            <a:chExt cx="714300" cy="714300"/>
          </a:xfrm>
        </p:grpSpPr>
        <p:sp>
          <p:nvSpPr>
            <p:cNvPr id="36" name="Google Shape;899;p58">
              <a:extLst>
                <a:ext uri="{FF2B5EF4-FFF2-40B4-BE49-F238E27FC236}">
                  <a16:creationId xmlns:a16="http://schemas.microsoft.com/office/drawing/2014/main" id="{D5089FF3-0696-71CE-39F8-0EEA95E8FFA1}"/>
                </a:ext>
              </a:extLst>
            </p:cNvPr>
            <p:cNvSpPr/>
            <p:nvPr/>
          </p:nvSpPr>
          <p:spPr>
            <a:xfrm>
              <a:off x="648211" y="4225587"/>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8" name="Picture 37">
              <a:extLst>
                <a:ext uri="{FF2B5EF4-FFF2-40B4-BE49-F238E27FC236}">
                  <a16:creationId xmlns:a16="http://schemas.microsoft.com/office/drawing/2014/main" id="{62BB9177-1A81-C295-785D-DA9CA0A7C559}"/>
                </a:ext>
              </a:extLst>
            </p:cNvPr>
            <p:cNvPicPr>
              <a:picLocks noChangeAspect="1"/>
            </p:cNvPicPr>
            <p:nvPr/>
          </p:nvPicPr>
          <p:blipFill rotWithShape="1">
            <a:blip r:embed="rId6"/>
            <a:srcRect b="26756"/>
            <a:stretch/>
          </p:blipFill>
          <p:spPr>
            <a:xfrm>
              <a:off x="796089" y="4390700"/>
              <a:ext cx="418544" cy="384075"/>
            </a:xfrm>
            <a:prstGeom prst="rect">
              <a:avLst/>
            </a:prstGeom>
          </p:spPr>
        </p:pic>
      </p:grpSp>
      <p:sp>
        <p:nvSpPr>
          <p:cNvPr id="41" name="TextBox 40">
            <a:extLst>
              <a:ext uri="{FF2B5EF4-FFF2-40B4-BE49-F238E27FC236}">
                <a16:creationId xmlns:a16="http://schemas.microsoft.com/office/drawing/2014/main" id="{45FBDA17-D82E-B131-FDFE-B786A57F0B6D}"/>
              </a:ext>
            </a:extLst>
          </p:cNvPr>
          <p:cNvSpPr txBox="1"/>
          <p:nvPr/>
        </p:nvSpPr>
        <p:spPr>
          <a:xfrm>
            <a:off x="2244944" y="1401102"/>
            <a:ext cx="9845456" cy="830997"/>
          </a:xfrm>
          <a:prstGeom prst="rect">
            <a:avLst/>
          </a:prstGeom>
          <a:noFill/>
        </p:spPr>
        <p:txBody>
          <a:bodyPr wrap="square" rtlCol="0">
            <a:spAutoFit/>
          </a:bodyPr>
          <a:lstStyle/>
          <a:p>
            <a:r>
              <a:rPr lang="en-US" sz="2400" b="1" u="sng" dirty="0">
                <a:solidFill>
                  <a:schemeClr val="accent2"/>
                </a:solidFill>
                <a:latin typeface="Inter" panose="02000503000000020004" pitchFamily="2" charset="0"/>
                <a:ea typeface="Inter" panose="02000503000000020004" pitchFamily="2" charset="0"/>
              </a:rPr>
              <a:t>HybridOS Analyze </a:t>
            </a:r>
            <a:r>
              <a:rPr lang="en-US" sz="2400" b="1" dirty="0">
                <a:solidFill>
                  <a:schemeClr val="accent2"/>
                </a:solidFill>
                <a:latin typeface="Inter" panose="02000503000000020004" pitchFamily="2" charset="0"/>
                <a:ea typeface="Inter" panose="02000503000000020004" pitchFamily="2" charset="0"/>
              </a:rPr>
              <a:t>– </a:t>
            </a:r>
            <a:r>
              <a:rPr lang="en-US" sz="2400" b="1" i="1" dirty="0">
                <a:solidFill>
                  <a:schemeClr val="accent2"/>
                </a:solidFill>
                <a:latin typeface="Inter" panose="02000503000000020004" pitchFamily="2" charset="0"/>
                <a:ea typeface="Inter" panose="02000503000000020004" pitchFamily="2" charset="0"/>
              </a:rPr>
              <a:t>real-time</a:t>
            </a:r>
            <a:r>
              <a:rPr lang="en-US" sz="2400" b="1" dirty="0">
                <a:solidFill>
                  <a:schemeClr val="accent2"/>
                </a:solidFill>
                <a:latin typeface="Inter" panose="02000503000000020004" pitchFamily="2" charset="0"/>
                <a:ea typeface="Inter" panose="02000503000000020004" pitchFamily="2" charset="0"/>
              </a:rPr>
              <a:t> analytics solution that can be used for moment-in-time analytical engagements</a:t>
            </a:r>
          </a:p>
        </p:txBody>
      </p:sp>
      <p:sp>
        <p:nvSpPr>
          <p:cNvPr id="42" name="TextBox 41">
            <a:extLst>
              <a:ext uri="{FF2B5EF4-FFF2-40B4-BE49-F238E27FC236}">
                <a16:creationId xmlns:a16="http://schemas.microsoft.com/office/drawing/2014/main" id="{17695533-3A86-F023-57D3-242AD1CB2633}"/>
              </a:ext>
            </a:extLst>
          </p:cNvPr>
          <p:cNvSpPr txBox="1"/>
          <p:nvPr/>
        </p:nvSpPr>
        <p:spPr>
          <a:xfrm>
            <a:off x="8396695" y="2789190"/>
            <a:ext cx="3294592" cy="1631216"/>
          </a:xfrm>
          <a:prstGeom prst="rect">
            <a:avLst/>
          </a:prstGeom>
          <a:noFill/>
        </p:spPr>
        <p:txBody>
          <a:bodyPr wrap="square" rtlCol="0">
            <a:spAutoFit/>
          </a:bodyPr>
          <a:lstStyle/>
          <a:p>
            <a:r>
              <a:rPr lang="en-US" sz="2000" dirty="0">
                <a:solidFill>
                  <a:schemeClr val="accent2"/>
                </a:solidFill>
                <a:latin typeface="Inter" panose="02000503000000020004" pitchFamily="2" charset="0"/>
                <a:ea typeface="Inter" panose="02000503000000020004" pitchFamily="2" charset="0"/>
              </a:rPr>
              <a:t>Quickly Find</a:t>
            </a:r>
          </a:p>
          <a:p>
            <a:pPr marL="285750" indent="-285750">
              <a:buFont typeface="Arial" panose="020B0604020202020204" pitchFamily="34" charset="0"/>
              <a:buChar char="•"/>
            </a:pPr>
            <a:r>
              <a:rPr lang="en-US" sz="2000" dirty="0">
                <a:solidFill>
                  <a:schemeClr val="accent2"/>
                </a:solidFill>
                <a:latin typeface="Inter" panose="02000503000000020004" pitchFamily="2" charset="0"/>
                <a:ea typeface="Inter" panose="02000503000000020004" pitchFamily="2" charset="0"/>
              </a:rPr>
              <a:t>Bad BMU Card</a:t>
            </a:r>
          </a:p>
          <a:p>
            <a:pPr marL="285750" indent="-285750">
              <a:buFont typeface="Arial" panose="020B0604020202020204" pitchFamily="34" charset="0"/>
              <a:buChar char="•"/>
            </a:pPr>
            <a:r>
              <a:rPr lang="en-US" sz="2000" dirty="0">
                <a:solidFill>
                  <a:schemeClr val="accent2"/>
                </a:solidFill>
                <a:latin typeface="Inter" panose="02000503000000020004" pitchFamily="2" charset="0"/>
                <a:ea typeface="Inter" panose="02000503000000020004" pitchFamily="2" charset="0"/>
              </a:rPr>
              <a:t>Voltage Imbalance</a:t>
            </a:r>
          </a:p>
          <a:p>
            <a:pPr marL="285750" indent="-285750">
              <a:buFont typeface="Arial" panose="020B0604020202020204" pitchFamily="34" charset="0"/>
              <a:buChar char="•"/>
            </a:pPr>
            <a:r>
              <a:rPr lang="en-US" sz="2000" dirty="0">
                <a:solidFill>
                  <a:schemeClr val="accent2"/>
                </a:solidFill>
                <a:latin typeface="Inter" panose="02000503000000020004" pitchFamily="2" charset="0"/>
                <a:ea typeface="Inter" panose="02000503000000020004" pitchFamily="2" charset="0"/>
              </a:rPr>
              <a:t>Current Imbalance</a:t>
            </a:r>
          </a:p>
          <a:p>
            <a:pPr marL="285750" indent="-285750">
              <a:buFont typeface="Arial" panose="020B0604020202020204" pitchFamily="34" charset="0"/>
              <a:buChar char="•"/>
            </a:pPr>
            <a:r>
              <a:rPr lang="en-US" sz="2000" dirty="0">
                <a:solidFill>
                  <a:schemeClr val="accent2"/>
                </a:solidFill>
                <a:latin typeface="Inter" panose="02000503000000020004" pitchFamily="2" charset="0"/>
                <a:ea typeface="Inter" panose="02000503000000020004" pitchFamily="2" charset="0"/>
              </a:rPr>
              <a:t>Temperature (HVAC)</a:t>
            </a:r>
          </a:p>
        </p:txBody>
      </p:sp>
      <p:pic>
        <p:nvPicPr>
          <p:cNvPr id="53" name="Picture 52" descr="A laptops with multiple screens&#10;&#10;Description automatically generated">
            <a:extLst>
              <a:ext uri="{FF2B5EF4-FFF2-40B4-BE49-F238E27FC236}">
                <a16:creationId xmlns:a16="http://schemas.microsoft.com/office/drawing/2014/main" id="{E26A1022-352D-600A-9144-5148704BA301}"/>
              </a:ext>
            </a:extLst>
          </p:cNvPr>
          <p:cNvPicPr>
            <a:picLocks noChangeAspect="1"/>
          </p:cNvPicPr>
          <p:nvPr/>
        </p:nvPicPr>
        <p:blipFill rotWithShape="1">
          <a:blip r:embed="rId4"/>
          <a:srcRect l="11778" r="9488"/>
          <a:stretch/>
        </p:blipFill>
        <p:spPr>
          <a:xfrm>
            <a:off x="3409693" y="2299754"/>
            <a:ext cx="4605303" cy="4296661"/>
          </a:xfrm>
          <a:prstGeom prst="rect">
            <a:avLst/>
          </a:prstGeom>
        </p:spPr>
      </p:pic>
      <p:sp>
        <p:nvSpPr>
          <p:cNvPr id="3" name="Arrow: Right 2">
            <a:extLst>
              <a:ext uri="{FF2B5EF4-FFF2-40B4-BE49-F238E27FC236}">
                <a16:creationId xmlns:a16="http://schemas.microsoft.com/office/drawing/2014/main" id="{2EB27848-669F-F6B8-52FF-8DCB91A394F6}"/>
              </a:ext>
            </a:extLst>
          </p:cNvPr>
          <p:cNvSpPr/>
          <p:nvPr/>
        </p:nvSpPr>
        <p:spPr>
          <a:xfrm>
            <a:off x="311727" y="1737171"/>
            <a:ext cx="547625" cy="280262"/>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971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5" name="Picture 4" descr="Two men wearing safety vests and helmets&#10;&#10;Description automatically generated">
            <a:extLst>
              <a:ext uri="{FF2B5EF4-FFF2-40B4-BE49-F238E27FC236}">
                <a16:creationId xmlns:a16="http://schemas.microsoft.com/office/drawing/2014/main" id="{BE3723AB-AB72-628C-5505-02CC1DBAD2BA}"/>
              </a:ext>
            </a:extLst>
          </p:cNvPr>
          <p:cNvPicPr>
            <a:picLocks noChangeAspect="1"/>
          </p:cNvPicPr>
          <p:nvPr/>
        </p:nvPicPr>
        <p:blipFill>
          <a:blip r:embed="rId3"/>
          <a:stretch>
            <a:fillRect/>
          </a:stretch>
        </p:blipFill>
        <p:spPr>
          <a:xfrm>
            <a:off x="1271442" y="3869631"/>
            <a:ext cx="657864" cy="493397"/>
          </a:xfrm>
          <a:prstGeom prst="roundRect">
            <a:avLst>
              <a:gd name="adj" fmla="val 22197"/>
            </a:avLst>
          </a:prstGeom>
        </p:spPr>
      </p:pic>
      <p:cxnSp>
        <p:nvCxnSpPr>
          <p:cNvPr id="17" name="Google Shape;898;p58">
            <a:extLst>
              <a:ext uri="{FF2B5EF4-FFF2-40B4-BE49-F238E27FC236}">
                <a16:creationId xmlns:a16="http://schemas.microsoft.com/office/drawing/2014/main" id="{51B14D18-07AE-EC11-4C1C-B46687F7E2AD}"/>
              </a:ext>
            </a:extLst>
          </p:cNvPr>
          <p:cNvCxnSpPr>
            <a:cxnSpLocks/>
          </p:cNvCxnSpPr>
          <p:nvPr/>
        </p:nvCxnSpPr>
        <p:spPr>
          <a:xfrm>
            <a:off x="1552148" y="4583177"/>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8" name="Google Shape;898;p58">
            <a:extLst>
              <a:ext uri="{FF2B5EF4-FFF2-40B4-BE49-F238E27FC236}">
                <a16:creationId xmlns:a16="http://schemas.microsoft.com/office/drawing/2014/main" id="{A25539DC-0665-0F2A-1F6B-FB78F0B1C0D2}"/>
              </a:ext>
            </a:extLst>
          </p:cNvPr>
          <p:cNvCxnSpPr>
            <a:cxnSpLocks/>
            <a:stCxn id="25" idx="0"/>
            <a:endCxn id="21" idx="4"/>
          </p:cNvCxnSpPr>
          <p:nvPr/>
        </p:nvCxnSpPr>
        <p:spPr>
          <a:xfrm flipV="1">
            <a:off x="1552148" y="2353502"/>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9" name="Google Shape;898;p58">
            <a:extLst>
              <a:ext uri="{FF2B5EF4-FFF2-40B4-BE49-F238E27FC236}">
                <a16:creationId xmlns:a16="http://schemas.microsoft.com/office/drawing/2014/main" id="{8E0F4E3C-55C1-6893-4366-97F06254D46E}"/>
              </a:ext>
            </a:extLst>
          </p:cNvPr>
          <p:cNvCxnSpPr>
            <a:cxnSpLocks/>
            <a:stCxn id="25" idx="4"/>
            <a:endCxn id="28" idx="0"/>
          </p:cNvCxnSpPr>
          <p:nvPr/>
        </p:nvCxnSpPr>
        <p:spPr>
          <a:xfrm>
            <a:off x="1552148" y="3468340"/>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grpSp>
        <p:nvGrpSpPr>
          <p:cNvPr id="20" name="Group 19">
            <a:extLst>
              <a:ext uri="{FF2B5EF4-FFF2-40B4-BE49-F238E27FC236}">
                <a16:creationId xmlns:a16="http://schemas.microsoft.com/office/drawing/2014/main" id="{3B76E02C-0B80-642D-1E5B-BDAC67265DF8}"/>
              </a:ext>
            </a:extLst>
          </p:cNvPr>
          <p:cNvGrpSpPr/>
          <p:nvPr/>
        </p:nvGrpSpPr>
        <p:grpSpPr>
          <a:xfrm>
            <a:off x="1075948" y="1401102"/>
            <a:ext cx="952400" cy="952400"/>
            <a:chOff x="447926" y="1734133"/>
            <a:chExt cx="714300" cy="714300"/>
          </a:xfrm>
        </p:grpSpPr>
        <p:sp>
          <p:nvSpPr>
            <p:cNvPr id="21" name="Google Shape;896;p58">
              <a:extLst>
                <a:ext uri="{FF2B5EF4-FFF2-40B4-BE49-F238E27FC236}">
                  <a16:creationId xmlns:a16="http://schemas.microsoft.com/office/drawing/2014/main" id="{A0C0D305-841D-34DE-D4E4-BBEEC8031405}"/>
                </a:ext>
              </a:extLst>
            </p:cNvPr>
            <p:cNvSpPr/>
            <p:nvPr/>
          </p:nvSpPr>
          <p:spPr>
            <a:xfrm>
              <a:off x="447926" y="173413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3" name="Picture 22" descr="A laptops with multiple screens&#10;&#10;Description automatically generated">
              <a:extLst>
                <a:ext uri="{FF2B5EF4-FFF2-40B4-BE49-F238E27FC236}">
                  <a16:creationId xmlns:a16="http://schemas.microsoft.com/office/drawing/2014/main" id="{D08623C6-50D8-1B04-93A9-290C4F3119E4}"/>
                </a:ext>
              </a:extLst>
            </p:cNvPr>
            <p:cNvPicPr>
              <a:picLocks noChangeAspect="1"/>
            </p:cNvPicPr>
            <p:nvPr/>
          </p:nvPicPr>
          <p:blipFill rotWithShape="1">
            <a:blip r:embed="rId4"/>
            <a:srcRect l="11778" r="9488"/>
            <a:stretch/>
          </p:blipFill>
          <p:spPr>
            <a:xfrm>
              <a:off x="610373" y="1875883"/>
              <a:ext cx="461746" cy="430800"/>
            </a:xfrm>
            <a:prstGeom prst="rect">
              <a:avLst/>
            </a:prstGeom>
          </p:spPr>
        </p:pic>
      </p:grpSp>
      <p:grpSp>
        <p:nvGrpSpPr>
          <p:cNvPr id="24" name="Group 23">
            <a:extLst>
              <a:ext uri="{FF2B5EF4-FFF2-40B4-BE49-F238E27FC236}">
                <a16:creationId xmlns:a16="http://schemas.microsoft.com/office/drawing/2014/main" id="{B9B1917E-0172-5279-5CF6-04D9C9CC8DDC}"/>
              </a:ext>
            </a:extLst>
          </p:cNvPr>
          <p:cNvGrpSpPr/>
          <p:nvPr/>
        </p:nvGrpSpPr>
        <p:grpSpPr>
          <a:xfrm>
            <a:off x="1075948" y="2515939"/>
            <a:ext cx="952400" cy="952400"/>
            <a:chOff x="413362" y="2827073"/>
            <a:chExt cx="714300" cy="714300"/>
          </a:xfrm>
        </p:grpSpPr>
        <p:sp>
          <p:nvSpPr>
            <p:cNvPr id="25" name="Google Shape;897;p58">
              <a:extLst>
                <a:ext uri="{FF2B5EF4-FFF2-40B4-BE49-F238E27FC236}">
                  <a16:creationId xmlns:a16="http://schemas.microsoft.com/office/drawing/2014/main" id="{2BB0A930-A088-DC5B-A7EF-8D1E07F1A786}"/>
                </a:ext>
              </a:extLst>
            </p:cNvPr>
            <p:cNvSpPr/>
            <p:nvPr/>
          </p:nvSpPr>
          <p:spPr>
            <a:xfrm>
              <a:off x="413362" y="282707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6" name="Picture 25" descr="A group of people sitting at a desk with laptops and a whiteboard&#10;&#10;Description automatically generated">
              <a:extLst>
                <a:ext uri="{FF2B5EF4-FFF2-40B4-BE49-F238E27FC236}">
                  <a16:creationId xmlns:a16="http://schemas.microsoft.com/office/drawing/2014/main" id="{20E2ECFB-EA02-DCE8-FDFB-6D38AA3A4FB0}"/>
                </a:ext>
              </a:extLst>
            </p:cNvPr>
            <p:cNvPicPr>
              <a:picLocks noChangeAspect="1"/>
            </p:cNvPicPr>
            <p:nvPr/>
          </p:nvPicPr>
          <p:blipFill rotWithShape="1">
            <a:blip r:embed="rId5"/>
            <a:srcRect l="10439" r="5462" b="12111"/>
            <a:stretch/>
          </p:blipFill>
          <p:spPr>
            <a:xfrm>
              <a:off x="530229" y="3005821"/>
              <a:ext cx="494019" cy="344258"/>
            </a:xfrm>
            <a:prstGeom prst="roundRect">
              <a:avLst>
                <a:gd name="adj" fmla="val 20778"/>
              </a:avLst>
            </a:prstGeom>
          </p:spPr>
        </p:pic>
      </p:grpSp>
      <p:grpSp>
        <p:nvGrpSpPr>
          <p:cNvPr id="27" name="Group 26">
            <a:extLst>
              <a:ext uri="{FF2B5EF4-FFF2-40B4-BE49-F238E27FC236}">
                <a16:creationId xmlns:a16="http://schemas.microsoft.com/office/drawing/2014/main" id="{AF8FF238-8B8F-FD01-41C6-6A3FC28A52AC}"/>
              </a:ext>
            </a:extLst>
          </p:cNvPr>
          <p:cNvGrpSpPr/>
          <p:nvPr/>
        </p:nvGrpSpPr>
        <p:grpSpPr>
          <a:xfrm>
            <a:off x="1075948" y="3630777"/>
            <a:ext cx="952400" cy="952400"/>
            <a:chOff x="441199" y="3898322"/>
            <a:chExt cx="714300" cy="714300"/>
          </a:xfrm>
        </p:grpSpPr>
        <p:sp>
          <p:nvSpPr>
            <p:cNvPr id="28" name="Google Shape;899;p58">
              <a:extLst>
                <a:ext uri="{FF2B5EF4-FFF2-40B4-BE49-F238E27FC236}">
                  <a16:creationId xmlns:a16="http://schemas.microsoft.com/office/drawing/2014/main" id="{F6832A51-2CE4-C6EE-FE27-31BCBAA61E90}"/>
                </a:ext>
              </a:extLst>
            </p:cNvPr>
            <p:cNvSpPr/>
            <p:nvPr/>
          </p:nvSpPr>
          <p:spPr>
            <a:xfrm>
              <a:off x="441199" y="3898322"/>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2" name="Picture 31" descr="Two men wearing safety vests and helmets&#10;&#10;Description automatically generated">
              <a:extLst>
                <a:ext uri="{FF2B5EF4-FFF2-40B4-BE49-F238E27FC236}">
                  <a16:creationId xmlns:a16="http://schemas.microsoft.com/office/drawing/2014/main" id="{557D220D-1185-5C22-D31B-22B736388FC3}"/>
                </a:ext>
              </a:extLst>
            </p:cNvPr>
            <p:cNvPicPr>
              <a:picLocks noChangeAspect="1"/>
            </p:cNvPicPr>
            <p:nvPr/>
          </p:nvPicPr>
          <p:blipFill>
            <a:blip r:embed="rId3"/>
            <a:stretch>
              <a:fillRect/>
            </a:stretch>
          </p:blipFill>
          <p:spPr>
            <a:xfrm>
              <a:off x="571830" y="4082921"/>
              <a:ext cx="493398" cy="370048"/>
            </a:xfrm>
            <a:prstGeom prst="roundRect">
              <a:avLst>
                <a:gd name="adj" fmla="val 22197"/>
              </a:avLst>
            </a:prstGeom>
          </p:spPr>
        </p:pic>
      </p:grpSp>
      <p:grpSp>
        <p:nvGrpSpPr>
          <p:cNvPr id="34" name="Group 33">
            <a:extLst>
              <a:ext uri="{FF2B5EF4-FFF2-40B4-BE49-F238E27FC236}">
                <a16:creationId xmlns:a16="http://schemas.microsoft.com/office/drawing/2014/main" id="{BBBC62D2-30A2-E88B-79FE-8AD8C2577FC2}"/>
              </a:ext>
            </a:extLst>
          </p:cNvPr>
          <p:cNvGrpSpPr/>
          <p:nvPr/>
        </p:nvGrpSpPr>
        <p:grpSpPr>
          <a:xfrm>
            <a:off x="1075948" y="4728182"/>
            <a:ext cx="952400" cy="952400"/>
            <a:chOff x="648211" y="4225587"/>
            <a:chExt cx="714300" cy="714300"/>
          </a:xfrm>
        </p:grpSpPr>
        <p:sp>
          <p:nvSpPr>
            <p:cNvPr id="36" name="Google Shape;899;p58">
              <a:extLst>
                <a:ext uri="{FF2B5EF4-FFF2-40B4-BE49-F238E27FC236}">
                  <a16:creationId xmlns:a16="http://schemas.microsoft.com/office/drawing/2014/main" id="{D5089FF3-0696-71CE-39F8-0EEA95E8FFA1}"/>
                </a:ext>
              </a:extLst>
            </p:cNvPr>
            <p:cNvSpPr/>
            <p:nvPr/>
          </p:nvSpPr>
          <p:spPr>
            <a:xfrm>
              <a:off x="648211" y="4225587"/>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8" name="Picture 37">
              <a:extLst>
                <a:ext uri="{FF2B5EF4-FFF2-40B4-BE49-F238E27FC236}">
                  <a16:creationId xmlns:a16="http://schemas.microsoft.com/office/drawing/2014/main" id="{62BB9177-1A81-C295-785D-DA9CA0A7C559}"/>
                </a:ext>
              </a:extLst>
            </p:cNvPr>
            <p:cNvPicPr>
              <a:picLocks noChangeAspect="1"/>
            </p:cNvPicPr>
            <p:nvPr/>
          </p:nvPicPr>
          <p:blipFill rotWithShape="1">
            <a:blip r:embed="rId6"/>
            <a:srcRect b="26756"/>
            <a:stretch/>
          </p:blipFill>
          <p:spPr>
            <a:xfrm>
              <a:off x="796089" y="4390700"/>
              <a:ext cx="418544" cy="384075"/>
            </a:xfrm>
            <a:prstGeom prst="rect">
              <a:avLst/>
            </a:prstGeom>
          </p:spPr>
        </p:pic>
      </p:grpSp>
      <p:sp>
        <p:nvSpPr>
          <p:cNvPr id="40" name="TextBox 39">
            <a:extLst>
              <a:ext uri="{FF2B5EF4-FFF2-40B4-BE49-F238E27FC236}">
                <a16:creationId xmlns:a16="http://schemas.microsoft.com/office/drawing/2014/main" id="{F73665C3-811E-DE03-A5B5-01D1F1CDD6C9}"/>
              </a:ext>
            </a:extLst>
          </p:cNvPr>
          <p:cNvSpPr txBox="1"/>
          <p:nvPr/>
        </p:nvSpPr>
        <p:spPr>
          <a:xfrm>
            <a:off x="2244944" y="1404738"/>
            <a:ext cx="9947056" cy="830997"/>
          </a:xfrm>
          <a:prstGeom prst="rect">
            <a:avLst/>
          </a:prstGeom>
          <a:noFill/>
        </p:spPr>
        <p:txBody>
          <a:bodyPr wrap="square" rtlCol="0">
            <a:spAutoFit/>
          </a:bodyPr>
          <a:lstStyle/>
          <a:p>
            <a:r>
              <a:rPr lang="en-US" sz="2400" b="1" u="sng" dirty="0">
                <a:solidFill>
                  <a:schemeClr val="accent2"/>
                </a:solidFill>
                <a:latin typeface="Inter" panose="02000503000000020004" pitchFamily="2" charset="0"/>
                <a:ea typeface="Inter" panose="02000503000000020004" pitchFamily="2" charset="0"/>
              </a:rPr>
              <a:t>Performance Engineers</a:t>
            </a:r>
            <a:r>
              <a:rPr lang="en-US" sz="2400" b="1" dirty="0">
                <a:solidFill>
                  <a:schemeClr val="accent2"/>
                </a:solidFill>
                <a:latin typeface="Inter" panose="02000503000000020004" pitchFamily="2" charset="0"/>
                <a:ea typeface="Inter" panose="02000503000000020004" pitchFamily="2" charset="0"/>
              </a:rPr>
              <a:t>:  4GWh-Experienced ROC Operators </a:t>
            </a:r>
          </a:p>
          <a:p>
            <a:r>
              <a:rPr lang="en-US" sz="2400" b="1" dirty="0">
                <a:solidFill>
                  <a:schemeClr val="accent2"/>
                </a:solidFill>
                <a:latin typeface="Inter" panose="02000503000000020004" pitchFamily="2" charset="0"/>
                <a:ea typeface="Inter" panose="02000503000000020004" pitchFamily="2" charset="0"/>
              </a:rPr>
              <a:t>to help Evaluate and Coach on Operational Norms</a:t>
            </a:r>
          </a:p>
        </p:txBody>
      </p:sp>
      <p:pic>
        <p:nvPicPr>
          <p:cNvPr id="3" name="Picture 2">
            <a:extLst>
              <a:ext uri="{FF2B5EF4-FFF2-40B4-BE49-F238E27FC236}">
                <a16:creationId xmlns:a16="http://schemas.microsoft.com/office/drawing/2014/main" id="{3B192D32-F3D1-3ECC-0856-EA9D3F83F858}"/>
              </a:ext>
            </a:extLst>
          </p:cNvPr>
          <p:cNvPicPr>
            <a:picLocks noChangeAspect="1"/>
          </p:cNvPicPr>
          <p:nvPr/>
        </p:nvPicPr>
        <p:blipFill>
          <a:blip r:embed="rId7"/>
          <a:stretch>
            <a:fillRect/>
          </a:stretch>
        </p:blipFill>
        <p:spPr>
          <a:xfrm>
            <a:off x="7312462" y="2594808"/>
            <a:ext cx="3008187" cy="3630861"/>
          </a:xfrm>
          <a:prstGeom prst="rect">
            <a:avLst/>
          </a:prstGeom>
          <a:effectLst>
            <a:outerShdw blurRad="50800" dist="38100" dir="2700000" algn="tl" rotWithShape="0">
              <a:prstClr val="black">
                <a:alpha val="40000"/>
              </a:prstClr>
            </a:outerShdw>
          </a:effectLst>
        </p:spPr>
      </p:pic>
      <p:pic>
        <p:nvPicPr>
          <p:cNvPr id="4" name="Picture 3" descr="A group of people sitting at a desk with laptops and a whiteboard&#10;&#10;Description automatically generated">
            <a:extLst>
              <a:ext uri="{FF2B5EF4-FFF2-40B4-BE49-F238E27FC236}">
                <a16:creationId xmlns:a16="http://schemas.microsoft.com/office/drawing/2014/main" id="{CB61145F-8188-E55E-CF3F-0E1B81BC24A6}"/>
              </a:ext>
            </a:extLst>
          </p:cNvPr>
          <p:cNvPicPr>
            <a:picLocks noChangeAspect="1"/>
          </p:cNvPicPr>
          <p:nvPr/>
        </p:nvPicPr>
        <p:blipFill rotWithShape="1">
          <a:blip r:embed="rId5"/>
          <a:srcRect l="10439" r="5462" b="12111"/>
          <a:stretch/>
        </p:blipFill>
        <p:spPr>
          <a:xfrm>
            <a:off x="2996264" y="2594808"/>
            <a:ext cx="3679690" cy="2564201"/>
          </a:xfrm>
          <a:prstGeom prst="roundRect">
            <a:avLst>
              <a:gd name="adj" fmla="val 20778"/>
            </a:avLst>
          </a:prstGeom>
        </p:spPr>
      </p:pic>
      <p:sp>
        <p:nvSpPr>
          <p:cNvPr id="6" name="TextBox 5">
            <a:extLst>
              <a:ext uri="{FF2B5EF4-FFF2-40B4-BE49-F238E27FC236}">
                <a16:creationId xmlns:a16="http://schemas.microsoft.com/office/drawing/2014/main" id="{30B3D7BF-AF71-AF56-92EF-757D8A48A475}"/>
              </a:ext>
            </a:extLst>
          </p:cNvPr>
          <p:cNvSpPr txBox="1"/>
          <p:nvPr/>
        </p:nvSpPr>
        <p:spPr>
          <a:xfrm>
            <a:off x="500712" y="268235"/>
            <a:ext cx="11190575" cy="769441"/>
          </a:xfrm>
          <a:prstGeom prst="rect">
            <a:avLst/>
          </a:prstGeom>
          <a:noFill/>
        </p:spPr>
        <p:txBody>
          <a:bodyPr wrap="square" rtlCol="0">
            <a:spAutoFit/>
          </a:bodyPr>
          <a:lstStyle/>
          <a:p>
            <a:pPr algn="ctr" defTabSz="591112" hangingPunct="0">
              <a:defRPr/>
            </a:pPr>
            <a:r>
              <a:rPr lang="en-US" sz="4400" b="1" kern="0" dirty="0">
                <a:solidFill>
                  <a:srgbClr val="007DAA"/>
                </a:solidFill>
                <a:latin typeface="Inter"/>
                <a:cs typeface="Arial"/>
                <a:sym typeface="Calibri"/>
              </a:rPr>
              <a:t>Evolution of Our Analytics Engagement</a:t>
            </a:r>
          </a:p>
        </p:txBody>
      </p:sp>
      <p:sp>
        <p:nvSpPr>
          <p:cNvPr id="8" name="Arrow: Right 7">
            <a:extLst>
              <a:ext uri="{FF2B5EF4-FFF2-40B4-BE49-F238E27FC236}">
                <a16:creationId xmlns:a16="http://schemas.microsoft.com/office/drawing/2014/main" id="{51D32EAD-7428-5E0C-99A3-19F7B090E659}"/>
              </a:ext>
            </a:extLst>
          </p:cNvPr>
          <p:cNvSpPr/>
          <p:nvPr/>
        </p:nvSpPr>
        <p:spPr>
          <a:xfrm>
            <a:off x="311727" y="2843644"/>
            <a:ext cx="547625" cy="280262"/>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79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Picture 9">
            <a:extLst>
              <a:ext uri="{FF2B5EF4-FFF2-40B4-BE49-F238E27FC236}">
                <a16:creationId xmlns:a16="http://schemas.microsoft.com/office/drawing/2014/main" id="{66C15B51-718E-E809-1B45-2793C8DEAF14}"/>
              </a:ext>
            </a:extLst>
          </p:cNvPr>
          <p:cNvPicPr>
            <a:picLocks noChangeAspect="1"/>
          </p:cNvPicPr>
          <p:nvPr/>
        </p:nvPicPr>
        <p:blipFill rotWithShape="1">
          <a:blip r:embed="rId3"/>
          <a:srcRect b="26756"/>
          <a:stretch/>
        </p:blipFill>
        <p:spPr>
          <a:xfrm>
            <a:off x="1261001" y="4942345"/>
            <a:ext cx="570177" cy="523220"/>
          </a:xfrm>
          <a:prstGeom prst="rect">
            <a:avLst/>
          </a:prstGeom>
        </p:spPr>
      </p:pic>
      <p:cxnSp>
        <p:nvCxnSpPr>
          <p:cNvPr id="17" name="Google Shape;898;p58">
            <a:extLst>
              <a:ext uri="{FF2B5EF4-FFF2-40B4-BE49-F238E27FC236}">
                <a16:creationId xmlns:a16="http://schemas.microsoft.com/office/drawing/2014/main" id="{51B14D18-07AE-EC11-4C1C-B46687F7E2AD}"/>
              </a:ext>
            </a:extLst>
          </p:cNvPr>
          <p:cNvCxnSpPr>
            <a:cxnSpLocks/>
          </p:cNvCxnSpPr>
          <p:nvPr/>
        </p:nvCxnSpPr>
        <p:spPr>
          <a:xfrm>
            <a:off x="1552148" y="4583177"/>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8" name="Google Shape;898;p58">
            <a:extLst>
              <a:ext uri="{FF2B5EF4-FFF2-40B4-BE49-F238E27FC236}">
                <a16:creationId xmlns:a16="http://schemas.microsoft.com/office/drawing/2014/main" id="{A25539DC-0665-0F2A-1F6B-FB78F0B1C0D2}"/>
              </a:ext>
            </a:extLst>
          </p:cNvPr>
          <p:cNvCxnSpPr>
            <a:cxnSpLocks/>
            <a:stCxn id="25" idx="0"/>
            <a:endCxn id="21" idx="4"/>
          </p:cNvCxnSpPr>
          <p:nvPr/>
        </p:nvCxnSpPr>
        <p:spPr>
          <a:xfrm flipV="1">
            <a:off x="1552148" y="2353502"/>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9" name="Google Shape;898;p58">
            <a:extLst>
              <a:ext uri="{FF2B5EF4-FFF2-40B4-BE49-F238E27FC236}">
                <a16:creationId xmlns:a16="http://schemas.microsoft.com/office/drawing/2014/main" id="{8E0F4E3C-55C1-6893-4366-97F06254D46E}"/>
              </a:ext>
            </a:extLst>
          </p:cNvPr>
          <p:cNvCxnSpPr>
            <a:cxnSpLocks/>
            <a:stCxn id="25" idx="4"/>
            <a:endCxn id="28" idx="0"/>
          </p:cNvCxnSpPr>
          <p:nvPr/>
        </p:nvCxnSpPr>
        <p:spPr>
          <a:xfrm>
            <a:off x="1552148" y="3468340"/>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grpSp>
        <p:nvGrpSpPr>
          <p:cNvPr id="20" name="Group 19">
            <a:extLst>
              <a:ext uri="{FF2B5EF4-FFF2-40B4-BE49-F238E27FC236}">
                <a16:creationId xmlns:a16="http://schemas.microsoft.com/office/drawing/2014/main" id="{3B76E02C-0B80-642D-1E5B-BDAC67265DF8}"/>
              </a:ext>
            </a:extLst>
          </p:cNvPr>
          <p:cNvGrpSpPr/>
          <p:nvPr/>
        </p:nvGrpSpPr>
        <p:grpSpPr>
          <a:xfrm>
            <a:off x="1075948" y="1401102"/>
            <a:ext cx="952400" cy="952400"/>
            <a:chOff x="447926" y="1734133"/>
            <a:chExt cx="714300" cy="714300"/>
          </a:xfrm>
        </p:grpSpPr>
        <p:sp>
          <p:nvSpPr>
            <p:cNvPr id="21" name="Google Shape;896;p58">
              <a:extLst>
                <a:ext uri="{FF2B5EF4-FFF2-40B4-BE49-F238E27FC236}">
                  <a16:creationId xmlns:a16="http://schemas.microsoft.com/office/drawing/2014/main" id="{A0C0D305-841D-34DE-D4E4-BBEEC8031405}"/>
                </a:ext>
              </a:extLst>
            </p:cNvPr>
            <p:cNvSpPr/>
            <p:nvPr/>
          </p:nvSpPr>
          <p:spPr>
            <a:xfrm>
              <a:off x="447926" y="173413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3" name="Picture 22" descr="A laptops with multiple screens&#10;&#10;Description automatically generated">
              <a:extLst>
                <a:ext uri="{FF2B5EF4-FFF2-40B4-BE49-F238E27FC236}">
                  <a16:creationId xmlns:a16="http://schemas.microsoft.com/office/drawing/2014/main" id="{D08623C6-50D8-1B04-93A9-290C4F3119E4}"/>
                </a:ext>
              </a:extLst>
            </p:cNvPr>
            <p:cNvPicPr>
              <a:picLocks noChangeAspect="1"/>
            </p:cNvPicPr>
            <p:nvPr/>
          </p:nvPicPr>
          <p:blipFill rotWithShape="1">
            <a:blip r:embed="rId4"/>
            <a:srcRect l="11778" r="9488"/>
            <a:stretch/>
          </p:blipFill>
          <p:spPr>
            <a:xfrm>
              <a:off x="610373" y="1875883"/>
              <a:ext cx="461746" cy="430800"/>
            </a:xfrm>
            <a:prstGeom prst="rect">
              <a:avLst/>
            </a:prstGeom>
          </p:spPr>
        </p:pic>
      </p:grpSp>
      <p:grpSp>
        <p:nvGrpSpPr>
          <p:cNvPr id="24" name="Group 23">
            <a:extLst>
              <a:ext uri="{FF2B5EF4-FFF2-40B4-BE49-F238E27FC236}">
                <a16:creationId xmlns:a16="http://schemas.microsoft.com/office/drawing/2014/main" id="{B9B1917E-0172-5279-5CF6-04D9C9CC8DDC}"/>
              </a:ext>
            </a:extLst>
          </p:cNvPr>
          <p:cNvGrpSpPr/>
          <p:nvPr/>
        </p:nvGrpSpPr>
        <p:grpSpPr>
          <a:xfrm>
            <a:off x="1075948" y="2515939"/>
            <a:ext cx="952400" cy="952400"/>
            <a:chOff x="413362" y="2827073"/>
            <a:chExt cx="714300" cy="714300"/>
          </a:xfrm>
        </p:grpSpPr>
        <p:sp>
          <p:nvSpPr>
            <p:cNvPr id="25" name="Google Shape;897;p58">
              <a:extLst>
                <a:ext uri="{FF2B5EF4-FFF2-40B4-BE49-F238E27FC236}">
                  <a16:creationId xmlns:a16="http://schemas.microsoft.com/office/drawing/2014/main" id="{2BB0A930-A088-DC5B-A7EF-8D1E07F1A786}"/>
                </a:ext>
              </a:extLst>
            </p:cNvPr>
            <p:cNvSpPr/>
            <p:nvPr/>
          </p:nvSpPr>
          <p:spPr>
            <a:xfrm>
              <a:off x="413362" y="282707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6" name="Picture 25" descr="A group of people sitting at a desk with laptops and a whiteboard&#10;&#10;Description automatically generated">
              <a:extLst>
                <a:ext uri="{FF2B5EF4-FFF2-40B4-BE49-F238E27FC236}">
                  <a16:creationId xmlns:a16="http://schemas.microsoft.com/office/drawing/2014/main" id="{20E2ECFB-EA02-DCE8-FDFB-6D38AA3A4FB0}"/>
                </a:ext>
              </a:extLst>
            </p:cNvPr>
            <p:cNvPicPr>
              <a:picLocks noChangeAspect="1"/>
            </p:cNvPicPr>
            <p:nvPr/>
          </p:nvPicPr>
          <p:blipFill rotWithShape="1">
            <a:blip r:embed="rId5"/>
            <a:srcRect l="10439" r="5462" b="12111"/>
            <a:stretch/>
          </p:blipFill>
          <p:spPr>
            <a:xfrm>
              <a:off x="530229" y="3005821"/>
              <a:ext cx="494019" cy="344258"/>
            </a:xfrm>
            <a:prstGeom prst="roundRect">
              <a:avLst>
                <a:gd name="adj" fmla="val 20778"/>
              </a:avLst>
            </a:prstGeom>
          </p:spPr>
        </p:pic>
      </p:grpSp>
      <p:grpSp>
        <p:nvGrpSpPr>
          <p:cNvPr id="27" name="Group 26">
            <a:extLst>
              <a:ext uri="{FF2B5EF4-FFF2-40B4-BE49-F238E27FC236}">
                <a16:creationId xmlns:a16="http://schemas.microsoft.com/office/drawing/2014/main" id="{AF8FF238-8B8F-FD01-41C6-6A3FC28A52AC}"/>
              </a:ext>
            </a:extLst>
          </p:cNvPr>
          <p:cNvGrpSpPr/>
          <p:nvPr/>
        </p:nvGrpSpPr>
        <p:grpSpPr>
          <a:xfrm>
            <a:off x="1075948" y="3630777"/>
            <a:ext cx="952400" cy="952400"/>
            <a:chOff x="441199" y="3898322"/>
            <a:chExt cx="714300" cy="714300"/>
          </a:xfrm>
        </p:grpSpPr>
        <p:sp>
          <p:nvSpPr>
            <p:cNvPr id="28" name="Google Shape;899;p58">
              <a:extLst>
                <a:ext uri="{FF2B5EF4-FFF2-40B4-BE49-F238E27FC236}">
                  <a16:creationId xmlns:a16="http://schemas.microsoft.com/office/drawing/2014/main" id="{F6832A51-2CE4-C6EE-FE27-31BCBAA61E90}"/>
                </a:ext>
              </a:extLst>
            </p:cNvPr>
            <p:cNvSpPr/>
            <p:nvPr/>
          </p:nvSpPr>
          <p:spPr>
            <a:xfrm>
              <a:off x="441199" y="3898322"/>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2" name="Picture 31" descr="Two men wearing safety vests and helmets&#10;&#10;Description automatically generated">
              <a:extLst>
                <a:ext uri="{FF2B5EF4-FFF2-40B4-BE49-F238E27FC236}">
                  <a16:creationId xmlns:a16="http://schemas.microsoft.com/office/drawing/2014/main" id="{557D220D-1185-5C22-D31B-22B736388FC3}"/>
                </a:ext>
              </a:extLst>
            </p:cNvPr>
            <p:cNvPicPr>
              <a:picLocks noChangeAspect="1"/>
            </p:cNvPicPr>
            <p:nvPr/>
          </p:nvPicPr>
          <p:blipFill>
            <a:blip r:embed="rId6"/>
            <a:stretch>
              <a:fillRect/>
            </a:stretch>
          </p:blipFill>
          <p:spPr>
            <a:xfrm>
              <a:off x="571830" y="4082921"/>
              <a:ext cx="493398" cy="370048"/>
            </a:xfrm>
            <a:prstGeom prst="roundRect">
              <a:avLst>
                <a:gd name="adj" fmla="val 22197"/>
              </a:avLst>
            </a:prstGeom>
          </p:spPr>
        </p:pic>
      </p:grpSp>
      <p:grpSp>
        <p:nvGrpSpPr>
          <p:cNvPr id="34" name="Group 33">
            <a:extLst>
              <a:ext uri="{FF2B5EF4-FFF2-40B4-BE49-F238E27FC236}">
                <a16:creationId xmlns:a16="http://schemas.microsoft.com/office/drawing/2014/main" id="{BBBC62D2-30A2-E88B-79FE-8AD8C2577FC2}"/>
              </a:ext>
            </a:extLst>
          </p:cNvPr>
          <p:cNvGrpSpPr/>
          <p:nvPr/>
        </p:nvGrpSpPr>
        <p:grpSpPr>
          <a:xfrm>
            <a:off x="1075948" y="4728182"/>
            <a:ext cx="952400" cy="952400"/>
            <a:chOff x="648211" y="4225587"/>
            <a:chExt cx="714300" cy="714300"/>
          </a:xfrm>
        </p:grpSpPr>
        <p:sp>
          <p:nvSpPr>
            <p:cNvPr id="36" name="Google Shape;899;p58">
              <a:extLst>
                <a:ext uri="{FF2B5EF4-FFF2-40B4-BE49-F238E27FC236}">
                  <a16:creationId xmlns:a16="http://schemas.microsoft.com/office/drawing/2014/main" id="{D5089FF3-0696-71CE-39F8-0EEA95E8FFA1}"/>
                </a:ext>
              </a:extLst>
            </p:cNvPr>
            <p:cNvSpPr/>
            <p:nvPr/>
          </p:nvSpPr>
          <p:spPr>
            <a:xfrm>
              <a:off x="648211" y="4225587"/>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8" name="Picture 37">
              <a:extLst>
                <a:ext uri="{FF2B5EF4-FFF2-40B4-BE49-F238E27FC236}">
                  <a16:creationId xmlns:a16="http://schemas.microsoft.com/office/drawing/2014/main" id="{62BB9177-1A81-C295-785D-DA9CA0A7C559}"/>
                </a:ext>
              </a:extLst>
            </p:cNvPr>
            <p:cNvPicPr>
              <a:picLocks noChangeAspect="1"/>
            </p:cNvPicPr>
            <p:nvPr/>
          </p:nvPicPr>
          <p:blipFill rotWithShape="1">
            <a:blip r:embed="rId3"/>
            <a:srcRect b="26756"/>
            <a:stretch/>
          </p:blipFill>
          <p:spPr>
            <a:xfrm>
              <a:off x="796089" y="4390700"/>
              <a:ext cx="418544" cy="384075"/>
            </a:xfrm>
            <a:prstGeom prst="rect">
              <a:avLst/>
            </a:prstGeom>
          </p:spPr>
        </p:pic>
      </p:grpSp>
      <p:sp>
        <p:nvSpPr>
          <p:cNvPr id="40" name="TextBox 39">
            <a:extLst>
              <a:ext uri="{FF2B5EF4-FFF2-40B4-BE49-F238E27FC236}">
                <a16:creationId xmlns:a16="http://schemas.microsoft.com/office/drawing/2014/main" id="{F73665C3-811E-DE03-A5B5-01D1F1CDD6C9}"/>
              </a:ext>
            </a:extLst>
          </p:cNvPr>
          <p:cNvSpPr txBox="1"/>
          <p:nvPr/>
        </p:nvSpPr>
        <p:spPr>
          <a:xfrm>
            <a:off x="2244944" y="1401102"/>
            <a:ext cx="9845456" cy="830997"/>
          </a:xfrm>
          <a:prstGeom prst="rect">
            <a:avLst/>
          </a:prstGeom>
          <a:noFill/>
        </p:spPr>
        <p:txBody>
          <a:bodyPr wrap="square" rtlCol="0">
            <a:spAutoFit/>
          </a:bodyPr>
          <a:lstStyle/>
          <a:p>
            <a:r>
              <a:rPr lang="en-US" sz="2400" b="1" u="sng" dirty="0">
                <a:solidFill>
                  <a:schemeClr val="accent2"/>
                </a:solidFill>
                <a:latin typeface="Inter" panose="02000503000000020004" pitchFamily="2" charset="0"/>
                <a:ea typeface="Inter" panose="02000503000000020004" pitchFamily="2" charset="0"/>
              </a:rPr>
              <a:t>Field Engineers</a:t>
            </a:r>
            <a:r>
              <a:rPr lang="en-US" sz="2400" b="1" dirty="0">
                <a:solidFill>
                  <a:schemeClr val="accent2"/>
                </a:solidFill>
                <a:latin typeface="Inter" panose="02000503000000020004" pitchFamily="2" charset="0"/>
                <a:ea typeface="Inter" panose="02000503000000020004" pitchFamily="2" charset="0"/>
              </a:rPr>
              <a:t> with 100+ installations go on site to find physical discrepancies to help fine-tune</a:t>
            </a:r>
          </a:p>
        </p:txBody>
      </p:sp>
      <p:pic>
        <p:nvPicPr>
          <p:cNvPr id="7" name="Picture 6" descr="Two men wearing safety vests and helmets&#10;&#10;Description automatically generated">
            <a:extLst>
              <a:ext uri="{FF2B5EF4-FFF2-40B4-BE49-F238E27FC236}">
                <a16:creationId xmlns:a16="http://schemas.microsoft.com/office/drawing/2014/main" id="{B46C4839-A5E2-3F81-CFFD-2A715DCC8433}"/>
              </a:ext>
            </a:extLst>
          </p:cNvPr>
          <p:cNvPicPr>
            <a:picLocks noChangeAspect="1"/>
          </p:cNvPicPr>
          <p:nvPr/>
        </p:nvPicPr>
        <p:blipFill>
          <a:blip r:embed="rId6"/>
          <a:stretch>
            <a:fillRect/>
          </a:stretch>
        </p:blipFill>
        <p:spPr>
          <a:xfrm>
            <a:off x="3084844" y="2636272"/>
            <a:ext cx="3622954" cy="2717210"/>
          </a:xfrm>
          <a:prstGeom prst="roundRect">
            <a:avLst>
              <a:gd name="adj" fmla="val 22197"/>
            </a:avLst>
          </a:prstGeom>
        </p:spPr>
      </p:pic>
      <p:pic>
        <p:nvPicPr>
          <p:cNvPr id="9" name="Picture 8">
            <a:extLst>
              <a:ext uri="{FF2B5EF4-FFF2-40B4-BE49-F238E27FC236}">
                <a16:creationId xmlns:a16="http://schemas.microsoft.com/office/drawing/2014/main" id="{8A5D06B6-75D2-DA6D-584F-39C0F65C48A4}"/>
              </a:ext>
            </a:extLst>
          </p:cNvPr>
          <p:cNvPicPr>
            <a:picLocks noChangeAspect="1"/>
          </p:cNvPicPr>
          <p:nvPr/>
        </p:nvPicPr>
        <p:blipFill>
          <a:blip r:embed="rId7"/>
          <a:stretch>
            <a:fillRect/>
          </a:stretch>
        </p:blipFill>
        <p:spPr>
          <a:xfrm>
            <a:off x="7444150" y="2636272"/>
            <a:ext cx="2739520" cy="3227223"/>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3C078D1-1A4C-15EA-F08F-2DB7FB0B825E}"/>
              </a:ext>
            </a:extLst>
          </p:cNvPr>
          <p:cNvSpPr txBox="1"/>
          <p:nvPr/>
        </p:nvSpPr>
        <p:spPr>
          <a:xfrm>
            <a:off x="500712" y="268235"/>
            <a:ext cx="11190575" cy="769441"/>
          </a:xfrm>
          <a:prstGeom prst="rect">
            <a:avLst/>
          </a:prstGeom>
          <a:noFill/>
        </p:spPr>
        <p:txBody>
          <a:bodyPr wrap="square" rtlCol="0">
            <a:spAutoFit/>
          </a:bodyPr>
          <a:lstStyle/>
          <a:p>
            <a:pPr algn="ctr" defTabSz="591112" hangingPunct="0">
              <a:defRPr/>
            </a:pPr>
            <a:r>
              <a:rPr lang="en-US" sz="4400" b="1" kern="0" dirty="0">
                <a:solidFill>
                  <a:srgbClr val="007DAA"/>
                </a:solidFill>
                <a:latin typeface="Inter"/>
                <a:cs typeface="Arial"/>
                <a:sym typeface="Calibri"/>
              </a:rPr>
              <a:t>Evolution of Our Analytics Engagement</a:t>
            </a:r>
          </a:p>
        </p:txBody>
      </p:sp>
      <p:sp>
        <p:nvSpPr>
          <p:cNvPr id="4" name="Arrow: Right 3">
            <a:extLst>
              <a:ext uri="{FF2B5EF4-FFF2-40B4-BE49-F238E27FC236}">
                <a16:creationId xmlns:a16="http://schemas.microsoft.com/office/drawing/2014/main" id="{B62384EB-C59C-86C8-DC7E-DB1D5617E3FC}"/>
              </a:ext>
            </a:extLst>
          </p:cNvPr>
          <p:cNvSpPr/>
          <p:nvPr/>
        </p:nvSpPr>
        <p:spPr>
          <a:xfrm>
            <a:off x="311727" y="3983476"/>
            <a:ext cx="547625" cy="280262"/>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303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cxnSp>
        <p:nvCxnSpPr>
          <p:cNvPr id="17" name="Google Shape;898;p58">
            <a:extLst>
              <a:ext uri="{FF2B5EF4-FFF2-40B4-BE49-F238E27FC236}">
                <a16:creationId xmlns:a16="http://schemas.microsoft.com/office/drawing/2014/main" id="{51B14D18-07AE-EC11-4C1C-B46687F7E2AD}"/>
              </a:ext>
            </a:extLst>
          </p:cNvPr>
          <p:cNvCxnSpPr>
            <a:cxnSpLocks/>
          </p:cNvCxnSpPr>
          <p:nvPr/>
        </p:nvCxnSpPr>
        <p:spPr>
          <a:xfrm>
            <a:off x="1552148" y="4583177"/>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8" name="Google Shape;898;p58">
            <a:extLst>
              <a:ext uri="{FF2B5EF4-FFF2-40B4-BE49-F238E27FC236}">
                <a16:creationId xmlns:a16="http://schemas.microsoft.com/office/drawing/2014/main" id="{A25539DC-0665-0F2A-1F6B-FB78F0B1C0D2}"/>
              </a:ext>
            </a:extLst>
          </p:cNvPr>
          <p:cNvCxnSpPr>
            <a:cxnSpLocks/>
            <a:stCxn id="25" idx="0"/>
            <a:endCxn id="21" idx="4"/>
          </p:cNvCxnSpPr>
          <p:nvPr/>
        </p:nvCxnSpPr>
        <p:spPr>
          <a:xfrm flipV="1">
            <a:off x="1552148" y="2353502"/>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cxnSp>
        <p:nvCxnSpPr>
          <p:cNvPr id="19" name="Google Shape;898;p58">
            <a:extLst>
              <a:ext uri="{FF2B5EF4-FFF2-40B4-BE49-F238E27FC236}">
                <a16:creationId xmlns:a16="http://schemas.microsoft.com/office/drawing/2014/main" id="{8E0F4E3C-55C1-6893-4366-97F06254D46E}"/>
              </a:ext>
            </a:extLst>
          </p:cNvPr>
          <p:cNvCxnSpPr>
            <a:cxnSpLocks/>
            <a:stCxn id="25" idx="4"/>
            <a:endCxn id="28" idx="0"/>
          </p:cNvCxnSpPr>
          <p:nvPr/>
        </p:nvCxnSpPr>
        <p:spPr>
          <a:xfrm>
            <a:off x="1552148" y="3468340"/>
            <a:ext cx="0" cy="162437"/>
          </a:xfrm>
          <a:prstGeom prst="straightConnector1">
            <a:avLst/>
          </a:prstGeom>
          <a:noFill/>
          <a:ln w="19050" cap="flat" cmpd="sng">
            <a:solidFill>
              <a:schemeClr val="accent2">
                <a:lumMod val="40000"/>
                <a:lumOff val="60000"/>
              </a:schemeClr>
            </a:solidFill>
            <a:prstDash val="solid"/>
            <a:round/>
            <a:headEnd type="oval" w="med" len="med"/>
            <a:tailEnd type="oval" w="med" len="med"/>
          </a:ln>
        </p:spPr>
      </p:cxnSp>
      <p:grpSp>
        <p:nvGrpSpPr>
          <p:cNvPr id="20" name="Group 19">
            <a:extLst>
              <a:ext uri="{FF2B5EF4-FFF2-40B4-BE49-F238E27FC236}">
                <a16:creationId xmlns:a16="http://schemas.microsoft.com/office/drawing/2014/main" id="{3B76E02C-0B80-642D-1E5B-BDAC67265DF8}"/>
              </a:ext>
            </a:extLst>
          </p:cNvPr>
          <p:cNvGrpSpPr/>
          <p:nvPr/>
        </p:nvGrpSpPr>
        <p:grpSpPr>
          <a:xfrm>
            <a:off x="1075948" y="1401102"/>
            <a:ext cx="952400" cy="952400"/>
            <a:chOff x="447926" y="1734133"/>
            <a:chExt cx="714300" cy="714300"/>
          </a:xfrm>
        </p:grpSpPr>
        <p:sp>
          <p:nvSpPr>
            <p:cNvPr id="21" name="Google Shape;896;p58">
              <a:extLst>
                <a:ext uri="{FF2B5EF4-FFF2-40B4-BE49-F238E27FC236}">
                  <a16:creationId xmlns:a16="http://schemas.microsoft.com/office/drawing/2014/main" id="{A0C0D305-841D-34DE-D4E4-BBEEC8031405}"/>
                </a:ext>
              </a:extLst>
            </p:cNvPr>
            <p:cNvSpPr/>
            <p:nvPr/>
          </p:nvSpPr>
          <p:spPr>
            <a:xfrm>
              <a:off x="447926" y="173413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3" name="Picture 22" descr="A laptops with multiple screens&#10;&#10;Description automatically generated">
              <a:extLst>
                <a:ext uri="{FF2B5EF4-FFF2-40B4-BE49-F238E27FC236}">
                  <a16:creationId xmlns:a16="http://schemas.microsoft.com/office/drawing/2014/main" id="{D08623C6-50D8-1B04-93A9-290C4F3119E4}"/>
                </a:ext>
              </a:extLst>
            </p:cNvPr>
            <p:cNvPicPr>
              <a:picLocks noChangeAspect="1"/>
            </p:cNvPicPr>
            <p:nvPr/>
          </p:nvPicPr>
          <p:blipFill rotWithShape="1">
            <a:blip r:embed="rId3"/>
            <a:srcRect l="11778" r="9488"/>
            <a:stretch/>
          </p:blipFill>
          <p:spPr>
            <a:xfrm>
              <a:off x="610373" y="1875883"/>
              <a:ext cx="461746" cy="430800"/>
            </a:xfrm>
            <a:prstGeom prst="rect">
              <a:avLst/>
            </a:prstGeom>
          </p:spPr>
        </p:pic>
      </p:grpSp>
      <p:grpSp>
        <p:nvGrpSpPr>
          <p:cNvPr id="24" name="Group 23">
            <a:extLst>
              <a:ext uri="{FF2B5EF4-FFF2-40B4-BE49-F238E27FC236}">
                <a16:creationId xmlns:a16="http://schemas.microsoft.com/office/drawing/2014/main" id="{B9B1917E-0172-5279-5CF6-04D9C9CC8DDC}"/>
              </a:ext>
            </a:extLst>
          </p:cNvPr>
          <p:cNvGrpSpPr/>
          <p:nvPr/>
        </p:nvGrpSpPr>
        <p:grpSpPr>
          <a:xfrm>
            <a:off x="1075948" y="2515939"/>
            <a:ext cx="952400" cy="952400"/>
            <a:chOff x="413362" y="2827073"/>
            <a:chExt cx="714300" cy="714300"/>
          </a:xfrm>
        </p:grpSpPr>
        <p:sp>
          <p:nvSpPr>
            <p:cNvPr id="25" name="Google Shape;897;p58">
              <a:extLst>
                <a:ext uri="{FF2B5EF4-FFF2-40B4-BE49-F238E27FC236}">
                  <a16:creationId xmlns:a16="http://schemas.microsoft.com/office/drawing/2014/main" id="{2BB0A930-A088-DC5B-A7EF-8D1E07F1A786}"/>
                </a:ext>
              </a:extLst>
            </p:cNvPr>
            <p:cNvSpPr/>
            <p:nvPr/>
          </p:nvSpPr>
          <p:spPr>
            <a:xfrm>
              <a:off x="413362" y="2827073"/>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26" name="Picture 25" descr="A group of people sitting at a desk with laptops and a whiteboard&#10;&#10;Description automatically generated">
              <a:extLst>
                <a:ext uri="{FF2B5EF4-FFF2-40B4-BE49-F238E27FC236}">
                  <a16:creationId xmlns:a16="http://schemas.microsoft.com/office/drawing/2014/main" id="{20E2ECFB-EA02-DCE8-FDFB-6D38AA3A4FB0}"/>
                </a:ext>
              </a:extLst>
            </p:cNvPr>
            <p:cNvPicPr>
              <a:picLocks noChangeAspect="1"/>
            </p:cNvPicPr>
            <p:nvPr/>
          </p:nvPicPr>
          <p:blipFill rotWithShape="1">
            <a:blip r:embed="rId4"/>
            <a:srcRect l="10439" r="5462" b="12111"/>
            <a:stretch/>
          </p:blipFill>
          <p:spPr>
            <a:xfrm>
              <a:off x="530229" y="3005821"/>
              <a:ext cx="494019" cy="344258"/>
            </a:xfrm>
            <a:prstGeom prst="roundRect">
              <a:avLst>
                <a:gd name="adj" fmla="val 20778"/>
              </a:avLst>
            </a:prstGeom>
          </p:spPr>
        </p:pic>
      </p:grpSp>
      <p:grpSp>
        <p:nvGrpSpPr>
          <p:cNvPr id="27" name="Group 26">
            <a:extLst>
              <a:ext uri="{FF2B5EF4-FFF2-40B4-BE49-F238E27FC236}">
                <a16:creationId xmlns:a16="http://schemas.microsoft.com/office/drawing/2014/main" id="{AF8FF238-8B8F-FD01-41C6-6A3FC28A52AC}"/>
              </a:ext>
            </a:extLst>
          </p:cNvPr>
          <p:cNvGrpSpPr/>
          <p:nvPr/>
        </p:nvGrpSpPr>
        <p:grpSpPr>
          <a:xfrm>
            <a:off x="1075948" y="3630777"/>
            <a:ext cx="952400" cy="952400"/>
            <a:chOff x="441199" y="3898322"/>
            <a:chExt cx="714300" cy="714300"/>
          </a:xfrm>
        </p:grpSpPr>
        <p:sp>
          <p:nvSpPr>
            <p:cNvPr id="28" name="Google Shape;899;p58">
              <a:extLst>
                <a:ext uri="{FF2B5EF4-FFF2-40B4-BE49-F238E27FC236}">
                  <a16:creationId xmlns:a16="http://schemas.microsoft.com/office/drawing/2014/main" id="{F6832A51-2CE4-C6EE-FE27-31BCBAA61E90}"/>
                </a:ext>
              </a:extLst>
            </p:cNvPr>
            <p:cNvSpPr/>
            <p:nvPr/>
          </p:nvSpPr>
          <p:spPr>
            <a:xfrm>
              <a:off x="441199" y="3898322"/>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2" name="Picture 31" descr="Two men wearing safety vests and helmets&#10;&#10;Description automatically generated">
              <a:extLst>
                <a:ext uri="{FF2B5EF4-FFF2-40B4-BE49-F238E27FC236}">
                  <a16:creationId xmlns:a16="http://schemas.microsoft.com/office/drawing/2014/main" id="{557D220D-1185-5C22-D31B-22B736388FC3}"/>
                </a:ext>
              </a:extLst>
            </p:cNvPr>
            <p:cNvPicPr>
              <a:picLocks noChangeAspect="1"/>
            </p:cNvPicPr>
            <p:nvPr/>
          </p:nvPicPr>
          <p:blipFill>
            <a:blip r:embed="rId5"/>
            <a:stretch>
              <a:fillRect/>
            </a:stretch>
          </p:blipFill>
          <p:spPr>
            <a:xfrm>
              <a:off x="571830" y="4082921"/>
              <a:ext cx="493398" cy="370048"/>
            </a:xfrm>
            <a:prstGeom prst="roundRect">
              <a:avLst>
                <a:gd name="adj" fmla="val 22197"/>
              </a:avLst>
            </a:prstGeom>
          </p:spPr>
        </p:pic>
      </p:grpSp>
      <p:grpSp>
        <p:nvGrpSpPr>
          <p:cNvPr id="34" name="Group 33">
            <a:extLst>
              <a:ext uri="{FF2B5EF4-FFF2-40B4-BE49-F238E27FC236}">
                <a16:creationId xmlns:a16="http://schemas.microsoft.com/office/drawing/2014/main" id="{BBBC62D2-30A2-E88B-79FE-8AD8C2577FC2}"/>
              </a:ext>
            </a:extLst>
          </p:cNvPr>
          <p:cNvGrpSpPr/>
          <p:nvPr/>
        </p:nvGrpSpPr>
        <p:grpSpPr>
          <a:xfrm>
            <a:off x="1075948" y="4728182"/>
            <a:ext cx="952400" cy="952400"/>
            <a:chOff x="648211" y="4225587"/>
            <a:chExt cx="714300" cy="714300"/>
          </a:xfrm>
        </p:grpSpPr>
        <p:sp>
          <p:nvSpPr>
            <p:cNvPr id="36" name="Google Shape;899;p58">
              <a:extLst>
                <a:ext uri="{FF2B5EF4-FFF2-40B4-BE49-F238E27FC236}">
                  <a16:creationId xmlns:a16="http://schemas.microsoft.com/office/drawing/2014/main" id="{D5089FF3-0696-71CE-39F8-0EEA95E8FFA1}"/>
                </a:ext>
              </a:extLst>
            </p:cNvPr>
            <p:cNvSpPr/>
            <p:nvPr/>
          </p:nvSpPr>
          <p:spPr>
            <a:xfrm>
              <a:off x="648211" y="4225587"/>
              <a:ext cx="714300" cy="714300"/>
            </a:xfrm>
            <a:prstGeom prst="ellipse">
              <a:avLst/>
            </a:prstGeom>
            <a:solidFill>
              <a:schemeClr val="accent2"/>
            </a:solidFill>
            <a:ln>
              <a:noFill/>
            </a:ln>
            <a:effectLst>
              <a:outerShdw blurRad="57150" dist="19050" dir="3180000" algn="bl" rotWithShape="0">
                <a:srgbClr val="B7B7B7">
                  <a:alpha val="92941"/>
                </a:srgbClr>
              </a:outerShdw>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pic>
          <p:nvPicPr>
            <p:cNvPr id="38" name="Picture 37">
              <a:extLst>
                <a:ext uri="{FF2B5EF4-FFF2-40B4-BE49-F238E27FC236}">
                  <a16:creationId xmlns:a16="http://schemas.microsoft.com/office/drawing/2014/main" id="{62BB9177-1A81-C295-785D-DA9CA0A7C559}"/>
                </a:ext>
              </a:extLst>
            </p:cNvPr>
            <p:cNvPicPr>
              <a:picLocks noChangeAspect="1"/>
            </p:cNvPicPr>
            <p:nvPr/>
          </p:nvPicPr>
          <p:blipFill rotWithShape="1">
            <a:blip r:embed="rId6"/>
            <a:srcRect b="26756"/>
            <a:stretch/>
          </p:blipFill>
          <p:spPr>
            <a:xfrm>
              <a:off x="796089" y="4390700"/>
              <a:ext cx="418544" cy="384075"/>
            </a:xfrm>
            <a:prstGeom prst="rect">
              <a:avLst/>
            </a:prstGeom>
          </p:spPr>
        </p:pic>
      </p:grpSp>
      <p:sp>
        <p:nvSpPr>
          <p:cNvPr id="40" name="TextBox 39">
            <a:extLst>
              <a:ext uri="{FF2B5EF4-FFF2-40B4-BE49-F238E27FC236}">
                <a16:creationId xmlns:a16="http://schemas.microsoft.com/office/drawing/2014/main" id="{F73665C3-811E-DE03-A5B5-01D1F1CDD6C9}"/>
              </a:ext>
            </a:extLst>
          </p:cNvPr>
          <p:cNvSpPr txBox="1"/>
          <p:nvPr/>
        </p:nvSpPr>
        <p:spPr>
          <a:xfrm>
            <a:off x="2244944" y="1401102"/>
            <a:ext cx="9845456" cy="461665"/>
          </a:xfrm>
          <a:prstGeom prst="rect">
            <a:avLst/>
          </a:prstGeom>
          <a:noFill/>
        </p:spPr>
        <p:txBody>
          <a:bodyPr wrap="square" rtlCol="0">
            <a:spAutoFit/>
          </a:bodyPr>
          <a:lstStyle/>
          <a:p>
            <a:r>
              <a:rPr lang="en-US" sz="2400" b="1" dirty="0">
                <a:solidFill>
                  <a:schemeClr val="accent2"/>
                </a:solidFill>
                <a:latin typeface="Inter" panose="02000503000000020004" pitchFamily="2" charset="0"/>
                <a:ea typeface="Inter" panose="02000503000000020004" pitchFamily="2" charset="0"/>
              </a:rPr>
              <a:t>Calculate the </a:t>
            </a:r>
            <a:r>
              <a:rPr lang="en-US" sz="2400" b="1" u="sng" dirty="0">
                <a:solidFill>
                  <a:schemeClr val="accent2"/>
                </a:solidFill>
                <a:latin typeface="Inter" panose="02000503000000020004" pitchFamily="2" charset="0"/>
                <a:ea typeface="Inter" panose="02000503000000020004" pitchFamily="2" charset="0"/>
              </a:rPr>
              <a:t>Financial Impact</a:t>
            </a:r>
            <a:r>
              <a:rPr lang="en-US" sz="2400" b="1" dirty="0">
                <a:solidFill>
                  <a:schemeClr val="accent2"/>
                </a:solidFill>
                <a:latin typeface="Inter" panose="02000503000000020004" pitchFamily="2" charset="0"/>
                <a:ea typeface="Inter" panose="02000503000000020004" pitchFamily="2" charset="0"/>
              </a:rPr>
              <a:t> of Your Actions</a:t>
            </a:r>
          </a:p>
        </p:txBody>
      </p:sp>
      <p:pic>
        <p:nvPicPr>
          <p:cNvPr id="2" name="Picture 1">
            <a:extLst>
              <a:ext uri="{FF2B5EF4-FFF2-40B4-BE49-F238E27FC236}">
                <a16:creationId xmlns:a16="http://schemas.microsoft.com/office/drawing/2014/main" id="{AE9B0447-5899-FA88-81C5-D9F967D34816}"/>
              </a:ext>
            </a:extLst>
          </p:cNvPr>
          <p:cNvPicPr>
            <a:picLocks noChangeAspect="1"/>
          </p:cNvPicPr>
          <p:nvPr/>
        </p:nvPicPr>
        <p:blipFill rotWithShape="1">
          <a:blip r:embed="rId6"/>
          <a:srcRect b="26756"/>
          <a:stretch/>
        </p:blipFill>
        <p:spPr>
          <a:xfrm>
            <a:off x="3110386" y="2221628"/>
            <a:ext cx="4683028" cy="4297356"/>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6F9D82B7-F0AC-028C-0995-7BEB00F19EBA}"/>
              </a:ext>
            </a:extLst>
          </p:cNvPr>
          <p:cNvPicPr>
            <a:picLocks noChangeAspect="1"/>
          </p:cNvPicPr>
          <p:nvPr/>
        </p:nvPicPr>
        <p:blipFill>
          <a:blip r:embed="rId7"/>
          <a:stretch>
            <a:fillRect/>
          </a:stretch>
        </p:blipFill>
        <p:spPr>
          <a:xfrm>
            <a:off x="8517468" y="2754270"/>
            <a:ext cx="2515939" cy="2515939"/>
          </a:xfrm>
          <a:prstGeom prst="rect">
            <a:avLst/>
          </a:prstGeom>
        </p:spPr>
      </p:pic>
      <p:sp>
        <p:nvSpPr>
          <p:cNvPr id="5" name="TextBox 4">
            <a:extLst>
              <a:ext uri="{FF2B5EF4-FFF2-40B4-BE49-F238E27FC236}">
                <a16:creationId xmlns:a16="http://schemas.microsoft.com/office/drawing/2014/main" id="{DB1FCDA7-A924-96D9-7F7E-6494249C0666}"/>
              </a:ext>
            </a:extLst>
          </p:cNvPr>
          <p:cNvSpPr txBox="1"/>
          <p:nvPr/>
        </p:nvSpPr>
        <p:spPr>
          <a:xfrm>
            <a:off x="500712" y="268235"/>
            <a:ext cx="11190575" cy="769441"/>
          </a:xfrm>
          <a:prstGeom prst="rect">
            <a:avLst/>
          </a:prstGeom>
          <a:noFill/>
        </p:spPr>
        <p:txBody>
          <a:bodyPr wrap="square" rtlCol="0">
            <a:spAutoFit/>
          </a:bodyPr>
          <a:lstStyle/>
          <a:p>
            <a:pPr algn="ctr" defTabSz="591112" hangingPunct="0">
              <a:defRPr/>
            </a:pPr>
            <a:r>
              <a:rPr lang="en-US" sz="4400" b="1" kern="0" dirty="0">
                <a:solidFill>
                  <a:srgbClr val="007DAA"/>
                </a:solidFill>
                <a:latin typeface="Inter"/>
                <a:cs typeface="Arial"/>
                <a:sym typeface="Calibri"/>
              </a:rPr>
              <a:t>Evolution of Our Analytics Engagement</a:t>
            </a:r>
          </a:p>
        </p:txBody>
      </p:sp>
      <p:sp>
        <p:nvSpPr>
          <p:cNvPr id="6" name="Arrow: Right 5">
            <a:extLst>
              <a:ext uri="{FF2B5EF4-FFF2-40B4-BE49-F238E27FC236}">
                <a16:creationId xmlns:a16="http://schemas.microsoft.com/office/drawing/2014/main" id="{21B72084-D9B9-0375-375D-A21B23D6A46E}"/>
              </a:ext>
            </a:extLst>
          </p:cNvPr>
          <p:cNvSpPr/>
          <p:nvPr/>
        </p:nvSpPr>
        <p:spPr>
          <a:xfrm>
            <a:off x="311727" y="5130078"/>
            <a:ext cx="547625" cy="280262"/>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290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86EF-0F00-AE5F-BFAE-14E1CF5007FA}"/>
            </a:ext>
          </a:extLst>
        </p:cNvPr>
        <p:cNvGrpSpPr/>
        <p:nvPr/>
      </p:nvGrpSpPr>
      <p:grpSpPr>
        <a:xfrm>
          <a:off x="0" y="0"/>
          <a:ext cx="0" cy="0"/>
          <a:chOff x="0" y="0"/>
          <a:chExt cx="0" cy="0"/>
        </a:xfrm>
      </p:grpSpPr>
      <p:pic>
        <p:nvPicPr>
          <p:cNvPr id="12" name="Picture 11" descr="A laptops with multiple screens&#10;&#10;Description automatically generated">
            <a:extLst>
              <a:ext uri="{FF2B5EF4-FFF2-40B4-BE49-F238E27FC236}">
                <a16:creationId xmlns:a16="http://schemas.microsoft.com/office/drawing/2014/main" id="{5F44E344-834E-6115-F552-386429E330F0}"/>
              </a:ext>
            </a:extLst>
          </p:cNvPr>
          <p:cNvPicPr>
            <a:picLocks noChangeAspect="1"/>
          </p:cNvPicPr>
          <p:nvPr/>
        </p:nvPicPr>
        <p:blipFill>
          <a:blip r:embed="rId3"/>
          <a:stretch>
            <a:fillRect/>
          </a:stretch>
        </p:blipFill>
        <p:spPr>
          <a:xfrm>
            <a:off x="2417718" y="2227552"/>
            <a:ext cx="1635577" cy="1201448"/>
          </a:xfrm>
          <a:prstGeom prst="rect">
            <a:avLst/>
          </a:prstGeom>
        </p:spPr>
      </p:pic>
      <p:pic>
        <p:nvPicPr>
          <p:cNvPr id="11" name="Picture 10">
            <a:extLst>
              <a:ext uri="{FF2B5EF4-FFF2-40B4-BE49-F238E27FC236}">
                <a16:creationId xmlns:a16="http://schemas.microsoft.com/office/drawing/2014/main" id="{E4EF61C6-3415-19BF-C308-FAD0FABD2C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571" y="815195"/>
            <a:ext cx="6187872" cy="5873004"/>
          </a:xfrm>
          <a:prstGeom prst="rect">
            <a:avLst/>
          </a:prstGeom>
        </p:spPr>
      </p:pic>
      <p:sp>
        <p:nvSpPr>
          <p:cNvPr id="9" name="Content Placeholder 8">
            <a:extLst>
              <a:ext uri="{FF2B5EF4-FFF2-40B4-BE49-F238E27FC236}">
                <a16:creationId xmlns:a16="http://schemas.microsoft.com/office/drawing/2014/main" id="{E9FDCBD8-CCBA-E575-0DD1-E15FB8581AA3}"/>
              </a:ext>
            </a:extLst>
          </p:cNvPr>
          <p:cNvSpPr>
            <a:spLocks noGrp="1"/>
          </p:cNvSpPr>
          <p:nvPr>
            <p:ph sz="quarter" idx="13"/>
          </p:nvPr>
        </p:nvSpPr>
        <p:spPr>
          <a:xfrm>
            <a:off x="847627" y="375920"/>
            <a:ext cx="6071333" cy="264161"/>
          </a:xfrm>
        </p:spPr>
        <p:txBody>
          <a:bodyPr/>
          <a:lstStyle/>
          <a:p>
            <a:r>
              <a:rPr lang="en-US" dirty="0"/>
              <a:t>DAY 2 OPERATIONS – NOT A SINGLE MOMENT</a:t>
            </a:r>
          </a:p>
        </p:txBody>
      </p:sp>
      <p:sp>
        <p:nvSpPr>
          <p:cNvPr id="10" name="TextBox 9">
            <a:extLst>
              <a:ext uri="{FF2B5EF4-FFF2-40B4-BE49-F238E27FC236}">
                <a16:creationId xmlns:a16="http://schemas.microsoft.com/office/drawing/2014/main" id="{B2D08166-3013-53A4-80BC-00C3A11F45BC}"/>
              </a:ext>
            </a:extLst>
          </p:cNvPr>
          <p:cNvSpPr txBox="1"/>
          <p:nvPr/>
        </p:nvSpPr>
        <p:spPr>
          <a:xfrm>
            <a:off x="6281801" y="1529217"/>
            <a:ext cx="5615168" cy="4648196"/>
          </a:xfrm>
          <a:prstGeom prst="rect">
            <a:avLst/>
          </a:prstGeom>
          <a:noFill/>
        </p:spPr>
        <p:txBody>
          <a:bodyPr wrap="square" rtlCol="0">
            <a:spAutoFit/>
          </a:bodyPr>
          <a:lstStyle/>
          <a:p>
            <a:pPr defTabSz="1219170">
              <a:buClr>
                <a:srgbClr val="000000"/>
              </a:buClr>
              <a:defRPr/>
            </a:pPr>
            <a:r>
              <a:rPr lang="en-US" sz="2400" b="1" kern="0" dirty="0">
                <a:solidFill>
                  <a:srgbClr val="013055"/>
                </a:solidFill>
                <a:latin typeface="Inter" panose="02000503000000020004" pitchFamily="2" charset="0"/>
                <a:ea typeface="Inter" panose="02000503000000020004" pitchFamily="2" charset="0"/>
                <a:cs typeface="Proxima Nova" panose="020B0604020202020204" charset="0"/>
                <a:sym typeface="Arial"/>
              </a:rPr>
              <a:t>Detect</a:t>
            </a:r>
            <a:endParaRPr lang="en-US" sz="1867" b="1" kern="0" dirty="0">
              <a:solidFill>
                <a:srgbClr val="013055"/>
              </a:solidFill>
              <a:latin typeface="Inter" panose="02000503000000020004" pitchFamily="2" charset="0"/>
              <a:ea typeface="Inter" panose="02000503000000020004" pitchFamily="2" charset="0"/>
              <a:cs typeface="Proxima Nova" panose="020B0604020202020204" charset="0"/>
              <a:sym typeface="Arial"/>
            </a:endParaRP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Digital Twin for At-a-Glance Detection of Rack-Level Anomalies by Operators</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Auto-Detection of Four Common Anomalies</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Custom Conditional Alerts</a:t>
            </a:r>
            <a:br>
              <a:rPr lang="en-US" sz="1867" kern="0" dirty="0">
                <a:solidFill>
                  <a:srgbClr val="000000"/>
                </a:solidFill>
                <a:latin typeface="Inter" panose="02000503000000020004" pitchFamily="2" charset="0"/>
                <a:ea typeface="Inter" panose="02000503000000020004" pitchFamily="2" charset="0"/>
                <a:cs typeface="Proxima Nova" panose="020B0604020202020204" charset="0"/>
                <a:sym typeface="Arial"/>
              </a:rPr>
            </a:br>
            <a:endParaRPr lang="en-US" sz="1867" kern="0" dirty="0">
              <a:solidFill>
                <a:srgbClr val="000000"/>
              </a:solidFill>
              <a:latin typeface="Inter" panose="02000503000000020004" pitchFamily="2" charset="0"/>
              <a:ea typeface="Inter" panose="02000503000000020004" pitchFamily="2" charset="0"/>
              <a:cs typeface="Proxima Nova" panose="020B0604020202020204" charset="0"/>
              <a:sym typeface="Arial"/>
            </a:endParaRPr>
          </a:p>
          <a:p>
            <a:pPr defTabSz="1219170">
              <a:buClr>
                <a:srgbClr val="000000"/>
              </a:buClr>
              <a:defRPr/>
            </a:pPr>
            <a:r>
              <a:rPr lang="en-US" sz="2400" b="1" kern="0" dirty="0">
                <a:solidFill>
                  <a:srgbClr val="013055"/>
                </a:solidFill>
                <a:latin typeface="Inter" panose="02000503000000020004" pitchFamily="2" charset="0"/>
                <a:ea typeface="Inter" panose="02000503000000020004" pitchFamily="2" charset="0"/>
                <a:cs typeface="Proxima Nova" panose="020B0604020202020204" charset="0"/>
                <a:sym typeface="Arial"/>
              </a:rPr>
              <a:t>Evaluate</a:t>
            </a:r>
            <a:endParaRPr lang="en-US" sz="1867" b="1" kern="0" dirty="0">
              <a:solidFill>
                <a:srgbClr val="013055"/>
              </a:solidFill>
              <a:latin typeface="Inter" panose="02000503000000020004" pitchFamily="2" charset="0"/>
              <a:ea typeface="Inter" panose="02000503000000020004" pitchFamily="2" charset="0"/>
              <a:cs typeface="Proxima Nova" panose="020B0604020202020204" charset="0"/>
              <a:sym typeface="Arial"/>
            </a:endParaRP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Proprietary State-of-Charge</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Proprietary State-of-Health</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Custom Reporting and Dashboards</a:t>
            </a:r>
          </a:p>
          <a:p>
            <a:pPr defTabSz="1219170">
              <a:buClr>
                <a:srgbClr val="000000"/>
              </a:buClr>
              <a:defRPr/>
            </a:pPr>
            <a:br>
              <a:rPr lang="en-US" sz="1867" b="1" kern="0" dirty="0">
                <a:solidFill>
                  <a:srgbClr val="000000"/>
                </a:solidFill>
                <a:latin typeface="Inter" panose="02000503000000020004" pitchFamily="2" charset="0"/>
                <a:ea typeface="Inter" panose="02000503000000020004" pitchFamily="2" charset="0"/>
                <a:cs typeface="Proxima Nova" panose="020B0604020202020204" charset="0"/>
                <a:sym typeface="Arial"/>
              </a:rPr>
            </a:br>
            <a:r>
              <a:rPr lang="en-US" sz="2400" b="1" kern="0" dirty="0">
                <a:solidFill>
                  <a:srgbClr val="013055"/>
                </a:solidFill>
                <a:latin typeface="Inter" panose="02000503000000020004" pitchFamily="2" charset="0"/>
                <a:ea typeface="Inter" panose="02000503000000020004" pitchFamily="2" charset="0"/>
                <a:cs typeface="Proxima Nova" panose="020B0604020202020204" charset="0"/>
                <a:sym typeface="Arial"/>
              </a:rPr>
              <a:t>Act</a:t>
            </a:r>
            <a:endParaRPr lang="en-US" sz="1867" b="1" kern="0" dirty="0">
              <a:solidFill>
                <a:srgbClr val="013055"/>
              </a:solidFill>
              <a:latin typeface="Inter" panose="02000503000000020004" pitchFamily="2" charset="0"/>
              <a:ea typeface="Inter" panose="02000503000000020004" pitchFamily="2" charset="0"/>
              <a:cs typeface="Proxima Nova" panose="020B0604020202020204" charset="0"/>
              <a:sym typeface="Arial"/>
            </a:endParaRP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Detailed Information for OEM Claims, Rolling Trucks, or Conducting Remote Balancing</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Automated Maintenance Actions</a:t>
            </a:r>
          </a:p>
        </p:txBody>
      </p:sp>
    </p:spTree>
    <p:extLst>
      <p:ext uri="{BB962C8B-B14F-4D97-AF65-F5344CB8AC3E}">
        <p14:creationId xmlns:p14="http://schemas.microsoft.com/office/powerpoint/2010/main" val="279384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372A1-9798-BC4D-C43A-02E960959CB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D91098D-03F4-1FAF-96C7-975C1A213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571" y="815195"/>
            <a:ext cx="6187872" cy="5873004"/>
          </a:xfrm>
          <a:prstGeom prst="rect">
            <a:avLst/>
          </a:prstGeom>
        </p:spPr>
      </p:pic>
      <p:sp>
        <p:nvSpPr>
          <p:cNvPr id="2" name="TextBox 1">
            <a:extLst>
              <a:ext uri="{FF2B5EF4-FFF2-40B4-BE49-F238E27FC236}">
                <a16:creationId xmlns:a16="http://schemas.microsoft.com/office/drawing/2014/main" id="{32820DAF-CEB1-F115-719B-17AF9B8C4C49}"/>
              </a:ext>
            </a:extLst>
          </p:cNvPr>
          <p:cNvSpPr txBox="1"/>
          <p:nvPr/>
        </p:nvSpPr>
        <p:spPr>
          <a:xfrm>
            <a:off x="6281801" y="1529217"/>
            <a:ext cx="5768628" cy="3786229"/>
          </a:xfrm>
          <a:prstGeom prst="rect">
            <a:avLst/>
          </a:prstGeom>
          <a:noFill/>
        </p:spPr>
        <p:txBody>
          <a:bodyPr wrap="square" rtlCol="0">
            <a:spAutoFit/>
          </a:bodyPr>
          <a:lstStyle/>
          <a:p>
            <a:pPr defTabSz="1219170">
              <a:buClr>
                <a:srgbClr val="000000"/>
              </a:buClr>
              <a:defRPr/>
            </a:pPr>
            <a:r>
              <a:rPr lang="en-US" sz="2400" b="1" kern="0" dirty="0">
                <a:solidFill>
                  <a:srgbClr val="013055"/>
                </a:solidFill>
                <a:latin typeface="Inter" panose="02000503000000020004" pitchFamily="2" charset="0"/>
                <a:ea typeface="Inter" panose="02000503000000020004" pitchFamily="2" charset="0"/>
                <a:cs typeface="Proxima Nova" panose="020B0604020202020204" charset="0"/>
                <a:sym typeface="Arial"/>
              </a:rPr>
              <a:t>Detect</a:t>
            </a:r>
            <a:endParaRPr lang="en-US" sz="1867" b="1" kern="0" dirty="0">
              <a:solidFill>
                <a:srgbClr val="013055"/>
              </a:solidFill>
              <a:latin typeface="Inter" panose="02000503000000020004" pitchFamily="2" charset="0"/>
              <a:ea typeface="Inter" panose="02000503000000020004" pitchFamily="2" charset="0"/>
              <a:cs typeface="Proxima Nova" panose="020B0604020202020204" charset="0"/>
              <a:sym typeface="Arial"/>
            </a:endParaRP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24/7 Proactive Monitoring from ROC</a:t>
            </a:r>
            <a:br>
              <a:rPr lang="en-US" sz="1867" kern="0" dirty="0">
                <a:solidFill>
                  <a:srgbClr val="000000"/>
                </a:solidFill>
                <a:latin typeface="Inter" panose="02000503000000020004" pitchFamily="2" charset="0"/>
                <a:ea typeface="Inter" panose="02000503000000020004" pitchFamily="2" charset="0"/>
                <a:cs typeface="Proxima Nova" panose="020B0604020202020204" charset="0"/>
                <a:sym typeface="Arial"/>
              </a:rPr>
            </a:br>
            <a:endParaRPr lang="en-US" sz="1867" kern="0" dirty="0">
              <a:solidFill>
                <a:srgbClr val="000000"/>
              </a:solidFill>
              <a:latin typeface="Inter" panose="02000503000000020004" pitchFamily="2" charset="0"/>
              <a:ea typeface="Inter" panose="02000503000000020004" pitchFamily="2" charset="0"/>
              <a:cs typeface="Proxima Nova" panose="020B0604020202020204" charset="0"/>
              <a:sym typeface="Arial"/>
            </a:endParaRPr>
          </a:p>
          <a:p>
            <a:pPr defTabSz="1219170">
              <a:buClr>
                <a:srgbClr val="000000"/>
              </a:buClr>
              <a:defRPr/>
            </a:pPr>
            <a:r>
              <a:rPr lang="en-US" sz="2400" b="1" kern="0" dirty="0">
                <a:solidFill>
                  <a:srgbClr val="013055"/>
                </a:solidFill>
                <a:latin typeface="Inter" panose="02000503000000020004" pitchFamily="2" charset="0"/>
                <a:ea typeface="Inter" panose="02000503000000020004" pitchFamily="2" charset="0"/>
                <a:cs typeface="Proxima Nova" panose="020B0604020202020204" charset="0"/>
                <a:sym typeface="Arial"/>
              </a:rPr>
              <a:t>Evaluate</a:t>
            </a:r>
            <a:endParaRPr lang="en-US" sz="1867" b="1" kern="0" dirty="0">
              <a:solidFill>
                <a:srgbClr val="013055"/>
              </a:solidFill>
              <a:latin typeface="Inter" panose="02000503000000020004" pitchFamily="2" charset="0"/>
              <a:ea typeface="Inter" panose="02000503000000020004" pitchFamily="2" charset="0"/>
              <a:cs typeface="Proxima Nova" panose="020B0604020202020204" charset="0"/>
              <a:sym typeface="Arial"/>
            </a:endParaRP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Performance Engineers with 4GWh of operating experience focused on storage</a:t>
            </a:r>
          </a:p>
          <a:p>
            <a:pPr defTabSz="1219170">
              <a:buClr>
                <a:srgbClr val="000000"/>
              </a:buClr>
              <a:defRPr/>
            </a:pPr>
            <a:br>
              <a:rPr lang="en-US" sz="1867" b="1" kern="0" dirty="0">
                <a:solidFill>
                  <a:srgbClr val="000000"/>
                </a:solidFill>
                <a:latin typeface="Inter" panose="02000503000000020004" pitchFamily="2" charset="0"/>
                <a:ea typeface="Inter" panose="02000503000000020004" pitchFamily="2" charset="0"/>
                <a:cs typeface="Proxima Nova" panose="020B0604020202020204" charset="0"/>
                <a:sym typeface="Arial"/>
              </a:rPr>
            </a:br>
            <a:r>
              <a:rPr lang="en-US" sz="2400" b="1" kern="0" dirty="0">
                <a:solidFill>
                  <a:srgbClr val="013055"/>
                </a:solidFill>
                <a:latin typeface="Inter" panose="02000503000000020004" pitchFamily="2" charset="0"/>
                <a:ea typeface="Inter" panose="02000503000000020004" pitchFamily="2" charset="0"/>
                <a:cs typeface="Proxima Nova" panose="020B0604020202020204" charset="0"/>
                <a:sym typeface="Arial"/>
              </a:rPr>
              <a:t>Act</a:t>
            </a:r>
            <a:endParaRPr lang="en-US" sz="1867" b="1" kern="0" dirty="0">
              <a:solidFill>
                <a:srgbClr val="013055"/>
              </a:solidFill>
              <a:latin typeface="Inter" panose="02000503000000020004" pitchFamily="2" charset="0"/>
              <a:ea typeface="Inter" panose="02000503000000020004" pitchFamily="2" charset="0"/>
              <a:cs typeface="Proxima Nova" panose="020B0604020202020204" charset="0"/>
              <a:sym typeface="Arial"/>
            </a:endParaRP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24/7 Dispatch from our ROC</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Warranty Management</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Remote Balancing</a:t>
            </a:r>
          </a:p>
          <a:p>
            <a:pPr marL="380990" indent="-228594" defTabSz="1219170">
              <a:buClr>
                <a:srgbClr val="000000"/>
              </a:buClr>
              <a:buFont typeface="Arial" panose="020B0604020202020204" pitchFamily="34" charset="0"/>
              <a:buChar char="•"/>
              <a:defRPr/>
            </a:pPr>
            <a:r>
              <a:rPr lang="en-US" sz="1867" kern="0" dirty="0">
                <a:solidFill>
                  <a:srgbClr val="013055"/>
                </a:solidFill>
                <a:latin typeface="Inter" panose="02000503000000020004" pitchFamily="2" charset="0"/>
                <a:ea typeface="Inter" panose="02000503000000020004" pitchFamily="2" charset="0"/>
                <a:cs typeface="Proxima Nova" panose="020B0604020202020204" charset="0"/>
                <a:sym typeface="Arial"/>
              </a:rPr>
              <a:t>Field Service for Preventative &amp; Corrective</a:t>
            </a:r>
          </a:p>
        </p:txBody>
      </p:sp>
      <p:pic>
        <p:nvPicPr>
          <p:cNvPr id="6" name="Picture 5" descr="A black background with a blue and white line&#10;&#10;Description automatically generated">
            <a:extLst>
              <a:ext uri="{FF2B5EF4-FFF2-40B4-BE49-F238E27FC236}">
                <a16:creationId xmlns:a16="http://schemas.microsoft.com/office/drawing/2014/main" id="{B8594C50-EC19-07EF-0AFE-C9387E542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146" y="3407052"/>
            <a:ext cx="3193081" cy="1185309"/>
          </a:xfrm>
          <a:prstGeom prst="rect">
            <a:avLst/>
          </a:prstGeom>
          <a:solidFill>
            <a:schemeClr val="bg1"/>
          </a:solidFill>
        </p:spPr>
      </p:pic>
      <p:pic>
        <p:nvPicPr>
          <p:cNvPr id="3" name="Picture 2">
            <a:extLst>
              <a:ext uri="{FF2B5EF4-FFF2-40B4-BE49-F238E27FC236}">
                <a16:creationId xmlns:a16="http://schemas.microsoft.com/office/drawing/2014/main" id="{8B3720BD-7259-F58E-0A83-A68078D10666}"/>
              </a:ext>
            </a:extLst>
          </p:cNvPr>
          <p:cNvPicPr>
            <a:picLocks noChangeAspect="1"/>
          </p:cNvPicPr>
          <p:nvPr/>
        </p:nvPicPr>
        <p:blipFill>
          <a:blip r:embed="rId5"/>
          <a:srcRect r="11256"/>
          <a:stretch/>
        </p:blipFill>
        <p:spPr>
          <a:xfrm>
            <a:off x="1747359" y="2733651"/>
            <a:ext cx="774478" cy="572446"/>
          </a:xfrm>
          <a:prstGeom prst="roundRect">
            <a:avLst/>
          </a:prstGeom>
        </p:spPr>
      </p:pic>
      <p:pic>
        <p:nvPicPr>
          <p:cNvPr id="4" name="Picture 3" descr="Two men wearing safety vests and helmets&#10;&#10;Description automatically generated">
            <a:extLst>
              <a:ext uri="{FF2B5EF4-FFF2-40B4-BE49-F238E27FC236}">
                <a16:creationId xmlns:a16="http://schemas.microsoft.com/office/drawing/2014/main" id="{CA844825-5B56-C5FD-618A-7983A8B478A9}"/>
              </a:ext>
            </a:extLst>
          </p:cNvPr>
          <p:cNvPicPr>
            <a:picLocks noChangeAspect="1"/>
          </p:cNvPicPr>
          <p:nvPr/>
        </p:nvPicPr>
        <p:blipFill>
          <a:blip r:embed="rId6"/>
          <a:stretch>
            <a:fillRect/>
          </a:stretch>
        </p:blipFill>
        <p:spPr>
          <a:xfrm>
            <a:off x="3897693" y="2735174"/>
            <a:ext cx="778321" cy="583739"/>
          </a:xfrm>
          <a:prstGeom prst="roundRect">
            <a:avLst>
              <a:gd name="adj" fmla="val 22197"/>
            </a:avLst>
          </a:prstGeom>
        </p:spPr>
      </p:pic>
      <p:pic>
        <p:nvPicPr>
          <p:cNvPr id="5" name="Picture 4" descr="A group of people sitting at a desk with laptops and a whiteboard&#10;&#10;Description automatically generated">
            <a:extLst>
              <a:ext uri="{FF2B5EF4-FFF2-40B4-BE49-F238E27FC236}">
                <a16:creationId xmlns:a16="http://schemas.microsoft.com/office/drawing/2014/main" id="{60ADCF96-1E64-3D37-8970-4B07E9EEBED1}"/>
              </a:ext>
            </a:extLst>
          </p:cNvPr>
          <p:cNvPicPr>
            <a:picLocks noChangeAspect="1"/>
          </p:cNvPicPr>
          <p:nvPr/>
        </p:nvPicPr>
        <p:blipFill rotWithShape="1">
          <a:blip r:embed="rId7"/>
          <a:srcRect l="10439" r="5462" b="12111"/>
          <a:stretch/>
        </p:blipFill>
        <p:spPr>
          <a:xfrm>
            <a:off x="2793118" y="2729532"/>
            <a:ext cx="833294" cy="580683"/>
          </a:xfrm>
          <a:prstGeom prst="roundRect">
            <a:avLst>
              <a:gd name="adj" fmla="val 20778"/>
            </a:avLst>
          </a:prstGeom>
        </p:spPr>
      </p:pic>
      <p:cxnSp>
        <p:nvCxnSpPr>
          <p:cNvPr id="8" name="Straight Arrow Connector 7">
            <a:extLst>
              <a:ext uri="{FF2B5EF4-FFF2-40B4-BE49-F238E27FC236}">
                <a16:creationId xmlns:a16="http://schemas.microsoft.com/office/drawing/2014/main" id="{18E808BD-96EC-2302-20C3-68D3FA5E5EAE}"/>
              </a:ext>
            </a:extLst>
          </p:cNvPr>
          <p:cNvCxnSpPr>
            <a:cxnSpLocks/>
            <a:stCxn id="3" idx="3"/>
            <a:endCxn id="5" idx="1"/>
          </p:cNvCxnSpPr>
          <p:nvPr/>
        </p:nvCxnSpPr>
        <p:spPr>
          <a:xfrm>
            <a:off x="2521837" y="3019874"/>
            <a:ext cx="2712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2CF09CC-DF9B-9263-432B-D0E5F9394768}"/>
              </a:ext>
            </a:extLst>
          </p:cNvPr>
          <p:cNvCxnSpPr>
            <a:cxnSpLocks/>
            <a:stCxn id="5" idx="3"/>
            <a:endCxn id="4" idx="1"/>
          </p:cNvCxnSpPr>
          <p:nvPr/>
        </p:nvCxnSpPr>
        <p:spPr>
          <a:xfrm>
            <a:off x="3626412" y="3019874"/>
            <a:ext cx="271281" cy="7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Content Placeholder 8">
            <a:extLst>
              <a:ext uri="{FF2B5EF4-FFF2-40B4-BE49-F238E27FC236}">
                <a16:creationId xmlns:a16="http://schemas.microsoft.com/office/drawing/2014/main" id="{738EA1A2-D59C-24A4-E26F-72488BFD1E71}"/>
              </a:ext>
            </a:extLst>
          </p:cNvPr>
          <p:cNvSpPr txBox="1">
            <a:spLocks/>
          </p:cNvSpPr>
          <p:nvPr/>
        </p:nvSpPr>
        <p:spPr>
          <a:xfrm>
            <a:off x="847627" y="375920"/>
            <a:ext cx="6071333" cy="2641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chemeClr val="accent2"/>
                </a:solidFill>
                <a:latin typeface="Saira" pitchFamily="2" charset="77"/>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DAY 2 OPERATIONS – NOT A SINGLE MOMENT</a:t>
            </a:r>
            <a:endParaRPr lang="en-US" dirty="0"/>
          </a:p>
        </p:txBody>
      </p:sp>
      <p:cxnSp>
        <p:nvCxnSpPr>
          <p:cNvPr id="36" name="Connector: Curved 35">
            <a:extLst>
              <a:ext uri="{FF2B5EF4-FFF2-40B4-BE49-F238E27FC236}">
                <a16:creationId xmlns:a16="http://schemas.microsoft.com/office/drawing/2014/main" id="{BC338EDE-0C2B-4F9C-CE8F-A23A82AAA6A8}"/>
              </a:ext>
            </a:extLst>
          </p:cNvPr>
          <p:cNvCxnSpPr>
            <a:cxnSpLocks/>
          </p:cNvCxnSpPr>
          <p:nvPr/>
        </p:nvCxnSpPr>
        <p:spPr>
          <a:xfrm flipV="1">
            <a:off x="847627" y="3999706"/>
            <a:ext cx="452853" cy="318294"/>
          </a:xfrm>
          <a:prstGeom prst="curvedConnector3">
            <a:avLst/>
          </a:prstGeom>
          <a:ln w="53975"/>
        </p:spPr>
        <p:style>
          <a:lnRef idx="2">
            <a:schemeClr val="accent1"/>
          </a:lnRef>
          <a:fillRef idx="0">
            <a:schemeClr val="accent1"/>
          </a:fillRef>
          <a:effectRef idx="1">
            <a:schemeClr val="accent1"/>
          </a:effectRef>
          <a:fontRef idx="minor">
            <a:schemeClr val="tx1"/>
          </a:fontRef>
        </p:style>
      </p:cxnSp>
      <p:cxnSp>
        <p:nvCxnSpPr>
          <p:cNvPr id="39" name="Connector: Curved 38">
            <a:extLst>
              <a:ext uri="{FF2B5EF4-FFF2-40B4-BE49-F238E27FC236}">
                <a16:creationId xmlns:a16="http://schemas.microsoft.com/office/drawing/2014/main" id="{EB89D2D4-05D4-C4E6-D58D-2AF52950DD70}"/>
              </a:ext>
            </a:extLst>
          </p:cNvPr>
          <p:cNvCxnSpPr>
            <a:cxnSpLocks/>
          </p:cNvCxnSpPr>
          <p:nvPr/>
        </p:nvCxnSpPr>
        <p:spPr>
          <a:xfrm flipV="1">
            <a:off x="778534" y="3681412"/>
            <a:ext cx="452853" cy="318294"/>
          </a:xfrm>
          <a:prstGeom prst="curvedConnector3">
            <a:avLst/>
          </a:prstGeom>
          <a:ln w="53975"/>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AFA7828-4526-60A8-9B31-A78564D2EF53}"/>
              </a:ext>
            </a:extLst>
          </p:cNvPr>
          <p:cNvSpPr txBox="1"/>
          <p:nvPr/>
        </p:nvSpPr>
        <p:spPr>
          <a:xfrm rot="19458653">
            <a:off x="680685" y="3877834"/>
            <a:ext cx="648548" cy="276999"/>
          </a:xfrm>
          <a:prstGeom prst="rect">
            <a:avLst/>
          </a:prstGeom>
          <a:noFill/>
        </p:spPr>
        <p:txBody>
          <a:bodyPr wrap="square" rtlCol="0">
            <a:spAutoFit/>
          </a:bodyPr>
          <a:lstStyle/>
          <a:p>
            <a:r>
              <a:rPr lang="en-US" sz="1200" b="1" dirty="0">
                <a:solidFill>
                  <a:schemeClr val="accent1"/>
                </a:solidFill>
                <a:latin typeface="Inter" panose="02000503000000020004" pitchFamily="2" charset="0"/>
                <a:ea typeface="Inter" panose="02000503000000020004" pitchFamily="2" charset="0"/>
              </a:rPr>
              <a:t>Learn</a:t>
            </a:r>
          </a:p>
        </p:txBody>
      </p:sp>
    </p:spTree>
    <p:extLst>
      <p:ext uri="{BB962C8B-B14F-4D97-AF65-F5344CB8AC3E}">
        <p14:creationId xmlns:p14="http://schemas.microsoft.com/office/powerpoint/2010/main" val="41198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6DF36CF5-12E5-B018-991E-62CD4417791C}"/>
              </a:ext>
            </a:extLst>
          </p:cNvPr>
          <p:cNvSpPr txBox="1"/>
          <p:nvPr/>
        </p:nvSpPr>
        <p:spPr>
          <a:xfrm>
            <a:off x="4436883" y="917912"/>
            <a:ext cx="7577907" cy="6370975"/>
          </a:xfrm>
          <a:prstGeom prst="rect">
            <a:avLst/>
          </a:prstGeom>
          <a:noFill/>
        </p:spPr>
        <p:txBody>
          <a:bodyPr wrap="square">
            <a:spAutoFit/>
          </a:bodyPr>
          <a:lstStyle/>
          <a:p>
            <a:pPr>
              <a:buClr>
                <a:srgbClr val="000000"/>
              </a:buClr>
              <a:buSzPts val="10000"/>
            </a:pPr>
            <a:r>
              <a:rPr lang="en" sz="2800" b="1" dirty="0">
                <a:latin typeface="Inter" panose="02000503000000020004" pitchFamily="2" charset="0"/>
                <a:ea typeface="Inter" panose="02000503000000020004" pitchFamily="2" charset="0"/>
                <a:cs typeface="Proxima Nova"/>
                <a:sym typeface="Proxima Nova"/>
              </a:rPr>
              <a:t>What is your level of experience with utility-scale assets? </a:t>
            </a:r>
          </a:p>
          <a:p>
            <a:pPr>
              <a:buClr>
                <a:srgbClr val="000000"/>
              </a:buClr>
              <a:buSzPts val="10000"/>
            </a:pPr>
            <a:endParaRPr lang="en-US" sz="2400" b="1" dirty="0">
              <a:latin typeface="Inter" panose="02000503000000020004" pitchFamily="2" charset="0"/>
              <a:ea typeface="Inter" panose="02000503000000020004" pitchFamily="2" charset="0"/>
              <a:cs typeface="Proxima Nova"/>
              <a:sym typeface="Proxima Nova"/>
            </a:endParaRPr>
          </a:p>
          <a:p>
            <a:pPr marL="971550" lvl="1" indent="-514350">
              <a:lnSpc>
                <a:spcPct val="150000"/>
              </a:lnSpc>
              <a:buClr>
                <a:srgbClr val="000000"/>
              </a:buClr>
              <a:buSzPct val="100000"/>
              <a:buFont typeface="+mj-lt"/>
              <a:buAutoNum type="arabicPeriod"/>
            </a:pPr>
            <a:r>
              <a:rPr lang="en-US" sz="2200" dirty="0">
                <a:latin typeface="Inter" panose="02000503000000020004" pitchFamily="2" charset="0"/>
                <a:ea typeface="Inter" panose="02000503000000020004" pitchFamily="2" charset="0"/>
                <a:cs typeface="Proxima Nova"/>
                <a:sym typeface="Proxima Nova"/>
              </a:rPr>
              <a:t>No batteries or in the first planning process</a:t>
            </a:r>
          </a:p>
          <a:p>
            <a:pPr marL="971550" lvl="1" indent="-514350">
              <a:lnSpc>
                <a:spcPct val="150000"/>
              </a:lnSpc>
              <a:buClr>
                <a:srgbClr val="000000"/>
              </a:buClr>
              <a:buSzPct val="100000"/>
              <a:buFont typeface="+mj-lt"/>
              <a:buAutoNum type="arabicPeriod"/>
            </a:pPr>
            <a:r>
              <a:rPr lang="en-US" sz="2200" dirty="0">
                <a:latin typeface="Inter" panose="02000503000000020004" pitchFamily="2" charset="0"/>
                <a:ea typeface="Inter" panose="02000503000000020004" pitchFamily="2" charset="0"/>
                <a:cs typeface="Proxima Nova"/>
                <a:sym typeface="Proxima Nova"/>
              </a:rPr>
              <a:t>1-3 sites</a:t>
            </a:r>
          </a:p>
          <a:p>
            <a:pPr marL="971550" lvl="1" indent="-514350">
              <a:lnSpc>
                <a:spcPct val="150000"/>
              </a:lnSpc>
              <a:buClr>
                <a:srgbClr val="000000"/>
              </a:buClr>
              <a:buSzPct val="100000"/>
              <a:buFont typeface="+mj-lt"/>
              <a:buAutoNum type="arabicPeriod"/>
            </a:pPr>
            <a:r>
              <a:rPr lang="en-US" sz="2200" dirty="0">
                <a:latin typeface="Inter" panose="02000503000000020004" pitchFamily="2" charset="0"/>
                <a:ea typeface="Inter" panose="02000503000000020004" pitchFamily="2" charset="0"/>
                <a:cs typeface="Proxima Nova"/>
                <a:sym typeface="Proxima Nova"/>
              </a:rPr>
              <a:t>3-10 sites</a:t>
            </a:r>
          </a:p>
          <a:p>
            <a:pPr marL="971550" lvl="1" indent="-514350">
              <a:lnSpc>
                <a:spcPct val="150000"/>
              </a:lnSpc>
              <a:buClr>
                <a:srgbClr val="000000"/>
              </a:buClr>
              <a:buSzPct val="100000"/>
              <a:buFont typeface="+mj-lt"/>
              <a:buAutoNum type="arabicPeriod"/>
            </a:pPr>
            <a:r>
              <a:rPr lang="en-US" sz="2200" dirty="0">
                <a:latin typeface="Inter" panose="02000503000000020004" pitchFamily="2" charset="0"/>
                <a:ea typeface="Inter" panose="02000503000000020004" pitchFamily="2" charset="0"/>
                <a:cs typeface="Proxima Nova"/>
                <a:sym typeface="Proxima Nova"/>
              </a:rPr>
              <a:t>10+ sites</a:t>
            </a:r>
          </a:p>
          <a:p>
            <a:pPr>
              <a:buClr>
                <a:srgbClr val="000000"/>
              </a:buClr>
              <a:buSzPts val="10000"/>
            </a:pPr>
            <a:endParaRPr lang="en-US" sz="2800" b="1" dirty="0">
              <a:solidFill>
                <a:srgbClr val="1C6082"/>
              </a:solidFill>
              <a:latin typeface="Inter" panose="02000503000000020004" pitchFamily="2" charset="0"/>
              <a:ea typeface="Inter" panose="02000503000000020004" pitchFamily="2" charset="0"/>
              <a:cs typeface="Proxima Nova"/>
              <a:sym typeface="Proxima Nova"/>
            </a:endParaRPr>
          </a:p>
          <a:p>
            <a:pPr>
              <a:buClr>
                <a:srgbClr val="000000"/>
              </a:buClr>
              <a:buSzPts val="10000"/>
            </a:pPr>
            <a:r>
              <a:rPr lang="en-US" sz="2800" b="1" dirty="0">
                <a:latin typeface="Inter" panose="02000503000000020004" pitchFamily="2" charset="0"/>
                <a:ea typeface="Inter" panose="02000503000000020004" pitchFamily="2" charset="0"/>
                <a:cs typeface="Proxima Nova"/>
                <a:sym typeface="Proxima Nova"/>
              </a:rPr>
              <a:t>Who has a problem site?</a:t>
            </a:r>
          </a:p>
          <a:p>
            <a:pPr>
              <a:buClr>
                <a:srgbClr val="000000"/>
              </a:buClr>
              <a:buSzPts val="10000"/>
            </a:pPr>
            <a:endParaRPr lang="en-US" sz="2800" b="1" dirty="0">
              <a:latin typeface="Inter" panose="02000503000000020004" pitchFamily="2" charset="0"/>
              <a:ea typeface="Inter" panose="02000503000000020004" pitchFamily="2" charset="0"/>
              <a:cs typeface="Proxima Nova"/>
              <a:sym typeface="Proxima Nova"/>
            </a:endParaRPr>
          </a:p>
          <a:p>
            <a:pPr>
              <a:buClr>
                <a:srgbClr val="000000"/>
              </a:buClr>
              <a:buSzPts val="10000"/>
            </a:pPr>
            <a:r>
              <a:rPr lang="en-US" sz="2800" b="1" dirty="0">
                <a:latin typeface="Inter" panose="02000503000000020004" pitchFamily="2" charset="0"/>
                <a:ea typeface="Inter" panose="02000503000000020004" pitchFamily="2" charset="0"/>
                <a:cs typeface="Proxima Nova"/>
                <a:sym typeface="Proxima Nova"/>
              </a:rPr>
              <a:t>What does that problem site mean to you?</a:t>
            </a:r>
          </a:p>
          <a:p>
            <a:pPr>
              <a:buClr>
                <a:srgbClr val="000000"/>
              </a:buClr>
              <a:buSzPts val="10000"/>
            </a:pPr>
            <a:r>
              <a:rPr lang="en-US" sz="2800" b="1" dirty="0">
                <a:solidFill>
                  <a:srgbClr val="1C6082"/>
                </a:solidFill>
                <a:latin typeface="Inter" panose="02000503000000020004" pitchFamily="2" charset="0"/>
                <a:ea typeface="Inter" panose="02000503000000020004" pitchFamily="2" charset="0"/>
                <a:cs typeface="Proxima Nova"/>
                <a:sym typeface="Proxima Nova"/>
              </a:rPr>
              <a:t> </a:t>
            </a:r>
          </a:p>
          <a:p>
            <a:pPr>
              <a:buClr>
                <a:srgbClr val="000000"/>
              </a:buClr>
              <a:buSzPts val="10000"/>
            </a:pPr>
            <a:endParaRPr lang="en-US" sz="2800" b="1" dirty="0">
              <a:solidFill>
                <a:srgbClr val="1C6082"/>
              </a:solidFill>
              <a:latin typeface="Inter" panose="02000503000000020004" pitchFamily="2" charset="0"/>
              <a:ea typeface="Inter" panose="02000503000000020004" pitchFamily="2" charset="0"/>
              <a:cs typeface="Proxima Nova"/>
              <a:sym typeface="Proxima Nova"/>
            </a:endParaRPr>
          </a:p>
          <a:p>
            <a:pPr>
              <a:buClr>
                <a:srgbClr val="000000"/>
              </a:buClr>
              <a:buSzPts val="10000"/>
            </a:pPr>
            <a:endParaRPr lang="en-US" sz="2800" b="1" dirty="0">
              <a:solidFill>
                <a:srgbClr val="1C6082"/>
              </a:solidFill>
              <a:latin typeface="Inter" panose="02000503000000020004" pitchFamily="2" charset="0"/>
              <a:ea typeface="Inter" panose="02000503000000020004" pitchFamily="2" charset="0"/>
              <a:cs typeface="Proxima Nova"/>
              <a:sym typeface="Proxima Nova"/>
            </a:endParaRPr>
          </a:p>
        </p:txBody>
      </p:sp>
      <p:sp>
        <p:nvSpPr>
          <p:cNvPr id="45" name="Google Shape;301;p35">
            <a:extLst>
              <a:ext uri="{FF2B5EF4-FFF2-40B4-BE49-F238E27FC236}">
                <a16:creationId xmlns:a16="http://schemas.microsoft.com/office/drawing/2014/main" id="{926E36C4-2E7E-2921-961D-194A739487AB}"/>
              </a:ext>
            </a:extLst>
          </p:cNvPr>
          <p:cNvSpPr txBox="1"/>
          <p:nvPr/>
        </p:nvSpPr>
        <p:spPr>
          <a:xfrm>
            <a:off x="-39678" y="2571047"/>
            <a:ext cx="4150608" cy="1994000"/>
          </a:xfrm>
          <a:prstGeom prst="rect">
            <a:avLst/>
          </a:prstGeom>
          <a:noFill/>
          <a:ln>
            <a:noFill/>
          </a:ln>
        </p:spPr>
        <p:txBody>
          <a:bodyPr spcFirstLastPara="1" wrap="square" lIns="121900" tIns="121900" rIns="121900" bIns="121900" anchor="t" anchorCtr="0">
            <a:noAutofit/>
          </a:bodyPr>
          <a:lstStyle/>
          <a:p>
            <a:pPr algn="ctr">
              <a:buClr>
                <a:srgbClr val="000000"/>
              </a:buClr>
              <a:buSzPts val="10000"/>
            </a:pPr>
            <a:r>
              <a:rPr lang="en" sz="3500" b="1">
                <a:solidFill>
                  <a:schemeClr val="bg1"/>
                </a:solidFill>
                <a:latin typeface="Inter" panose="02000503000000020004" pitchFamily="2" charset="0"/>
                <a:ea typeface="Inter" panose="02000503000000020004" pitchFamily="2" charset="0"/>
                <a:cs typeface="Proxima Nova"/>
                <a:sym typeface="Proxima Nova"/>
              </a:rPr>
              <a:t>Who is in the room today? </a:t>
            </a:r>
          </a:p>
        </p:txBody>
      </p:sp>
    </p:spTree>
    <p:extLst>
      <p:ext uri="{BB962C8B-B14F-4D97-AF65-F5344CB8AC3E}">
        <p14:creationId xmlns:p14="http://schemas.microsoft.com/office/powerpoint/2010/main" val="87729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85AFF-B37A-80A3-FA2B-92910D969D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4B78DA-F879-1BF8-BE4E-E81CC98AB422}"/>
              </a:ext>
            </a:extLst>
          </p:cNvPr>
          <p:cNvSpPr txBox="1"/>
          <p:nvPr/>
        </p:nvSpPr>
        <p:spPr>
          <a:xfrm>
            <a:off x="362346" y="220084"/>
            <a:ext cx="4103505" cy="338554"/>
          </a:xfrm>
          <a:prstGeom prst="rect">
            <a:avLst/>
          </a:prstGeom>
          <a:noFill/>
        </p:spPr>
        <p:txBody>
          <a:bodyPr wrap="square" lIns="121920" tIns="60960" rIns="121920" bIns="60960" anchor="t">
            <a:spAutoFit/>
          </a:bodyPr>
          <a:lstStyle/>
          <a:p>
            <a:pPr algn="ctr" defTabSz="1219170">
              <a:buClr>
                <a:srgbClr val="000000"/>
              </a:buClr>
              <a:defRPr/>
            </a:pPr>
            <a:endParaRPr lang="en-US" sz="1400" kern="0">
              <a:solidFill>
                <a:srgbClr val="000000"/>
              </a:solidFill>
              <a:latin typeface="Proxima Nova" panose="020B0604020202020204" charset="0"/>
              <a:ea typeface="Inter" panose="02000503000000020004" pitchFamily="2" charset="0"/>
              <a:cs typeface="Proxima Nova" panose="020B0604020202020204" charset="0"/>
              <a:sym typeface="Arial"/>
            </a:endParaRPr>
          </a:p>
        </p:txBody>
      </p:sp>
      <p:sp>
        <p:nvSpPr>
          <p:cNvPr id="5" name="Text Placeholder 4">
            <a:extLst>
              <a:ext uri="{FF2B5EF4-FFF2-40B4-BE49-F238E27FC236}">
                <a16:creationId xmlns:a16="http://schemas.microsoft.com/office/drawing/2014/main" id="{2F0EF724-1935-265D-B9B5-F4849AD51B5F}"/>
              </a:ext>
            </a:extLst>
          </p:cNvPr>
          <p:cNvSpPr>
            <a:spLocks noGrp="1"/>
          </p:cNvSpPr>
          <p:nvPr>
            <p:ph type="body" sz="quarter" idx="10"/>
          </p:nvPr>
        </p:nvSpPr>
        <p:spPr>
          <a:xfrm>
            <a:off x="765296" y="1716069"/>
            <a:ext cx="10647342" cy="746979"/>
          </a:xfrm>
        </p:spPr>
        <p:txBody>
          <a:bodyPr>
            <a:noAutofit/>
          </a:bodyPr>
          <a:lstStyle/>
          <a:p>
            <a:r>
              <a:rPr lang="en-US" sz="5400" dirty="0"/>
              <a:t>Message #3 for the Industry:</a:t>
            </a:r>
          </a:p>
        </p:txBody>
      </p:sp>
      <p:sp>
        <p:nvSpPr>
          <p:cNvPr id="33" name="Text Placeholder 32">
            <a:extLst>
              <a:ext uri="{FF2B5EF4-FFF2-40B4-BE49-F238E27FC236}">
                <a16:creationId xmlns:a16="http://schemas.microsoft.com/office/drawing/2014/main" id="{940B39AA-3141-0550-3EC4-16683E4957CE}"/>
              </a:ext>
            </a:extLst>
          </p:cNvPr>
          <p:cNvSpPr>
            <a:spLocks noGrp="1"/>
          </p:cNvSpPr>
          <p:nvPr>
            <p:ph type="body" sz="quarter" idx="12"/>
          </p:nvPr>
        </p:nvSpPr>
        <p:spPr>
          <a:xfrm>
            <a:off x="765296" y="3161401"/>
            <a:ext cx="9744517" cy="2148479"/>
          </a:xfrm>
        </p:spPr>
        <p:txBody>
          <a:bodyPr>
            <a:normAutofit/>
          </a:bodyPr>
          <a:lstStyle/>
          <a:p>
            <a:r>
              <a:rPr lang="en-US" sz="4000" dirty="0"/>
              <a:t>Why Choose FlexGen</a:t>
            </a:r>
          </a:p>
        </p:txBody>
      </p:sp>
    </p:spTree>
    <p:extLst>
      <p:ext uri="{BB962C8B-B14F-4D97-AF65-F5344CB8AC3E}">
        <p14:creationId xmlns:p14="http://schemas.microsoft.com/office/powerpoint/2010/main" val="186128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hevron 45">
            <a:extLst>
              <a:ext uri="{FF2B5EF4-FFF2-40B4-BE49-F238E27FC236}">
                <a16:creationId xmlns:a16="http://schemas.microsoft.com/office/drawing/2014/main" id="{EDDD952F-EAF3-708E-17B3-356177D5829F}"/>
              </a:ext>
            </a:extLst>
          </p:cNvPr>
          <p:cNvSpPr/>
          <p:nvPr/>
        </p:nvSpPr>
        <p:spPr>
          <a:xfrm>
            <a:off x="975360" y="3409531"/>
            <a:ext cx="6488038" cy="1371600"/>
          </a:xfrm>
          <a:prstGeom prst="chevron">
            <a:avLst>
              <a:gd name="adj" fmla="val 0"/>
            </a:avLst>
          </a:prstGeom>
          <a:gradFill>
            <a:gsLst>
              <a:gs pos="0">
                <a:schemeClr val="bg1"/>
              </a:gs>
              <a:gs pos="100000">
                <a:schemeClr val="accent1">
                  <a:lumMod val="20000"/>
                  <a:lumOff val="80000"/>
                </a:schemeClr>
              </a:gs>
            </a:gsLst>
            <a:lin ang="0" scaled="0"/>
          </a:gradFill>
          <a:ln w="381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47" name="Chevron 46">
            <a:extLst>
              <a:ext uri="{FF2B5EF4-FFF2-40B4-BE49-F238E27FC236}">
                <a16:creationId xmlns:a16="http://schemas.microsoft.com/office/drawing/2014/main" id="{268D9E92-9DA8-E45A-16CD-418B0B1CB3AC}"/>
              </a:ext>
            </a:extLst>
          </p:cNvPr>
          <p:cNvSpPr/>
          <p:nvPr/>
        </p:nvSpPr>
        <p:spPr>
          <a:xfrm>
            <a:off x="953434" y="4843738"/>
            <a:ext cx="6488038" cy="1371600"/>
          </a:xfrm>
          <a:prstGeom prst="chevron">
            <a:avLst>
              <a:gd name="adj" fmla="val 0"/>
            </a:avLst>
          </a:prstGeom>
          <a:gradFill>
            <a:gsLst>
              <a:gs pos="0">
                <a:schemeClr val="bg1"/>
              </a:gs>
              <a:gs pos="100000">
                <a:schemeClr val="accent1">
                  <a:lumMod val="20000"/>
                  <a:lumOff val="80000"/>
                </a:schemeClr>
              </a:gs>
            </a:gsLst>
            <a:lin ang="0" scaled="0"/>
          </a:gradFill>
          <a:ln w="381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48" name="Chevron 47">
            <a:extLst>
              <a:ext uri="{FF2B5EF4-FFF2-40B4-BE49-F238E27FC236}">
                <a16:creationId xmlns:a16="http://schemas.microsoft.com/office/drawing/2014/main" id="{2E621CFC-345F-901A-CB8B-FD2696B56975}"/>
              </a:ext>
            </a:extLst>
          </p:cNvPr>
          <p:cNvSpPr/>
          <p:nvPr/>
        </p:nvSpPr>
        <p:spPr>
          <a:xfrm>
            <a:off x="953434" y="1990898"/>
            <a:ext cx="6488038" cy="1371600"/>
          </a:xfrm>
          <a:prstGeom prst="chevron">
            <a:avLst>
              <a:gd name="adj" fmla="val 0"/>
            </a:avLst>
          </a:prstGeom>
          <a:gradFill>
            <a:gsLst>
              <a:gs pos="0">
                <a:schemeClr val="bg1"/>
              </a:gs>
              <a:gs pos="100000">
                <a:schemeClr val="accent1">
                  <a:lumMod val="20000"/>
                  <a:lumOff val="80000"/>
                </a:schemeClr>
              </a:gs>
            </a:gsLst>
            <a:lin ang="0" scaled="0"/>
          </a:gradFill>
          <a:ln w="381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2" name="Title 1">
            <a:extLst>
              <a:ext uri="{FF2B5EF4-FFF2-40B4-BE49-F238E27FC236}">
                <a16:creationId xmlns:a16="http://schemas.microsoft.com/office/drawing/2014/main" id="{DE973780-BF4D-F0B4-75BD-C1ACCADA4466}"/>
              </a:ext>
            </a:extLst>
          </p:cNvPr>
          <p:cNvSpPr>
            <a:spLocks noGrp="1"/>
          </p:cNvSpPr>
          <p:nvPr>
            <p:ph type="title"/>
          </p:nvPr>
        </p:nvSpPr>
        <p:spPr>
          <a:xfrm>
            <a:off x="838200" y="906266"/>
            <a:ext cx="10515600" cy="409909"/>
          </a:xfrm>
        </p:spPr>
        <p:txBody>
          <a:bodyPr/>
          <a:lstStyle/>
          <a:p>
            <a:r>
              <a:rPr lang="en-US"/>
              <a:t>Strength in adaptability</a:t>
            </a:r>
          </a:p>
        </p:txBody>
      </p:sp>
      <p:sp>
        <p:nvSpPr>
          <p:cNvPr id="3" name="Content Placeholder 2">
            <a:extLst>
              <a:ext uri="{FF2B5EF4-FFF2-40B4-BE49-F238E27FC236}">
                <a16:creationId xmlns:a16="http://schemas.microsoft.com/office/drawing/2014/main" id="{081DCE5D-186B-345C-187C-A138350FB352}"/>
              </a:ext>
            </a:extLst>
          </p:cNvPr>
          <p:cNvSpPr>
            <a:spLocks noGrp="1"/>
          </p:cNvSpPr>
          <p:nvPr>
            <p:ph idx="1"/>
          </p:nvPr>
        </p:nvSpPr>
        <p:spPr>
          <a:xfrm>
            <a:off x="1227643" y="2132968"/>
            <a:ext cx="5051217" cy="4105402"/>
          </a:xfrm>
        </p:spPr>
        <p:txBody>
          <a:bodyPr>
            <a:noAutofit/>
          </a:bodyPr>
          <a:lstStyle/>
          <a:p>
            <a:pPr>
              <a:spcAft>
                <a:spcPts val="3600"/>
              </a:spcAft>
            </a:pPr>
            <a:r>
              <a:rPr lang="en-US" b="1" dirty="0"/>
              <a:t>Software-First</a:t>
            </a:r>
            <a:br>
              <a:rPr lang="en-US" b="1" dirty="0"/>
            </a:br>
            <a:r>
              <a:rPr lang="en-US" sz="1600" dirty="0"/>
              <a:t>FlexGen’s cutting-edge features promote agility and rapid market responsiveness as needs evolve.</a:t>
            </a:r>
          </a:p>
          <a:p>
            <a:pPr>
              <a:spcAft>
                <a:spcPts val="2400"/>
              </a:spcAft>
            </a:pPr>
            <a:r>
              <a:rPr lang="en-US" b="1" dirty="0"/>
              <a:t>Hardware-Compatible</a:t>
            </a:r>
            <a:br>
              <a:rPr lang="en-US" dirty="0"/>
            </a:br>
            <a:r>
              <a:rPr lang="en-US" sz="1600" dirty="0"/>
              <a:t>FlexGen’s lab-tested solutions ensure an </a:t>
            </a:r>
            <a:br>
              <a:rPr lang="en-US" sz="1600" dirty="0"/>
            </a:br>
            <a:r>
              <a:rPr lang="en-US" sz="1600" dirty="0"/>
              <a:t>optimal match for each use case with the latest technology and leading brands.</a:t>
            </a:r>
          </a:p>
          <a:p>
            <a:pPr>
              <a:spcAft>
                <a:spcPts val="2400"/>
              </a:spcAft>
            </a:pPr>
            <a:r>
              <a:rPr lang="en-US" b="1" dirty="0"/>
              <a:t>Customer Obsessed </a:t>
            </a:r>
            <a:br>
              <a:rPr lang="en-US" b="1" dirty="0"/>
            </a:br>
            <a:r>
              <a:rPr lang="en-US" sz="1600" dirty="0"/>
              <a:t>Our team provides 24/7 proactive monitoring, direct customer access, and our product roadmap is guided by a customer advisory board. </a:t>
            </a:r>
            <a:endParaRPr lang="en-US" sz="1800" dirty="0"/>
          </a:p>
        </p:txBody>
      </p:sp>
      <p:sp>
        <p:nvSpPr>
          <p:cNvPr id="41" name="Text Placeholder 40">
            <a:extLst>
              <a:ext uri="{FF2B5EF4-FFF2-40B4-BE49-F238E27FC236}">
                <a16:creationId xmlns:a16="http://schemas.microsoft.com/office/drawing/2014/main" id="{18F0C28F-0A1B-69CE-DEA5-886E69ACA606}"/>
              </a:ext>
            </a:extLst>
          </p:cNvPr>
          <p:cNvSpPr>
            <a:spLocks noGrp="1"/>
          </p:cNvSpPr>
          <p:nvPr>
            <p:ph type="body" sz="quarter" idx="14"/>
          </p:nvPr>
        </p:nvSpPr>
        <p:spPr/>
        <p:txBody>
          <a:bodyPr/>
          <a:lstStyle/>
          <a:p>
            <a:r>
              <a:rPr lang="en-US"/>
              <a:t>Our problem-solving mindset is in our culture</a:t>
            </a:r>
          </a:p>
        </p:txBody>
      </p:sp>
      <p:sp>
        <p:nvSpPr>
          <p:cNvPr id="49" name="Chevron 48">
            <a:extLst>
              <a:ext uri="{FF2B5EF4-FFF2-40B4-BE49-F238E27FC236}">
                <a16:creationId xmlns:a16="http://schemas.microsoft.com/office/drawing/2014/main" id="{D4076F72-1C22-FEE7-5E5D-D66A7CBC80E7}"/>
              </a:ext>
            </a:extLst>
          </p:cNvPr>
          <p:cNvSpPr/>
          <p:nvPr/>
        </p:nvSpPr>
        <p:spPr>
          <a:xfrm>
            <a:off x="6581222" y="3409531"/>
            <a:ext cx="4794502" cy="1371600"/>
          </a:xfrm>
          <a:prstGeom prst="chevron">
            <a:avLst>
              <a:gd name="adj" fmla="val 16298"/>
            </a:avLst>
          </a:prstGeom>
          <a:solidFill>
            <a:schemeClr val="accent1">
              <a:lumMod val="60000"/>
              <a:lumOff val="40000"/>
            </a:schemeClr>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50" name="Chevron 49">
            <a:extLst>
              <a:ext uri="{FF2B5EF4-FFF2-40B4-BE49-F238E27FC236}">
                <a16:creationId xmlns:a16="http://schemas.microsoft.com/office/drawing/2014/main" id="{621CED1D-C247-88B6-BCDE-507679C25449}"/>
              </a:ext>
            </a:extLst>
          </p:cNvPr>
          <p:cNvSpPr/>
          <p:nvPr/>
        </p:nvSpPr>
        <p:spPr>
          <a:xfrm>
            <a:off x="6559296" y="4835951"/>
            <a:ext cx="4794502" cy="1371600"/>
          </a:xfrm>
          <a:prstGeom prst="chevron">
            <a:avLst>
              <a:gd name="adj" fmla="val 16298"/>
            </a:avLst>
          </a:prstGeom>
          <a:solidFill>
            <a:schemeClr val="accent1">
              <a:lumMod val="60000"/>
              <a:lumOff val="40000"/>
            </a:schemeClr>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51" name="Chevron 50">
            <a:extLst>
              <a:ext uri="{FF2B5EF4-FFF2-40B4-BE49-F238E27FC236}">
                <a16:creationId xmlns:a16="http://schemas.microsoft.com/office/drawing/2014/main" id="{CC426D7E-B39B-E306-8918-DF48900A5CC4}"/>
              </a:ext>
            </a:extLst>
          </p:cNvPr>
          <p:cNvSpPr/>
          <p:nvPr/>
        </p:nvSpPr>
        <p:spPr>
          <a:xfrm>
            <a:off x="6559296" y="1983111"/>
            <a:ext cx="4794502" cy="1371600"/>
          </a:xfrm>
          <a:prstGeom prst="chevron">
            <a:avLst>
              <a:gd name="adj" fmla="val 16298"/>
            </a:avLst>
          </a:prstGeom>
          <a:solidFill>
            <a:schemeClr val="accent1">
              <a:lumMod val="60000"/>
              <a:lumOff val="40000"/>
            </a:schemeClr>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57" name="Content Placeholder 56">
            <a:extLst>
              <a:ext uri="{FF2B5EF4-FFF2-40B4-BE49-F238E27FC236}">
                <a16:creationId xmlns:a16="http://schemas.microsoft.com/office/drawing/2014/main" id="{C905E6E0-F6C3-22FB-CCD4-04CB51946D1A}"/>
              </a:ext>
            </a:extLst>
          </p:cNvPr>
          <p:cNvSpPr>
            <a:spLocks noGrp="1"/>
          </p:cNvSpPr>
          <p:nvPr>
            <p:ph sz="quarter" idx="13"/>
          </p:nvPr>
        </p:nvSpPr>
        <p:spPr>
          <a:xfrm>
            <a:off x="847627" y="430246"/>
            <a:ext cx="3431765" cy="222066"/>
          </a:xfrm>
        </p:spPr>
        <p:txBody>
          <a:bodyPr/>
          <a:lstStyle/>
          <a:p>
            <a:r>
              <a:rPr lang="en-US" dirty="0"/>
              <a:t>WHY CHOOSE FLEXGEN</a:t>
            </a:r>
          </a:p>
        </p:txBody>
      </p:sp>
      <p:pic>
        <p:nvPicPr>
          <p:cNvPr id="5" name="Picture 4" descr="A computer with multiple screens&#10;&#10;Description automatically generated">
            <a:extLst>
              <a:ext uri="{FF2B5EF4-FFF2-40B4-BE49-F238E27FC236}">
                <a16:creationId xmlns:a16="http://schemas.microsoft.com/office/drawing/2014/main" id="{82CE985D-A7B8-35D2-9449-5223B950D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055" y="1112880"/>
            <a:ext cx="3543302" cy="221456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6939EE0-0978-77FD-D64D-2B3791615BC3}"/>
              </a:ext>
            </a:extLst>
          </p:cNvPr>
          <p:cNvPicPr>
            <a:picLocks noChangeAspect="1"/>
          </p:cNvPicPr>
          <p:nvPr/>
        </p:nvPicPr>
        <p:blipFill>
          <a:blip r:embed="rId4"/>
          <a:srcRect t="45660"/>
          <a:stretch/>
        </p:blipFill>
        <p:spPr>
          <a:xfrm>
            <a:off x="9084791" y="3496965"/>
            <a:ext cx="1852741" cy="115504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AC39181-1B8C-D482-A526-5016D5001EFC}"/>
              </a:ext>
            </a:extLst>
          </p:cNvPr>
          <p:cNvPicPr>
            <a:picLocks noChangeAspect="1"/>
          </p:cNvPicPr>
          <p:nvPr/>
        </p:nvPicPr>
        <p:blipFill>
          <a:blip r:embed="rId4"/>
          <a:srcRect b="53383"/>
          <a:stretch/>
        </p:blipFill>
        <p:spPr>
          <a:xfrm>
            <a:off x="6923554" y="3543998"/>
            <a:ext cx="2159694" cy="1155046"/>
          </a:xfrm>
          <a:prstGeom prst="rect">
            <a:avLst/>
          </a:prstGeom>
        </p:spPr>
      </p:pic>
      <p:pic>
        <p:nvPicPr>
          <p:cNvPr id="11" name="Picture 10">
            <a:extLst>
              <a:ext uri="{FF2B5EF4-FFF2-40B4-BE49-F238E27FC236}">
                <a16:creationId xmlns:a16="http://schemas.microsoft.com/office/drawing/2014/main" id="{D58767C2-392F-02C1-52C9-DDF18E40B6CD}"/>
              </a:ext>
            </a:extLst>
          </p:cNvPr>
          <p:cNvPicPr>
            <a:picLocks noChangeAspect="1"/>
          </p:cNvPicPr>
          <p:nvPr/>
        </p:nvPicPr>
        <p:blipFill>
          <a:blip r:embed="rId5"/>
          <a:srcRect r="11256"/>
          <a:stretch/>
        </p:blipFill>
        <p:spPr>
          <a:xfrm>
            <a:off x="6887493" y="5000541"/>
            <a:ext cx="1410320" cy="1042420"/>
          </a:xfrm>
          <a:prstGeom prst="chevron">
            <a:avLst>
              <a:gd name="adj" fmla="val 18390"/>
            </a:avLst>
          </a:prstGeom>
        </p:spPr>
      </p:pic>
      <p:pic>
        <p:nvPicPr>
          <p:cNvPr id="14" name="Picture 13" descr="Two men wearing safety vests and helmets&#10;&#10;Description automatically generated">
            <a:extLst>
              <a:ext uri="{FF2B5EF4-FFF2-40B4-BE49-F238E27FC236}">
                <a16:creationId xmlns:a16="http://schemas.microsoft.com/office/drawing/2014/main" id="{D3B7B5A6-A234-C558-479E-252A4450E76B}"/>
              </a:ext>
            </a:extLst>
          </p:cNvPr>
          <p:cNvPicPr>
            <a:picLocks noChangeAspect="1"/>
          </p:cNvPicPr>
          <p:nvPr/>
        </p:nvPicPr>
        <p:blipFill>
          <a:blip r:embed="rId6"/>
          <a:stretch>
            <a:fillRect/>
          </a:stretch>
        </p:blipFill>
        <p:spPr>
          <a:xfrm>
            <a:off x="9637649" y="5000541"/>
            <a:ext cx="1437321" cy="1042420"/>
          </a:xfrm>
          <a:prstGeom prst="chevron">
            <a:avLst>
              <a:gd name="adj" fmla="val 16033"/>
            </a:avLst>
          </a:prstGeom>
        </p:spPr>
      </p:pic>
      <p:sp>
        <p:nvSpPr>
          <p:cNvPr id="17" name="TextBox 16">
            <a:extLst>
              <a:ext uri="{FF2B5EF4-FFF2-40B4-BE49-F238E27FC236}">
                <a16:creationId xmlns:a16="http://schemas.microsoft.com/office/drawing/2014/main" id="{E8606E19-6DA8-57C3-E06B-5ADBD2B188BB}"/>
              </a:ext>
            </a:extLst>
          </p:cNvPr>
          <p:cNvSpPr txBox="1"/>
          <p:nvPr/>
        </p:nvSpPr>
        <p:spPr>
          <a:xfrm>
            <a:off x="8297813" y="5056839"/>
            <a:ext cx="1339836" cy="990015"/>
          </a:xfrm>
          <a:prstGeom prst="rect">
            <a:avLst/>
          </a:prstGeom>
          <a:noFill/>
        </p:spPr>
        <p:txBody>
          <a:bodyPr wrap="square" rtlCol="0">
            <a:spAutoFit/>
          </a:bodyPr>
          <a:lstStyle/>
          <a:p>
            <a:pPr algn="ctr"/>
            <a:r>
              <a:rPr lang="en-US" sz="3200" b="1" dirty="0">
                <a:latin typeface="Inter" panose="02000503000000020004" pitchFamily="2" charset="0"/>
                <a:ea typeface="Inter" panose="02000503000000020004" pitchFamily="2" charset="0"/>
              </a:rPr>
              <a:t>24/7</a:t>
            </a:r>
            <a:endParaRPr lang="en-US" sz="2800" b="1" baseline="30000" dirty="0">
              <a:latin typeface="Inter" panose="02000503000000020004" pitchFamily="2" charset="0"/>
              <a:ea typeface="Inter" panose="02000503000000020004" pitchFamily="2" charset="0"/>
            </a:endParaRPr>
          </a:p>
          <a:p>
            <a:pPr algn="ctr">
              <a:spcBef>
                <a:spcPts val="600"/>
              </a:spcBef>
            </a:pPr>
            <a:r>
              <a:rPr lang="en-US" sz="1600" b="1" baseline="30000" dirty="0">
                <a:latin typeface="Inter" panose="02000503000000020004" pitchFamily="2" charset="0"/>
                <a:ea typeface="Inter" panose="02000503000000020004" pitchFamily="2" charset="0"/>
              </a:rPr>
              <a:t>Monitoring &amp; </a:t>
            </a:r>
          </a:p>
          <a:p>
            <a:pPr algn="ctr"/>
            <a:r>
              <a:rPr lang="en-US" sz="1600" b="1" baseline="30000" dirty="0">
                <a:latin typeface="Inter" panose="02000503000000020004" pitchFamily="2" charset="0"/>
                <a:ea typeface="Inter" panose="02000503000000020004" pitchFamily="2" charset="0"/>
              </a:rPr>
              <a:t>Dispatch</a:t>
            </a:r>
            <a:endParaRPr lang="en-US" sz="2800" b="1" baseline="30000" dirty="0">
              <a:latin typeface="Inter" panose="02000503000000020004" pitchFamily="2" charset="0"/>
              <a:ea typeface="Inter" panose="02000503000000020004" pitchFamily="2" charset="0"/>
            </a:endParaRPr>
          </a:p>
        </p:txBody>
      </p:sp>
      <p:pic>
        <p:nvPicPr>
          <p:cNvPr id="19" name="Picture 18" descr="A black background with blue letters&#10;&#10;Description automatically generated">
            <a:extLst>
              <a:ext uri="{FF2B5EF4-FFF2-40B4-BE49-F238E27FC236}">
                <a16:creationId xmlns:a16="http://schemas.microsoft.com/office/drawing/2014/main" id="{1C18E96B-23CC-64C7-2FB9-079813FA28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098" y="2286000"/>
            <a:ext cx="1975551" cy="474133"/>
          </a:xfrm>
          <a:prstGeom prst="rect">
            <a:avLst/>
          </a:prstGeom>
        </p:spPr>
      </p:pic>
    </p:spTree>
    <p:extLst>
      <p:ext uri="{BB962C8B-B14F-4D97-AF65-F5344CB8AC3E}">
        <p14:creationId xmlns:p14="http://schemas.microsoft.com/office/powerpoint/2010/main" val="42922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om with a table and chairs and a desk&#10;&#10;Description automatically generated">
            <a:extLst>
              <a:ext uri="{FF2B5EF4-FFF2-40B4-BE49-F238E27FC236}">
                <a16:creationId xmlns:a16="http://schemas.microsoft.com/office/drawing/2014/main" id="{D67FE2B8-49F7-6665-C239-E263D870F1C0}"/>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brightnessContrast bright="17000"/>
                    </a14:imgEffect>
                  </a14:imgLayer>
                </a14:imgProps>
              </a:ext>
            </a:extLst>
          </a:blip>
          <a:srcRect t="7699" b="7699"/>
          <a:stretch/>
        </p:blipFill>
        <p:spPr>
          <a:xfrm>
            <a:off x="0" y="-16895"/>
            <a:ext cx="12192000" cy="6874895"/>
          </a:xfrm>
        </p:spPr>
      </p:pic>
      <p:sp>
        <p:nvSpPr>
          <p:cNvPr id="2" name="Rectangle 1">
            <a:extLst>
              <a:ext uri="{FF2B5EF4-FFF2-40B4-BE49-F238E27FC236}">
                <a16:creationId xmlns:a16="http://schemas.microsoft.com/office/drawing/2014/main" id="{FCD56BFB-57F6-5000-B2B0-C172EDA0778D}"/>
              </a:ext>
            </a:extLst>
          </p:cNvPr>
          <p:cNvSpPr/>
          <p:nvPr/>
        </p:nvSpPr>
        <p:spPr>
          <a:xfrm>
            <a:off x="3535681" y="296107"/>
            <a:ext cx="8656320" cy="3132893"/>
          </a:xfrm>
          <a:prstGeom prst="rect">
            <a:avLst/>
          </a:prstGeom>
          <a:solidFill>
            <a:schemeClr val="accent1">
              <a:lumMod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8" name="Text Placeholder 7">
            <a:extLst>
              <a:ext uri="{FF2B5EF4-FFF2-40B4-BE49-F238E27FC236}">
                <a16:creationId xmlns:a16="http://schemas.microsoft.com/office/drawing/2014/main" id="{46E2E72F-57EE-B811-0B79-8ED6596A8D82}"/>
              </a:ext>
            </a:extLst>
          </p:cNvPr>
          <p:cNvSpPr>
            <a:spLocks noGrp="1"/>
          </p:cNvSpPr>
          <p:nvPr>
            <p:ph type="body" sz="quarter" idx="17"/>
          </p:nvPr>
        </p:nvSpPr>
        <p:spPr>
          <a:xfrm>
            <a:off x="3796381" y="1034583"/>
            <a:ext cx="5733909" cy="1013051"/>
          </a:xfrm>
        </p:spPr>
        <p:txBody>
          <a:bodyPr vert="horz" lIns="91440" tIns="45720" rIns="91440" bIns="45720" rtlCol="0" anchor="t">
            <a:noAutofit/>
          </a:bodyPr>
          <a:lstStyle/>
          <a:p>
            <a:pPr algn="l"/>
            <a:r>
              <a:rPr lang="en-US">
                <a:latin typeface="Inter" panose="02000503000000020004" pitchFamily="2" charset="0"/>
                <a:ea typeface="Inter" panose="02000503000000020004" pitchFamily="2" charset="0"/>
                <a:cs typeface="Segoe UI"/>
              </a:rPr>
              <a:t>Derisk field commissioning and </a:t>
            </a:r>
          </a:p>
          <a:p>
            <a:pPr algn="l">
              <a:spcBef>
                <a:spcPts val="0"/>
              </a:spcBef>
            </a:pPr>
            <a:r>
              <a:rPr lang="en-US">
                <a:latin typeface="Inter" panose="02000503000000020004" pitchFamily="2" charset="0"/>
                <a:ea typeface="Inter" panose="02000503000000020004" pitchFamily="2" charset="0"/>
                <a:cs typeface="Segoe UI"/>
              </a:rPr>
              <a:t>get to the first revenue dollar faster through lab integration</a:t>
            </a:r>
          </a:p>
        </p:txBody>
      </p:sp>
      <p:sp>
        <p:nvSpPr>
          <p:cNvPr id="15" name="TextBox 14">
            <a:extLst>
              <a:ext uri="{FF2B5EF4-FFF2-40B4-BE49-F238E27FC236}">
                <a16:creationId xmlns:a16="http://schemas.microsoft.com/office/drawing/2014/main" id="{8B0DE309-7BA7-3D1E-8DA4-27424B39E371}"/>
              </a:ext>
            </a:extLst>
          </p:cNvPr>
          <p:cNvSpPr txBox="1"/>
          <p:nvPr/>
        </p:nvSpPr>
        <p:spPr>
          <a:xfrm>
            <a:off x="3778987" y="571728"/>
            <a:ext cx="6075675" cy="276999"/>
          </a:xfrm>
          <a:prstGeom prst="rect">
            <a:avLst/>
          </a:prstGeom>
          <a:noFill/>
        </p:spPr>
        <p:txBody>
          <a:bodyPr wrap="square" rtlCol="0">
            <a:spAutoFit/>
          </a:bodyPr>
          <a:lstStyle/>
          <a:p>
            <a:r>
              <a:rPr lang="en-US" sz="1200" b="1" spc="300">
                <a:solidFill>
                  <a:schemeClr val="bg1">
                    <a:lumMod val="75000"/>
                  </a:schemeClr>
                </a:solidFill>
                <a:latin typeface="Saira" pitchFamily="2" charset="77"/>
              </a:rPr>
              <a:t>TURNING BATTERIES ON </a:t>
            </a:r>
            <a:r>
              <a:rPr lang="en-US" sz="1200" b="1" spc="300">
                <a:solidFill>
                  <a:schemeClr val="bg1">
                    <a:lumMod val="50000"/>
                  </a:schemeClr>
                </a:solidFill>
                <a:latin typeface="Inter" panose="02000503000000020004" pitchFamily="2" charset="0"/>
                <a:ea typeface="Inter" panose="02000503000000020004" pitchFamily="2" charset="0"/>
              </a:rPr>
              <a:t>→</a:t>
            </a:r>
            <a:r>
              <a:rPr lang="en-US" sz="1200" b="1" spc="300">
                <a:solidFill>
                  <a:schemeClr val="bg1">
                    <a:lumMod val="75000"/>
                  </a:schemeClr>
                </a:solidFill>
                <a:latin typeface="Saira" pitchFamily="2" charset="77"/>
              </a:rPr>
              <a:t> ACTIVATION SERVICES</a:t>
            </a:r>
          </a:p>
        </p:txBody>
      </p:sp>
      <p:grpSp>
        <p:nvGrpSpPr>
          <p:cNvPr id="3" name="Group 2">
            <a:extLst>
              <a:ext uri="{FF2B5EF4-FFF2-40B4-BE49-F238E27FC236}">
                <a16:creationId xmlns:a16="http://schemas.microsoft.com/office/drawing/2014/main" id="{F2C45375-5BDB-2344-8E69-FCFDE7A30F0F}"/>
              </a:ext>
            </a:extLst>
          </p:cNvPr>
          <p:cNvGrpSpPr/>
          <p:nvPr/>
        </p:nvGrpSpPr>
        <p:grpSpPr>
          <a:xfrm>
            <a:off x="4036463" y="2288450"/>
            <a:ext cx="5253038" cy="892049"/>
            <a:chOff x="3930388" y="2317435"/>
            <a:chExt cx="5253038" cy="892049"/>
          </a:xfrm>
        </p:grpSpPr>
        <p:pic>
          <p:nvPicPr>
            <p:cNvPr id="21" name="Picture 20">
              <a:extLst>
                <a:ext uri="{FF2B5EF4-FFF2-40B4-BE49-F238E27FC236}">
                  <a16:creationId xmlns:a16="http://schemas.microsoft.com/office/drawing/2014/main" id="{B4555D71-022C-EA49-F93B-96276D0B1A82}"/>
                </a:ext>
              </a:extLst>
            </p:cNvPr>
            <p:cNvPicPr>
              <a:picLocks noChangeAspect="1"/>
            </p:cNvPicPr>
            <p:nvPr/>
          </p:nvPicPr>
          <p:blipFill>
            <a:blip r:embed="rId5"/>
            <a:stretch>
              <a:fillRect/>
            </a:stretch>
          </p:blipFill>
          <p:spPr>
            <a:xfrm>
              <a:off x="7844212" y="2317435"/>
              <a:ext cx="402973" cy="402973"/>
            </a:xfrm>
            <a:prstGeom prst="rect">
              <a:avLst/>
            </a:prstGeom>
          </p:spPr>
        </p:pic>
        <p:pic>
          <p:nvPicPr>
            <p:cNvPr id="22" name="Picture 21">
              <a:extLst>
                <a:ext uri="{FF2B5EF4-FFF2-40B4-BE49-F238E27FC236}">
                  <a16:creationId xmlns:a16="http://schemas.microsoft.com/office/drawing/2014/main" id="{80C181E5-FE5E-A62B-CEA7-9E9CDAFDA1C6}"/>
                </a:ext>
              </a:extLst>
            </p:cNvPr>
            <p:cNvPicPr>
              <a:picLocks noChangeAspect="1"/>
            </p:cNvPicPr>
            <p:nvPr/>
          </p:nvPicPr>
          <p:blipFill>
            <a:blip r:embed="rId6"/>
            <a:stretch>
              <a:fillRect/>
            </a:stretch>
          </p:blipFill>
          <p:spPr>
            <a:xfrm rot="5400000">
              <a:off x="6577032" y="2317435"/>
              <a:ext cx="402973" cy="402973"/>
            </a:xfrm>
            <a:prstGeom prst="rect">
              <a:avLst/>
            </a:prstGeom>
          </p:spPr>
        </p:pic>
        <p:pic>
          <p:nvPicPr>
            <p:cNvPr id="23" name="Picture 22">
              <a:extLst>
                <a:ext uri="{FF2B5EF4-FFF2-40B4-BE49-F238E27FC236}">
                  <a16:creationId xmlns:a16="http://schemas.microsoft.com/office/drawing/2014/main" id="{2D5CDD8C-ACFB-81AD-01E7-5D64B74B1FB1}"/>
                </a:ext>
              </a:extLst>
            </p:cNvPr>
            <p:cNvPicPr>
              <a:picLocks noChangeAspect="1"/>
            </p:cNvPicPr>
            <p:nvPr/>
          </p:nvPicPr>
          <p:blipFill>
            <a:blip r:embed="rId7"/>
            <a:stretch>
              <a:fillRect/>
            </a:stretch>
          </p:blipFill>
          <p:spPr>
            <a:xfrm>
              <a:off x="5219044" y="2317435"/>
              <a:ext cx="402973" cy="402973"/>
            </a:xfrm>
            <a:prstGeom prst="rect">
              <a:avLst/>
            </a:prstGeom>
          </p:spPr>
        </p:pic>
        <p:pic>
          <p:nvPicPr>
            <p:cNvPr id="24" name="Picture 23">
              <a:extLst>
                <a:ext uri="{FF2B5EF4-FFF2-40B4-BE49-F238E27FC236}">
                  <a16:creationId xmlns:a16="http://schemas.microsoft.com/office/drawing/2014/main" id="{CB056F82-CDD2-2D60-D0F2-4DEBC6D8B69B}"/>
                </a:ext>
              </a:extLst>
            </p:cNvPr>
            <p:cNvPicPr>
              <a:picLocks noChangeAspect="1"/>
            </p:cNvPicPr>
            <p:nvPr/>
          </p:nvPicPr>
          <p:blipFill>
            <a:blip r:embed="rId8"/>
            <a:stretch>
              <a:fillRect/>
            </a:stretch>
          </p:blipFill>
          <p:spPr>
            <a:xfrm>
              <a:off x="3930388" y="2317435"/>
              <a:ext cx="402973" cy="402973"/>
            </a:xfrm>
            <a:prstGeom prst="rect">
              <a:avLst/>
            </a:prstGeom>
          </p:spPr>
        </p:pic>
        <p:sp>
          <p:nvSpPr>
            <p:cNvPr id="26" name="TextBox 25">
              <a:extLst>
                <a:ext uri="{FF2B5EF4-FFF2-40B4-BE49-F238E27FC236}">
                  <a16:creationId xmlns:a16="http://schemas.microsoft.com/office/drawing/2014/main" id="{3BDE2F96-52A0-6F48-F564-0862ED085FD3}"/>
                </a:ext>
              </a:extLst>
            </p:cNvPr>
            <p:cNvSpPr txBox="1"/>
            <p:nvPr/>
          </p:nvSpPr>
          <p:spPr>
            <a:xfrm>
              <a:off x="3930389" y="2711830"/>
              <a:ext cx="1229964" cy="276999"/>
            </a:xfrm>
            <a:prstGeom prst="rect">
              <a:avLst/>
            </a:prstGeom>
            <a:noFill/>
          </p:spPr>
          <p:txBody>
            <a:bodyPr wrap="square" lIns="0" rtlCol="0">
              <a:spAutoFit/>
            </a:bodyPr>
            <a:lstStyle/>
            <a:p>
              <a:r>
                <a:rPr lang="en-US" sz="1200" b="1">
                  <a:solidFill>
                    <a:schemeClr val="bg1"/>
                  </a:solidFill>
                  <a:latin typeface="Inter" panose="02000503000000020004" pitchFamily="2" charset="0"/>
                  <a:ea typeface="Inter" panose="02000503000000020004" pitchFamily="2" charset="0"/>
                </a:rPr>
                <a:t>System Design</a:t>
              </a:r>
            </a:p>
          </p:txBody>
        </p:sp>
        <p:sp>
          <p:nvSpPr>
            <p:cNvPr id="27" name="TextBox 26">
              <a:extLst>
                <a:ext uri="{FF2B5EF4-FFF2-40B4-BE49-F238E27FC236}">
                  <a16:creationId xmlns:a16="http://schemas.microsoft.com/office/drawing/2014/main" id="{1AD0B10F-0F89-F981-3D85-AB3CF7F2A8B0}"/>
                </a:ext>
              </a:extLst>
            </p:cNvPr>
            <p:cNvSpPr txBox="1"/>
            <p:nvPr/>
          </p:nvSpPr>
          <p:spPr>
            <a:xfrm>
              <a:off x="5242832" y="2720408"/>
              <a:ext cx="1229964" cy="461665"/>
            </a:xfrm>
            <a:prstGeom prst="rect">
              <a:avLst/>
            </a:prstGeom>
            <a:noFill/>
          </p:spPr>
          <p:txBody>
            <a:bodyPr wrap="square" lIns="0" rtlCol="0">
              <a:spAutoFit/>
            </a:bodyPr>
            <a:lstStyle/>
            <a:p>
              <a:r>
                <a:rPr lang="en-US" sz="1200" b="1">
                  <a:solidFill>
                    <a:schemeClr val="bg1"/>
                  </a:solidFill>
                  <a:latin typeface="Inter" panose="02000503000000020004" pitchFamily="2" charset="0"/>
                  <a:ea typeface="Inter" panose="02000503000000020004" pitchFamily="2" charset="0"/>
                </a:rPr>
                <a:t>DC/AC Procurement</a:t>
              </a:r>
            </a:p>
          </p:txBody>
        </p:sp>
        <p:sp>
          <p:nvSpPr>
            <p:cNvPr id="28" name="TextBox 27">
              <a:extLst>
                <a:ext uri="{FF2B5EF4-FFF2-40B4-BE49-F238E27FC236}">
                  <a16:creationId xmlns:a16="http://schemas.microsoft.com/office/drawing/2014/main" id="{5BB39999-F2D5-3D63-641B-47287B570FB0}"/>
                </a:ext>
              </a:extLst>
            </p:cNvPr>
            <p:cNvSpPr txBox="1"/>
            <p:nvPr/>
          </p:nvSpPr>
          <p:spPr>
            <a:xfrm>
              <a:off x="6577032" y="2746517"/>
              <a:ext cx="1229964" cy="461665"/>
            </a:xfrm>
            <a:prstGeom prst="rect">
              <a:avLst/>
            </a:prstGeom>
            <a:noFill/>
          </p:spPr>
          <p:txBody>
            <a:bodyPr wrap="square" lIns="0" rtlCol="0">
              <a:spAutoFit/>
            </a:bodyPr>
            <a:lstStyle/>
            <a:p>
              <a:r>
                <a:rPr lang="en-US" sz="1200" b="1">
                  <a:solidFill>
                    <a:schemeClr val="bg1"/>
                  </a:solidFill>
                  <a:latin typeface="Inter" panose="02000503000000020004" pitchFamily="2" charset="0"/>
                  <a:ea typeface="Inter" panose="02000503000000020004" pitchFamily="2" charset="0"/>
                </a:rPr>
                <a:t>Software Configuration</a:t>
              </a:r>
            </a:p>
          </p:txBody>
        </p:sp>
        <p:sp>
          <p:nvSpPr>
            <p:cNvPr id="29" name="TextBox 28">
              <a:extLst>
                <a:ext uri="{FF2B5EF4-FFF2-40B4-BE49-F238E27FC236}">
                  <a16:creationId xmlns:a16="http://schemas.microsoft.com/office/drawing/2014/main" id="{BEC5BED9-39BB-6D96-B63A-999B59279C75}"/>
                </a:ext>
              </a:extLst>
            </p:cNvPr>
            <p:cNvSpPr txBox="1"/>
            <p:nvPr/>
          </p:nvSpPr>
          <p:spPr>
            <a:xfrm>
              <a:off x="7844212" y="2747819"/>
              <a:ext cx="1339214" cy="461665"/>
            </a:xfrm>
            <a:prstGeom prst="rect">
              <a:avLst/>
            </a:prstGeom>
            <a:noFill/>
          </p:spPr>
          <p:txBody>
            <a:bodyPr wrap="square" lIns="0" rtlCol="0">
              <a:spAutoFit/>
            </a:bodyPr>
            <a:lstStyle/>
            <a:p>
              <a:r>
                <a:rPr lang="en-US" sz="1200" b="1">
                  <a:solidFill>
                    <a:schemeClr val="bg1"/>
                  </a:solidFill>
                  <a:latin typeface="Inter" panose="02000503000000020004" pitchFamily="2" charset="0"/>
                  <a:ea typeface="Inter" panose="02000503000000020004" pitchFamily="2" charset="0"/>
                </a:rPr>
                <a:t>Field Commissioning</a:t>
              </a:r>
            </a:p>
          </p:txBody>
        </p:sp>
      </p:grpSp>
      <p:grpSp>
        <p:nvGrpSpPr>
          <p:cNvPr id="16" name="Group 15">
            <a:extLst>
              <a:ext uri="{FF2B5EF4-FFF2-40B4-BE49-F238E27FC236}">
                <a16:creationId xmlns:a16="http://schemas.microsoft.com/office/drawing/2014/main" id="{92745D5F-2E3F-A8E8-9682-5504A20F22A2}"/>
              </a:ext>
            </a:extLst>
          </p:cNvPr>
          <p:cNvGrpSpPr/>
          <p:nvPr/>
        </p:nvGrpSpPr>
        <p:grpSpPr>
          <a:xfrm>
            <a:off x="9790283" y="916557"/>
            <a:ext cx="2208935" cy="2040394"/>
            <a:chOff x="9802475" y="1169090"/>
            <a:chExt cx="2208935" cy="2040394"/>
          </a:xfrm>
        </p:grpSpPr>
        <p:cxnSp>
          <p:nvCxnSpPr>
            <p:cNvPr id="30" name="Straight Connector 29">
              <a:extLst>
                <a:ext uri="{FF2B5EF4-FFF2-40B4-BE49-F238E27FC236}">
                  <a16:creationId xmlns:a16="http://schemas.microsoft.com/office/drawing/2014/main" id="{F184BA2C-F4B7-96FA-F4F4-E67255D78300}"/>
                </a:ext>
              </a:extLst>
            </p:cNvPr>
            <p:cNvCxnSpPr>
              <a:cxnSpLocks/>
            </p:cNvCxnSpPr>
            <p:nvPr/>
          </p:nvCxnSpPr>
          <p:spPr>
            <a:xfrm>
              <a:off x="9802475" y="2083495"/>
              <a:ext cx="2047859"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6458B2B-BDC5-5481-A9E4-083F0ADA2774}"/>
                </a:ext>
              </a:extLst>
            </p:cNvPr>
            <p:cNvSpPr txBox="1"/>
            <p:nvPr/>
          </p:nvSpPr>
          <p:spPr>
            <a:xfrm>
              <a:off x="9802475" y="2163044"/>
              <a:ext cx="2208935" cy="1046440"/>
            </a:xfrm>
            <a:prstGeom prst="rect">
              <a:avLst/>
            </a:prstGeom>
            <a:noFill/>
          </p:spPr>
          <p:txBody>
            <a:bodyPr wrap="square" rtlCol="0">
              <a:spAutoFit/>
            </a:bodyPr>
            <a:lstStyle/>
            <a:p>
              <a:r>
                <a:rPr lang="en-US" sz="2800" b="1" baseline="30000" dirty="0">
                  <a:solidFill>
                    <a:schemeClr val="bg1"/>
                  </a:solidFill>
                  <a:latin typeface="Inter" panose="02000503000000020004" pitchFamily="2" charset="0"/>
                  <a:ea typeface="Inter" panose="02000503000000020004" pitchFamily="2" charset="0"/>
                </a:rPr>
                <a:t>$</a:t>
              </a:r>
              <a:r>
                <a:rPr lang="en-US" sz="2800" b="1" dirty="0">
                  <a:solidFill>
                    <a:schemeClr val="bg1"/>
                  </a:solidFill>
                  <a:latin typeface="Inter" panose="02000503000000020004" pitchFamily="2" charset="0"/>
                  <a:ea typeface="Inter" panose="02000503000000020004" pitchFamily="2" charset="0"/>
                </a:rPr>
                <a:t>11 Million</a:t>
              </a:r>
              <a:endParaRPr lang="en-US" sz="1200" b="1" dirty="0">
                <a:solidFill>
                  <a:schemeClr val="bg1"/>
                </a:solidFill>
                <a:latin typeface="Inter" panose="02000503000000020004" pitchFamily="2" charset="0"/>
                <a:ea typeface="Inter" panose="02000503000000020004" pitchFamily="2" charset="0"/>
              </a:endParaRPr>
            </a:p>
            <a:p>
              <a:r>
                <a:rPr lang="en-US" sz="1200" b="1" dirty="0">
                  <a:solidFill>
                    <a:schemeClr val="bg1"/>
                  </a:solidFill>
                  <a:latin typeface="Inter" panose="02000503000000020004" pitchFamily="2" charset="0"/>
                  <a:ea typeface="Inter" panose="02000503000000020004" pitchFamily="2" charset="0"/>
                </a:rPr>
                <a:t>Value capture in high ticket summer months</a:t>
              </a:r>
            </a:p>
            <a:p>
              <a:r>
                <a:rPr lang="en-US" sz="1000" dirty="0">
                  <a:solidFill>
                    <a:schemeClr val="bg1">
                      <a:lumMod val="90000"/>
                    </a:schemeClr>
                  </a:solidFill>
                  <a:latin typeface="Inter" panose="02000503000000020004" pitchFamily="2" charset="0"/>
                  <a:ea typeface="Inter" panose="02000503000000020004" pitchFamily="2" charset="0"/>
                </a:rPr>
                <a:t>Aug 2023 ERCOT </a:t>
              </a:r>
              <a:endParaRPr lang="en-US" sz="4000" dirty="0">
                <a:solidFill>
                  <a:schemeClr val="bg1">
                    <a:lumMod val="90000"/>
                  </a:schemeClr>
                </a:solidFill>
                <a:latin typeface="Inter" panose="02000503000000020004" pitchFamily="2" charset="0"/>
                <a:ea typeface="Inter" panose="02000503000000020004" pitchFamily="2" charset="0"/>
              </a:endParaRPr>
            </a:p>
          </p:txBody>
        </p:sp>
        <p:sp>
          <p:nvSpPr>
            <p:cNvPr id="32" name="TextBox 31">
              <a:extLst>
                <a:ext uri="{FF2B5EF4-FFF2-40B4-BE49-F238E27FC236}">
                  <a16:creationId xmlns:a16="http://schemas.microsoft.com/office/drawing/2014/main" id="{2EE103EB-B8C9-D506-CFD5-88CA58A5C0B0}"/>
                </a:ext>
              </a:extLst>
            </p:cNvPr>
            <p:cNvSpPr txBox="1"/>
            <p:nvPr/>
          </p:nvSpPr>
          <p:spPr>
            <a:xfrm>
              <a:off x="9802475" y="1169090"/>
              <a:ext cx="1917030" cy="951479"/>
            </a:xfrm>
            <a:prstGeom prst="rect">
              <a:avLst/>
            </a:prstGeom>
            <a:noFill/>
          </p:spPr>
          <p:txBody>
            <a:bodyPr wrap="square" rtlCol="0">
              <a:spAutoFit/>
            </a:bodyPr>
            <a:lstStyle/>
            <a:p>
              <a:pPr>
                <a:lnSpc>
                  <a:spcPts val="3500"/>
                </a:lnSpc>
              </a:pPr>
              <a:r>
                <a:rPr lang="en-US" sz="7200" b="1" dirty="0">
                  <a:solidFill>
                    <a:schemeClr val="bg1"/>
                  </a:solidFill>
                  <a:latin typeface="Inter" panose="02000503000000020004" pitchFamily="2" charset="0"/>
                  <a:ea typeface="Inter" panose="02000503000000020004" pitchFamily="2" charset="0"/>
                </a:rPr>
                <a:t>90 </a:t>
              </a:r>
              <a:r>
                <a:rPr lang="en-US" sz="3600" b="1" baseline="30000" dirty="0">
                  <a:solidFill>
                    <a:schemeClr val="bg1"/>
                  </a:solidFill>
                  <a:latin typeface="Inter" panose="02000503000000020004" pitchFamily="2" charset="0"/>
                  <a:ea typeface="Inter" panose="02000503000000020004" pitchFamily="2" charset="0"/>
                </a:rPr>
                <a:t>Days faster</a:t>
              </a:r>
              <a:endParaRPr lang="en-US" sz="5400" b="1" baseline="30000" dirty="0">
                <a:solidFill>
                  <a:schemeClr val="bg1"/>
                </a:solidFill>
                <a:latin typeface="Inter" panose="02000503000000020004" pitchFamily="2" charset="0"/>
                <a:ea typeface="Inter" panose="02000503000000020004" pitchFamily="2" charset="0"/>
              </a:endParaRPr>
            </a:p>
          </p:txBody>
        </p:sp>
      </p:grpSp>
      <p:pic>
        <p:nvPicPr>
          <p:cNvPr id="11" name="Picture 10" descr="A black background with a white line&#10;&#10;Description automatically generated">
            <a:extLst>
              <a:ext uri="{FF2B5EF4-FFF2-40B4-BE49-F238E27FC236}">
                <a16:creationId xmlns:a16="http://schemas.microsoft.com/office/drawing/2014/main" id="{8CC31F20-E82A-89C9-A653-C05DBE739D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963" y="5403666"/>
            <a:ext cx="3505024" cy="1301107"/>
          </a:xfrm>
          <a:prstGeom prst="rect">
            <a:avLst/>
          </a:prstGeom>
        </p:spPr>
      </p:pic>
    </p:spTree>
    <p:extLst>
      <p:ext uri="{BB962C8B-B14F-4D97-AF65-F5344CB8AC3E}">
        <p14:creationId xmlns:p14="http://schemas.microsoft.com/office/powerpoint/2010/main" val="24450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811AB41-4777-0874-9F8C-FE529737E5F9}"/>
              </a:ext>
            </a:extLst>
          </p:cNvPr>
          <p:cNvSpPr/>
          <p:nvPr/>
        </p:nvSpPr>
        <p:spPr>
          <a:xfrm>
            <a:off x="-12192" y="5213396"/>
            <a:ext cx="12239458" cy="1676766"/>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C4F2826E-27CC-699E-BC3E-4508FF2A3987}"/>
              </a:ext>
            </a:extLst>
          </p:cNvPr>
          <p:cNvPicPr>
            <a:picLocks noChangeAspect="1"/>
          </p:cNvPicPr>
          <p:nvPr/>
        </p:nvPicPr>
        <p:blipFill>
          <a:blip r:embed="rId3"/>
          <a:srcRect r="11256"/>
          <a:stretch/>
        </p:blipFill>
        <p:spPr>
          <a:xfrm>
            <a:off x="-12191" y="-22352"/>
            <a:ext cx="7302766" cy="5397747"/>
          </a:xfrm>
          <a:prstGeom prst="rect">
            <a:avLst/>
          </a:prstGeom>
        </p:spPr>
      </p:pic>
      <p:sp>
        <p:nvSpPr>
          <p:cNvPr id="2" name="Rectangle 1">
            <a:extLst>
              <a:ext uri="{FF2B5EF4-FFF2-40B4-BE49-F238E27FC236}">
                <a16:creationId xmlns:a16="http://schemas.microsoft.com/office/drawing/2014/main" id="{FCD56BFB-57F6-5000-B2B0-C172EDA0778D}"/>
              </a:ext>
            </a:extLst>
          </p:cNvPr>
          <p:cNvSpPr/>
          <p:nvPr/>
        </p:nvSpPr>
        <p:spPr>
          <a:xfrm>
            <a:off x="5250653" y="2865119"/>
            <a:ext cx="6953538" cy="3635693"/>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Inter" panose="02000503000000020004" pitchFamily="2" charset="0"/>
              <a:ea typeface="Inter" panose="02000503000000020004" pitchFamily="2" charset="0"/>
            </a:endParaRPr>
          </a:p>
        </p:txBody>
      </p:sp>
      <p:sp>
        <p:nvSpPr>
          <p:cNvPr id="8" name="Text Placeholder 7">
            <a:extLst>
              <a:ext uri="{FF2B5EF4-FFF2-40B4-BE49-F238E27FC236}">
                <a16:creationId xmlns:a16="http://schemas.microsoft.com/office/drawing/2014/main" id="{46E2E72F-57EE-B811-0B79-8ED6596A8D82}"/>
              </a:ext>
            </a:extLst>
          </p:cNvPr>
          <p:cNvSpPr>
            <a:spLocks noGrp="1"/>
          </p:cNvSpPr>
          <p:nvPr>
            <p:ph type="body" sz="quarter" idx="17"/>
          </p:nvPr>
        </p:nvSpPr>
        <p:spPr>
          <a:xfrm>
            <a:off x="5585691" y="4175069"/>
            <a:ext cx="5765178" cy="843349"/>
          </a:xfrm>
        </p:spPr>
        <p:txBody>
          <a:bodyPr vert="horz" lIns="91440" tIns="45720" rIns="91440" bIns="45720" rtlCol="0" anchor="t">
            <a:noAutofit/>
          </a:bodyPr>
          <a:lstStyle/>
          <a:p>
            <a:pPr algn="l"/>
            <a:r>
              <a:rPr lang="en-US" dirty="0">
                <a:latin typeface="Inter" panose="02000503000000020004" pitchFamily="2" charset="0"/>
                <a:ea typeface="Inter" panose="02000503000000020004" pitchFamily="2" charset="0"/>
                <a:cs typeface="Segoe UI"/>
              </a:rPr>
              <a:t>Maximize asset performance with remote monitoring and field services</a:t>
            </a:r>
          </a:p>
        </p:txBody>
      </p:sp>
      <p:sp>
        <p:nvSpPr>
          <p:cNvPr id="10" name="TextBox 9">
            <a:extLst>
              <a:ext uri="{FF2B5EF4-FFF2-40B4-BE49-F238E27FC236}">
                <a16:creationId xmlns:a16="http://schemas.microsoft.com/office/drawing/2014/main" id="{25E341F1-70DB-EF57-A8BD-0B202D645E2F}"/>
              </a:ext>
            </a:extLst>
          </p:cNvPr>
          <p:cNvSpPr txBox="1"/>
          <p:nvPr/>
        </p:nvSpPr>
        <p:spPr>
          <a:xfrm>
            <a:off x="6829678" y="6819326"/>
            <a:ext cx="1827781" cy="646331"/>
          </a:xfrm>
          <a:prstGeom prst="rect">
            <a:avLst/>
          </a:prstGeom>
          <a:noFill/>
        </p:spPr>
        <p:txBody>
          <a:bodyPr wrap="square" rtlCol="0">
            <a:spAutoFit/>
          </a:bodyPr>
          <a:lstStyle/>
          <a:p>
            <a:r>
              <a:rPr lang="en-US">
                <a:latin typeface="Inter" panose="02000503000000020004" pitchFamily="2" charset="0"/>
                <a:ea typeface="Inter" panose="02000503000000020004" pitchFamily="2" charset="0"/>
              </a:rPr>
              <a:t>+differentiator</a:t>
            </a:r>
          </a:p>
          <a:p>
            <a:r>
              <a:rPr lang="en-US">
                <a:latin typeface="Inter" panose="02000503000000020004" pitchFamily="2" charset="0"/>
                <a:ea typeface="Inter" panose="02000503000000020004" pitchFamily="2" charset="0"/>
              </a:rPr>
              <a:t>+impact</a:t>
            </a:r>
          </a:p>
        </p:txBody>
      </p:sp>
      <p:cxnSp>
        <p:nvCxnSpPr>
          <p:cNvPr id="20" name="Straight Connector 19">
            <a:extLst>
              <a:ext uri="{FF2B5EF4-FFF2-40B4-BE49-F238E27FC236}">
                <a16:creationId xmlns:a16="http://schemas.microsoft.com/office/drawing/2014/main" id="{2BC1086B-21BF-FADC-7613-2AE516BE1EEB}"/>
              </a:ext>
            </a:extLst>
          </p:cNvPr>
          <p:cNvCxnSpPr/>
          <p:nvPr/>
        </p:nvCxnSpPr>
        <p:spPr>
          <a:xfrm>
            <a:off x="9591346" y="1249905"/>
            <a:ext cx="0" cy="991463"/>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FD24507-4DFD-6E90-5115-738356EF1982}"/>
              </a:ext>
            </a:extLst>
          </p:cNvPr>
          <p:cNvSpPr txBox="1"/>
          <p:nvPr/>
        </p:nvSpPr>
        <p:spPr>
          <a:xfrm>
            <a:off x="9727556" y="957503"/>
            <a:ext cx="1917030" cy="1569660"/>
          </a:xfrm>
          <a:prstGeom prst="rect">
            <a:avLst/>
          </a:prstGeom>
          <a:noFill/>
        </p:spPr>
        <p:txBody>
          <a:bodyPr wrap="square" rtlCol="0">
            <a:spAutoFit/>
          </a:bodyPr>
          <a:lstStyle/>
          <a:p>
            <a:r>
              <a:rPr lang="en-US" sz="7200" b="1" baseline="30000" dirty="0">
                <a:solidFill>
                  <a:schemeClr val="bg1"/>
                </a:solidFill>
                <a:latin typeface="Inter" panose="02000503000000020004" pitchFamily="2" charset="0"/>
                <a:ea typeface="Inter" panose="02000503000000020004" pitchFamily="2" charset="0"/>
              </a:rPr>
              <a:t>$</a:t>
            </a:r>
            <a:r>
              <a:rPr lang="en-US" sz="7200" b="1" dirty="0">
                <a:solidFill>
                  <a:schemeClr val="bg1"/>
                </a:solidFill>
                <a:latin typeface="Inter" panose="02000503000000020004" pitchFamily="2" charset="0"/>
                <a:ea typeface="Inter" panose="02000503000000020004" pitchFamily="2" charset="0"/>
              </a:rPr>
              <a:t>15</a:t>
            </a:r>
            <a:endParaRPr lang="en-US" sz="5400" b="1" baseline="30000" dirty="0">
              <a:solidFill>
                <a:schemeClr val="bg1"/>
              </a:solidFill>
              <a:latin typeface="Inter" panose="02000503000000020004" pitchFamily="2" charset="0"/>
              <a:ea typeface="Inter" panose="02000503000000020004" pitchFamily="2" charset="0"/>
            </a:endParaRPr>
          </a:p>
          <a:p>
            <a:r>
              <a:rPr lang="en-US" sz="3600" b="1" baseline="30000" dirty="0">
                <a:solidFill>
                  <a:schemeClr val="bg1"/>
                </a:solidFill>
                <a:latin typeface="Inter" panose="02000503000000020004" pitchFamily="2" charset="0"/>
                <a:ea typeface="Inter" panose="02000503000000020004" pitchFamily="2" charset="0"/>
              </a:rPr>
              <a:t>Million NPV</a:t>
            </a:r>
            <a:endParaRPr lang="en-US" sz="5400" b="1" baseline="30000" dirty="0">
              <a:solidFill>
                <a:schemeClr val="bg1"/>
              </a:solidFill>
              <a:latin typeface="Inter" panose="02000503000000020004" pitchFamily="2" charset="0"/>
              <a:ea typeface="Inter" panose="02000503000000020004" pitchFamily="2" charset="0"/>
            </a:endParaRPr>
          </a:p>
        </p:txBody>
      </p:sp>
      <p:sp>
        <p:nvSpPr>
          <p:cNvPr id="23" name="TextBox 22">
            <a:extLst>
              <a:ext uri="{FF2B5EF4-FFF2-40B4-BE49-F238E27FC236}">
                <a16:creationId xmlns:a16="http://schemas.microsoft.com/office/drawing/2014/main" id="{B7F8C861-A85B-00FB-5902-4DA94CE9C00A}"/>
              </a:ext>
            </a:extLst>
          </p:cNvPr>
          <p:cNvSpPr txBox="1"/>
          <p:nvPr/>
        </p:nvSpPr>
        <p:spPr>
          <a:xfrm>
            <a:off x="7584600" y="957503"/>
            <a:ext cx="2006737" cy="1569660"/>
          </a:xfrm>
          <a:prstGeom prst="rect">
            <a:avLst/>
          </a:prstGeom>
          <a:noFill/>
        </p:spPr>
        <p:txBody>
          <a:bodyPr wrap="square" rtlCol="0">
            <a:spAutoFit/>
          </a:bodyPr>
          <a:lstStyle/>
          <a:p>
            <a:r>
              <a:rPr lang="en-US" sz="7200" b="1" dirty="0">
                <a:solidFill>
                  <a:schemeClr val="bg1"/>
                </a:solidFill>
                <a:latin typeface="Inter" panose="02000503000000020004" pitchFamily="2" charset="0"/>
                <a:ea typeface="Inter" panose="02000503000000020004" pitchFamily="2" charset="0"/>
              </a:rPr>
              <a:t>98</a:t>
            </a:r>
            <a:r>
              <a:rPr lang="en-US" sz="7200" b="1" baseline="30000" dirty="0">
                <a:solidFill>
                  <a:schemeClr val="bg1"/>
                </a:solidFill>
                <a:latin typeface="Inter" panose="02000503000000020004" pitchFamily="2" charset="0"/>
                <a:ea typeface="Inter" panose="02000503000000020004" pitchFamily="2" charset="0"/>
              </a:rPr>
              <a:t>%</a:t>
            </a:r>
            <a:endParaRPr lang="en-US" sz="5400" b="1" baseline="30000" dirty="0">
              <a:solidFill>
                <a:schemeClr val="bg1"/>
              </a:solidFill>
              <a:latin typeface="Inter" panose="02000503000000020004" pitchFamily="2" charset="0"/>
              <a:ea typeface="Inter" panose="02000503000000020004" pitchFamily="2" charset="0"/>
            </a:endParaRPr>
          </a:p>
          <a:p>
            <a:r>
              <a:rPr lang="en-US" sz="3600" b="1" baseline="30000" dirty="0">
                <a:solidFill>
                  <a:schemeClr val="bg1"/>
                </a:solidFill>
                <a:latin typeface="Inter" panose="02000503000000020004" pitchFamily="2" charset="0"/>
                <a:ea typeface="Inter" panose="02000503000000020004" pitchFamily="2" charset="0"/>
              </a:rPr>
              <a:t>Availability</a:t>
            </a:r>
            <a:endParaRPr lang="en-US" sz="5400" b="1" baseline="30000" dirty="0">
              <a:solidFill>
                <a:schemeClr val="bg1"/>
              </a:solidFill>
              <a:latin typeface="Inter" panose="02000503000000020004" pitchFamily="2" charset="0"/>
              <a:ea typeface="Inter" panose="02000503000000020004" pitchFamily="2" charset="0"/>
            </a:endParaRPr>
          </a:p>
        </p:txBody>
      </p:sp>
      <p:pic>
        <p:nvPicPr>
          <p:cNvPr id="33" name="Picture 32">
            <a:extLst>
              <a:ext uri="{FF2B5EF4-FFF2-40B4-BE49-F238E27FC236}">
                <a16:creationId xmlns:a16="http://schemas.microsoft.com/office/drawing/2014/main" id="{7721A6B5-7827-FBC4-6918-03E164C8F0F6}"/>
              </a:ext>
            </a:extLst>
          </p:cNvPr>
          <p:cNvPicPr>
            <a:picLocks noChangeAspect="1"/>
          </p:cNvPicPr>
          <p:nvPr/>
        </p:nvPicPr>
        <p:blipFill>
          <a:blip r:embed="rId4"/>
          <a:stretch>
            <a:fillRect/>
          </a:stretch>
        </p:blipFill>
        <p:spPr>
          <a:xfrm>
            <a:off x="5824536" y="5266836"/>
            <a:ext cx="390594" cy="390594"/>
          </a:xfrm>
          <a:prstGeom prst="rect">
            <a:avLst/>
          </a:prstGeom>
        </p:spPr>
      </p:pic>
      <p:pic>
        <p:nvPicPr>
          <p:cNvPr id="34" name="Picture 33">
            <a:extLst>
              <a:ext uri="{FF2B5EF4-FFF2-40B4-BE49-F238E27FC236}">
                <a16:creationId xmlns:a16="http://schemas.microsoft.com/office/drawing/2014/main" id="{45B4CAD3-9B9C-37C7-6A96-AF8ECEE78B08}"/>
              </a:ext>
            </a:extLst>
          </p:cNvPr>
          <p:cNvPicPr>
            <a:picLocks noChangeAspect="1"/>
          </p:cNvPicPr>
          <p:nvPr/>
        </p:nvPicPr>
        <p:blipFill>
          <a:blip r:embed="rId5"/>
          <a:stretch>
            <a:fillRect/>
          </a:stretch>
        </p:blipFill>
        <p:spPr>
          <a:xfrm>
            <a:off x="7306379" y="5266836"/>
            <a:ext cx="390594" cy="390594"/>
          </a:xfrm>
          <a:prstGeom prst="rect">
            <a:avLst/>
          </a:prstGeom>
        </p:spPr>
      </p:pic>
      <p:pic>
        <p:nvPicPr>
          <p:cNvPr id="35" name="Picture 34">
            <a:extLst>
              <a:ext uri="{FF2B5EF4-FFF2-40B4-BE49-F238E27FC236}">
                <a16:creationId xmlns:a16="http://schemas.microsoft.com/office/drawing/2014/main" id="{79B32A02-918B-D8FC-560D-D09E3DFCA361}"/>
              </a:ext>
            </a:extLst>
          </p:cNvPr>
          <p:cNvPicPr>
            <a:picLocks noChangeAspect="1"/>
          </p:cNvPicPr>
          <p:nvPr/>
        </p:nvPicPr>
        <p:blipFill>
          <a:blip r:embed="rId6"/>
          <a:stretch>
            <a:fillRect/>
          </a:stretch>
        </p:blipFill>
        <p:spPr>
          <a:xfrm>
            <a:off x="8715230" y="5266836"/>
            <a:ext cx="390594" cy="390594"/>
          </a:xfrm>
          <a:prstGeom prst="rect">
            <a:avLst/>
          </a:prstGeom>
        </p:spPr>
      </p:pic>
      <p:pic>
        <p:nvPicPr>
          <p:cNvPr id="36" name="Picture 35">
            <a:extLst>
              <a:ext uri="{FF2B5EF4-FFF2-40B4-BE49-F238E27FC236}">
                <a16:creationId xmlns:a16="http://schemas.microsoft.com/office/drawing/2014/main" id="{B5E40593-B1B3-AF3B-4B0F-070376D3404C}"/>
              </a:ext>
            </a:extLst>
          </p:cNvPr>
          <p:cNvPicPr>
            <a:picLocks noChangeAspect="1"/>
          </p:cNvPicPr>
          <p:nvPr/>
        </p:nvPicPr>
        <p:blipFill>
          <a:blip r:embed="rId7"/>
          <a:stretch>
            <a:fillRect/>
          </a:stretch>
        </p:blipFill>
        <p:spPr>
          <a:xfrm>
            <a:off x="10124081" y="5266836"/>
            <a:ext cx="390594" cy="390594"/>
          </a:xfrm>
          <a:prstGeom prst="rect">
            <a:avLst/>
          </a:prstGeom>
        </p:spPr>
      </p:pic>
      <p:sp>
        <p:nvSpPr>
          <p:cNvPr id="37" name="TextBox 36">
            <a:extLst>
              <a:ext uri="{FF2B5EF4-FFF2-40B4-BE49-F238E27FC236}">
                <a16:creationId xmlns:a16="http://schemas.microsoft.com/office/drawing/2014/main" id="{9CD1BDA0-CAD8-F57B-B327-1C0946291CB6}"/>
              </a:ext>
            </a:extLst>
          </p:cNvPr>
          <p:cNvSpPr txBox="1"/>
          <p:nvPr/>
        </p:nvSpPr>
        <p:spPr>
          <a:xfrm>
            <a:off x="5760115" y="5701418"/>
            <a:ext cx="1590843" cy="276999"/>
          </a:xfrm>
          <a:prstGeom prst="rect">
            <a:avLst/>
          </a:prstGeom>
          <a:noFill/>
        </p:spPr>
        <p:txBody>
          <a:bodyPr wrap="square" rtlCol="0">
            <a:spAutoFit/>
          </a:bodyPr>
          <a:lstStyle/>
          <a:p>
            <a:r>
              <a:rPr lang="en-US" sz="1200" b="1">
                <a:solidFill>
                  <a:schemeClr val="bg1"/>
                </a:solidFill>
                <a:latin typeface="Inter" panose="02000503000000020004" pitchFamily="2" charset="0"/>
                <a:ea typeface="Inter" panose="02000503000000020004" pitchFamily="2" charset="0"/>
              </a:rPr>
              <a:t>24/7 Monitoring</a:t>
            </a:r>
          </a:p>
        </p:txBody>
      </p:sp>
      <p:sp>
        <p:nvSpPr>
          <p:cNvPr id="38" name="TextBox 37">
            <a:extLst>
              <a:ext uri="{FF2B5EF4-FFF2-40B4-BE49-F238E27FC236}">
                <a16:creationId xmlns:a16="http://schemas.microsoft.com/office/drawing/2014/main" id="{ACDB646D-6DEB-C003-CA3C-44496F3EA38C}"/>
              </a:ext>
            </a:extLst>
          </p:cNvPr>
          <p:cNvSpPr txBox="1"/>
          <p:nvPr/>
        </p:nvSpPr>
        <p:spPr>
          <a:xfrm>
            <a:off x="7191319" y="5701418"/>
            <a:ext cx="1590843" cy="276999"/>
          </a:xfrm>
          <a:prstGeom prst="rect">
            <a:avLst/>
          </a:prstGeom>
          <a:noFill/>
        </p:spPr>
        <p:txBody>
          <a:bodyPr wrap="square" rtlCol="0">
            <a:spAutoFit/>
          </a:bodyPr>
          <a:lstStyle/>
          <a:p>
            <a:r>
              <a:rPr lang="en-US" sz="1200" b="1" dirty="0">
                <a:solidFill>
                  <a:schemeClr val="bg1"/>
                </a:solidFill>
                <a:latin typeface="Inter" panose="02000503000000020004" pitchFamily="2" charset="0"/>
                <a:ea typeface="Inter" panose="02000503000000020004" pitchFamily="2" charset="0"/>
              </a:rPr>
              <a:t>Optimization</a:t>
            </a:r>
          </a:p>
        </p:txBody>
      </p:sp>
      <p:sp>
        <p:nvSpPr>
          <p:cNvPr id="39" name="TextBox 38">
            <a:extLst>
              <a:ext uri="{FF2B5EF4-FFF2-40B4-BE49-F238E27FC236}">
                <a16:creationId xmlns:a16="http://schemas.microsoft.com/office/drawing/2014/main" id="{0FEC0B8A-6389-9409-1E91-C85A36123B6D}"/>
              </a:ext>
            </a:extLst>
          </p:cNvPr>
          <p:cNvSpPr txBox="1"/>
          <p:nvPr/>
        </p:nvSpPr>
        <p:spPr>
          <a:xfrm>
            <a:off x="8622523" y="5701418"/>
            <a:ext cx="1590843" cy="276999"/>
          </a:xfrm>
          <a:prstGeom prst="rect">
            <a:avLst/>
          </a:prstGeom>
          <a:noFill/>
        </p:spPr>
        <p:txBody>
          <a:bodyPr wrap="square" rtlCol="0">
            <a:spAutoFit/>
          </a:bodyPr>
          <a:lstStyle/>
          <a:p>
            <a:r>
              <a:rPr lang="en-US" sz="1200" b="1" dirty="0">
                <a:solidFill>
                  <a:schemeClr val="bg1"/>
                </a:solidFill>
                <a:latin typeface="Inter" panose="02000503000000020004" pitchFamily="2" charset="0"/>
                <a:ea typeface="Inter" panose="02000503000000020004" pitchFamily="2" charset="0"/>
              </a:rPr>
              <a:t>Maintenance</a:t>
            </a:r>
          </a:p>
        </p:txBody>
      </p:sp>
      <p:sp>
        <p:nvSpPr>
          <p:cNvPr id="40" name="TextBox 39">
            <a:extLst>
              <a:ext uri="{FF2B5EF4-FFF2-40B4-BE49-F238E27FC236}">
                <a16:creationId xmlns:a16="http://schemas.microsoft.com/office/drawing/2014/main" id="{49C413C9-0FD3-5394-360D-E93F44AD7E75}"/>
              </a:ext>
            </a:extLst>
          </p:cNvPr>
          <p:cNvSpPr txBox="1"/>
          <p:nvPr/>
        </p:nvSpPr>
        <p:spPr>
          <a:xfrm>
            <a:off x="10053726" y="5701418"/>
            <a:ext cx="1590843" cy="276999"/>
          </a:xfrm>
          <a:prstGeom prst="rect">
            <a:avLst/>
          </a:prstGeom>
          <a:noFill/>
        </p:spPr>
        <p:txBody>
          <a:bodyPr wrap="square" rtlCol="0">
            <a:spAutoFit/>
          </a:bodyPr>
          <a:lstStyle/>
          <a:p>
            <a:r>
              <a:rPr lang="en-US" sz="1200" b="1" dirty="0">
                <a:solidFill>
                  <a:schemeClr val="bg1"/>
                </a:solidFill>
                <a:latin typeface="Inter" panose="02000503000000020004" pitchFamily="2" charset="0"/>
                <a:ea typeface="Inter" panose="02000503000000020004" pitchFamily="2" charset="0"/>
              </a:rPr>
              <a:t>Augmentation</a:t>
            </a:r>
          </a:p>
        </p:txBody>
      </p:sp>
      <p:pic>
        <p:nvPicPr>
          <p:cNvPr id="5" name="Picture 4" descr="A black and white logo&#10;&#10;Description automatically generated">
            <a:extLst>
              <a:ext uri="{FF2B5EF4-FFF2-40B4-BE49-F238E27FC236}">
                <a16:creationId xmlns:a16="http://schemas.microsoft.com/office/drawing/2014/main" id="{12B67A30-E245-99D8-0A3C-52BBFD7CE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229" y="4439305"/>
            <a:ext cx="3175000" cy="762000"/>
          </a:xfrm>
          <a:prstGeom prst="rect">
            <a:avLst/>
          </a:prstGeom>
        </p:spPr>
      </p:pic>
      <p:sp>
        <p:nvSpPr>
          <p:cNvPr id="4" name="Rounded Rectangle 3">
            <a:extLst>
              <a:ext uri="{FF2B5EF4-FFF2-40B4-BE49-F238E27FC236}">
                <a16:creationId xmlns:a16="http://schemas.microsoft.com/office/drawing/2014/main" id="{10ABBA6D-5DD7-5444-474C-7CCD2A4879D2}"/>
              </a:ext>
            </a:extLst>
          </p:cNvPr>
          <p:cNvSpPr/>
          <p:nvPr/>
        </p:nvSpPr>
        <p:spPr>
          <a:xfrm>
            <a:off x="5656652" y="3534315"/>
            <a:ext cx="1527286" cy="274320"/>
          </a:xfrm>
          <a:prstGeom prst="roundRect">
            <a:avLst>
              <a:gd name="adj" fmla="val 5000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lumMod val="90000"/>
                  </a:schemeClr>
                </a:solidFill>
                <a:latin typeface="Inter" panose="02000503000000020004" pitchFamily="2" charset="0"/>
                <a:ea typeface="Inter" panose="02000503000000020004" pitchFamily="2" charset="0"/>
              </a:rPr>
              <a:t>Operators</a:t>
            </a:r>
          </a:p>
        </p:txBody>
      </p:sp>
      <p:sp>
        <p:nvSpPr>
          <p:cNvPr id="6" name="Rounded Rectangle 5">
            <a:extLst>
              <a:ext uri="{FF2B5EF4-FFF2-40B4-BE49-F238E27FC236}">
                <a16:creationId xmlns:a16="http://schemas.microsoft.com/office/drawing/2014/main" id="{BF5A10D5-7821-F3A2-1891-497766E97949}"/>
              </a:ext>
            </a:extLst>
          </p:cNvPr>
          <p:cNvSpPr/>
          <p:nvPr/>
        </p:nvSpPr>
        <p:spPr>
          <a:xfrm>
            <a:off x="7326099" y="3534315"/>
            <a:ext cx="1892675" cy="274320"/>
          </a:xfrm>
          <a:prstGeom prst="roundRect">
            <a:avLst>
              <a:gd name="adj" fmla="val 5000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lumMod val="90000"/>
                  </a:schemeClr>
                </a:solidFill>
                <a:latin typeface="Inter" panose="02000503000000020004" pitchFamily="2" charset="0"/>
                <a:ea typeface="Inter" panose="02000503000000020004" pitchFamily="2" charset="0"/>
              </a:rPr>
              <a:t>Power Traders</a:t>
            </a:r>
          </a:p>
        </p:txBody>
      </p:sp>
      <p:pic>
        <p:nvPicPr>
          <p:cNvPr id="11" name="Picture 10" descr="A black and white logo&#10;&#10;Description automatically generated">
            <a:extLst>
              <a:ext uri="{FF2B5EF4-FFF2-40B4-BE49-F238E27FC236}">
                <a16:creationId xmlns:a16="http://schemas.microsoft.com/office/drawing/2014/main" id="{02F229F8-41C9-13D4-E556-2BAE7C64F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668" y="5387587"/>
            <a:ext cx="3591648" cy="1333263"/>
          </a:xfrm>
          <a:prstGeom prst="rect">
            <a:avLst/>
          </a:prstGeom>
        </p:spPr>
      </p:pic>
      <p:sp>
        <p:nvSpPr>
          <p:cNvPr id="13" name="TextBox 12">
            <a:extLst>
              <a:ext uri="{FF2B5EF4-FFF2-40B4-BE49-F238E27FC236}">
                <a16:creationId xmlns:a16="http://schemas.microsoft.com/office/drawing/2014/main" id="{CA80ADBB-98BC-6F76-25D8-6064FE983711}"/>
              </a:ext>
            </a:extLst>
          </p:cNvPr>
          <p:cNvSpPr txBox="1"/>
          <p:nvPr/>
        </p:nvSpPr>
        <p:spPr>
          <a:xfrm>
            <a:off x="5542685" y="3084064"/>
            <a:ext cx="6075675" cy="276999"/>
          </a:xfrm>
          <a:prstGeom prst="rect">
            <a:avLst/>
          </a:prstGeom>
          <a:noFill/>
        </p:spPr>
        <p:txBody>
          <a:bodyPr wrap="square" rtlCol="0">
            <a:spAutoFit/>
          </a:bodyPr>
          <a:lstStyle/>
          <a:p>
            <a:r>
              <a:rPr lang="en-US" sz="1200" b="1" spc="300">
                <a:solidFill>
                  <a:schemeClr val="bg1">
                    <a:lumMod val="75000"/>
                  </a:schemeClr>
                </a:solidFill>
                <a:latin typeface="Saira" pitchFamily="2" charset="77"/>
              </a:rPr>
              <a:t>KEEPING BATTERIES ON</a:t>
            </a:r>
            <a:r>
              <a:rPr lang="en-US" sz="1200" b="1" spc="300">
                <a:solidFill>
                  <a:schemeClr val="bg1">
                    <a:lumMod val="50000"/>
                  </a:schemeClr>
                </a:solidFill>
                <a:latin typeface="Saira" pitchFamily="2" charset="77"/>
              </a:rPr>
              <a:t> </a:t>
            </a:r>
            <a:r>
              <a:rPr lang="en-US" sz="1200" b="1" spc="300">
                <a:solidFill>
                  <a:schemeClr val="bg1">
                    <a:lumMod val="50000"/>
                  </a:schemeClr>
                </a:solidFill>
                <a:latin typeface="Inter" panose="02000503000000020004" pitchFamily="2" charset="0"/>
                <a:ea typeface="Inter" panose="02000503000000020004" pitchFamily="2" charset="0"/>
              </a:rPr>
              <a:t>→</a:t>
            </a:r>
            <a:r>
              <a:rPr lang="en-US" sz="1200" b="1" spc="300">
                <a:solidFill>
                  <a:schemeClr val="bg1">
                    <a:lumMod val="50000"/>
                  </a:schemeClr>
                </a:solidFill>
                <a:latin typeface="Saira" pitchFamily="2" charset="77"/>
              </a:rPr>
              <a:t> </a:t>
            </a:r>
            <a:r>
              <a:rPr lang="en-US" sz="1200" b="1" spc="300">
                <a:solidFill>
                  <a:schemeClr val="bg1">
                    <a:lumMod val="75000"/>
                  </a:schemeClr>
                </a:solidFill>
                <a:latin typeface="Saira" pitchFamily="2" charset="77"/>
              </a:rPr>
              <a:t>DAY 2 OPERATIONS</a:t>
            </a:r>
          </a:p>
        </p:txBody>
      </p:sp>
      <p:sp>
        <p:nvSpPr>
          <p:cNvPr id="3" name="Rounded Rectangle 3">
            <a:extLst>
              <a:ext uri="{FF2B5EF4-FFF2-40B4-BE49-F238E27FC236}">
                <a16:creationId xmlns:a16="http://schemas.microsoft.com/office/drawing/2014/main" id="{35E7A60E-D92E-D514-B056-F9A9A8C8DF1D}"/>
              </a:ext>
            </a:extLst>
          </p:cNvPr>
          <p:cNvSpPr/>
          <p:nvPr/>
        </p:nvSpPr>
        <p:spPr>
          <a:xfrm>
            <a:off x="9358026" y="3534314"/>
            <a:ext cx="1852600" cy="274320"/>
          </a:xfrm>
          <a:prstGeom prst="roundRect">
            <a:avLst>
              <a:gd name="adj" fmla="val 5000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lumMod val="90000"/>
                  </a:schemeClr>
                </a:solidFill>
                <a:latin typeface="Inter" panose="02000503000000020004" pitchFamily="2" charset="0"/>
                <a:ea typeface="Inter" panose="02000503000000020004" pitchFamily="2" charset="0"/>
              </a:rPr>
              <a:t>Asset Owners</a:t>
            </a:r>
          </a:p>
        </p:txBody>
      </p:sp>
    </p:spTree>
    <p:extLst>
      <p:ext uri="{BB962C8B-B14F-4D97-AF65-F5344CB8AC3E}">
        <p14:creationId xmlns:p14="http://schemas.microsoft.com/office/powerpoint/2010/main" val="29870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4EAA80-7579-39A5-F06F-AF57E4E8A745}"/>
              </a:ext>
            </a:extLst>
          </p:cNvPr>
          <p:cNvSpPr>
            <a:spLocks noGrp="1"/>
          </p:cNvSpPr>
          <p:nvPr>
            <p:ph type="ctrTitle"/>
          </p:nvPr>
        </p:nvSpPr>
        <p:spPr>
          <a:xfrm>
            <a:off x="886597" y="1696999"/>
            <a:ext cx="5592127" cy="853641"/>
          </a:xfrm>
        </p:spPr>
        <p:txBody>
          <a:bodyPr/>
          <a:lstStyle/>
          <a:p>
            <a:r>
              <a:rPr lang="en-US" dirty="0"/>
              <a:t>Thank you</a:t>
            </a:r>
          </a:p>
        </p:txBody>
      </p:sp>
      <p:sp>
        <p:nvSpPr>
          <p:cNvPr id="64" name="Text Placeholder 63">
            <a:extLst>
              <a:ext uri="{FF2B5EF4-FFF2-40B4-BE49-F238E27FC236}">
                <a16:creationId xmlns:a16="http://schemas.microsoft.com/office/drawing/2014/main" id="{9B38F97E-86FF-6060-B97F-FF407FB6E84D}"/>
              </a:ext>
            </a:extLst>
          </p:cNvPr>
          <p:cNvSpPr>
            <a:spLocks noGrp="1"/>
          </p:cNvSpPr>
          <p:nvPr>
            <p:ph type="body" sz="quarter" idx="14"/>
          </p:nvPr>
        </p:nvSpPr>
        <p:spPr>
          <a:xfrm>
            <a:off x="886596" y="3332831"/>
            <a:ext cx="2231875" cy="369332"/>
          </a:xfrm>
        </p:spPr>
        <p:txBody>
          <a:bodyPr/>
          <a:lstStyle/>
          <a:p>
            <a:r>
              <a:rPr lang="en-US" sz="2000" dirty="0"/>
              <a:t>Ken Rahn</a:t>
            </a:r>
          </a:p>
        </p:txBody>
      </p:sp>
      <p:sp>
        <p:nvSpPr>
          <p:cNvPr id="65" name="Text Placeholder 64">
            <a:extLst>
              <a:ext uri="{FF2B5EF4-FFF2-40B4-BE49-F238E27FC236}">
                <a16:creationId xmlns:a16="http://schemas.microsoft.com/office/drawing/2014/main" id="{4FE4FF18-638B-8448-1078-37CD2405FD5A}"/>
              </a:ext>
            </a:extLst>
          </p:cNvPr>
          <p:cNvSpPr>
            <a:spLocks noGrp="1"/>
          </p:cNvSpPr>
          <p:nvPr>
            <p:ph type="body" sz="quarter" idx="15"/>
          </p:nvPr>
        </p:nvSpPr>
        <p:spPr>
          <a:xfrm>
            <a:off x="886596" y="3695805"/>
            <a:ext cx="2974204" cy="523220"/>
          </a:xfrm>
        </p:spPr>
        <p:txBody>
          <a:bodyPr/>
          <a:lstStyle/>
          <a:p>
            <a:pPr>
              <a:lnSpc>
                <a:spcPct val="100000"/>
              </a:lnSpc>
              <a:spcBef>
                <a:spcPts val="0"/>
              </a:spcBef>
            </a:pPr>
            <a:r>
              <a:rPr lang="en-US" sz="1400" b="1" dirty="0"/>
              <a:t>Vice President, Marketing</a:t>
            </a:r>
          </a:p>
          <a:p>
            <a:pPr>
              <a:lnSpc>
                <a:spcPct val="100000"/>
              </a:lnSpc>
              <a:spcBef>
                <a:spcPts val="0"/>
              </a:spcBef>
            </a:pPr>
            <a:r>
              <a:rPr lang="en-US" sz="1400" b="1" dirty="0"/>
              <a:t>www.LinkedIn.com/in/KenRahn </a:t>
            </a:r>
          </a:p>
        </p:txBody>
      </p:sp>
    </p:spTree>
    <p:extLst>
      <p:ext uri="{BB962C8B-B14F-4D97-AF65-F5344CB8AC3E}">
        <p14:creationId xmlns:p14="http://schemas.microsoft.com/office/powerpoint/2010/main" val="164873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8EC163-7A4D-9304-36F1-1B31A130DD7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A7962AF-FAEC-298F-2E09-9E82D0005638}"/>
              </a:ext>
            </a:extLst>
          </p:cNvPr>
          <p:cNvSpPr txBox="1"/>
          <p:nvPr/>
        </p:nvSpPr>
        <p:spPr>
          <a:xfrm>
            <a:off x="2314207" y="2391511"/>
            <a:ext cx="2924776" cy="4093428"/>
          </a:xfrm>
          <a:prstGeom prst="rect">
            <a:avLst/>
          </a:prstGeom>
          <a:noFill/>
        </p:spPr>
        <p:txBody>
          <a:bodyPr wrap="square">
            <a:spAutoFit/>
          </a:bodyPr>
          <a:lstStyle/>
          <a:p>
            <a:r>
              <a:rPr lang="en-US" b="1" dirty="0">
                <a:solidFill>
                  <a:schemeClr val="accent2"/>
                </a:solidFill>
                <a:latin typeface="Inter" panose="02000503000000020004" pitchFamily="2" charset="0"/>
                <a:ea typeface="Inter" panose="02000503000000020004" pitchFamily="2" charset="0"/>
              </a:rPr>
              <a:t>Equipment Supply Agreement</a:t>
            </a:r>
          </a:p>
          <a:p>
            <a:endParaRPr lang="en-US" sz="1400" u="sng" dirty="0">
              <a:latin typeface="Inter" panose="02000503000000020004" pitchFamily="2" charset="0"/>
              <a:ea typeface="Inter" panose="02000503000000020004" pitchFamily="2" charset="0"/>
            </a:endParaRPr>
          </a:p>
          <a:p>
            <a:r>
              <a:rPr lang="en-US" sz="1400" b="1" dirty="0">
                <a:latin typeface="Inter" panose="02000503000000020004" pitchFamily="2" charset="0"/>
                <a:ea typeface="Inter" panose="02000503000000020004" pitchFamily="2" charset="0"/>
              </a:rPr>
              <a:t>Engineering Services</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System Engineering Design</a:t>
            </a:r>
          </a:p>
          <a:p>
            <a:endParaRPr lang="en-US" sz="1400" u="sng" dirty="0">
              <a:latin typeface="Inter" panose="02000503000000020004" pitchFamily="2" charset="0"/>
              <a:ea typeface="Inter" panose="02000503000000020004" pitchFamily="2" charset="0"/>
            </a:endParaRPr>
          </a:p>
          <a:p>
            <a:r>
              <a:rPr lang="en-US" sz="1400" b="1" dirty="0">
                <a:latin typeface="Inter" panose="02000503000000020004" pitchFamily="2" charset="0"/>
                <a:ea typeface="Inter" panose="02000503000000020004" pitchFamily="2" charset="0"/>
              </a:rPr>
              <a:t>Procurement Services</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PCS Procurement</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BESS Procurement</a:t>
            </a:r>
          </a:p>
          <a:p>
            <a:endParaRPr lang="en-US" sz="1400" u="sng" dirty="0">
              <a:latin typeface="Inter" panose="02000503000000020004" pitchFamily="2" charset="0"/>
              <a:ea typeface="Inter" panose="02000503000000020004" pitchFamily="2" charset="0"/>
            </a:endParaRPr>
          </a:p>
          <a:p>
            <a:r>
              <a:rPr lang="en-US" sz="1400" b="1" dirty="0">
                <a:latin typeface="Inter" panose="02000503000000020004" pitchFamily="2" charset="0"/>
                <a:ea typeface="Inter" panose="02000503000000020004" pitchFamily="2" charset="0"/>
              </a:rPr>
              <a:t>In-Lab Integration and</a:t>
            </a:r>
          </a:p>
          <a:p>
            <a:r>
              <a:rPr lang="en-US" sz="1400" b="1" dirty="0">
                <a:latin typeface="Inter" panose="02000503000000020004" pitchFamily="2" charset="0"/>
                <a:ea typeface="Inter" panose="02000503000000020004" pitchFamily="2" charset="0"/>
              </a:rPr>
              <a:t>Field Commissioning Services</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Commissioning hardware</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Networking</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Cold Commissioning</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Energization</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Hot Commissioning</a:t>
            </a:r>
          </a:p>
          <a:p>
            <a:pPr marL="285750" indent="-285750">
              <a:buFont typeface="Courier New" panose="02070309020205020404" pitchFamily="49" charset="0"/>
              <a:buChar char="o"/>
            </a:pPr>
            <a:r>
              <a:rPr lang="en-US" sz="1400" dirty="0">
                <a:latin typeface="Inter" panose="02000503000000020004" pitchFamily="2" charset="0"/>
                <a:ea typeface="Inter" panose="02000503000000020004" pitchFamily="2" charset="0"/>
              </a:rPr>
              <a:t>Market Testing</a:t>
            </a:r>
          </a:p>
        </p:txBody>
      </p:sp>
      <p:sp>
        <p:nvSpPr>
          <p:cNvPr id="8" name="TextBox 7">
            <a:extLst>
              <a:ext uri="{FF2B5EF4-FFF2-40B4-BE49-F238E27FC236}">
                <a16:creationId xmlns:a16="http://schemas.microsoft.com/office/drawing/2014/main" id="{EA4DC87C-DC07-EA5D-9C50-A49734CCEA20}"/>
              </a:ext>
            </a:extLst>
          </p:cNvPr>
          <p:cNvSpPr txBox="1"/>
          <p:nvPr/>
        </p:nvSpPr>
        <p:spPr>
          <a:xfrm>
            <a:off x="5685873" y="2393630"/>
            <a:ext cx="2447033" cy="369332"/>
          </a:xfrm>
          <a:prstGeom prst="rect">
            <a:avLst/>
          </a:prstGeom>
          <a:noFill/>
        </p:spPr>
        <p:txBody>
          <a:bodyPr wrap="square">
            <a:spAutoFit/>
          </a:bodyPr>
          <a:lstStyle/>
          <a:p>
            <a:r>
              <a:rPr lang="en-US" b="1">
                <a:solidFill>
                  <a:schemeClr val="accent2"/>
                </a:solidFill>
                <a:latin typeface="Inter" panose="02000503000000020004" pitchFamily="2" charset="0"/>
                <a:ea typeface="Inter" panose="02000503000000020004" pitchFamily="2" charset="0"/>
              </a:rPr>
              <a:t>Software License</a:t>
            </a:r>
            <a:endParaRPr lang="en-US" sz="1400">
              <a:latin typeface="Inter" panose="02000503000000020004" pitchFamily="2" charset="0"/>
              <a:ea typeface="Inter" panose="02000503000000020004" pitchFamily="2" charset="0"/>
            </a:endParaRPr>
          </a:p>
        </p:txBody>
      </p:sp>
      <p:sp>
        <p:nvSpPr>
          <p:cNvPr id="9" name="TextBox 8">
            <a:extLst>
              <a:ext uri="{FF2B5EF4-FFF2-40B4-BE49-F238E27FC236}">
                <a16:creationId xmlns:a16="http://schemas.microsoft.com/office/drawing/2014/main" id="{9A247E2F-7CD6-0AA9-0551-B242DF249C2D}"/>
              </a:ext>
            </a:extLst>
          </p:cNvPr>
          <p:cNvSpPr txBox="1"/>
          <p:nvPr/>
        </p:nvSpPr>
        <p:spPr>
          <a:xfrm>
            <a:off x="8765803" y="2391511"/>
            <a:ext cx="2924776" cy="3631763"/>
          </a:xfrm>
          <a:prstGeom prst="rect">
            <a:avLst/>
          </a:prstGeom>
          <a:noFill/>
        </p:spPr>
        <p:txBody>
          <a:bodyPr wrap="square">
            <a:spAutoFit/>
          </a:bodyPr>
          <a:lstStyle/>
          <a:p>
            <a:pPr defTabSz="1219170">
              <a:buClr>
                <a:srgbClr val="000000"/>
              </a:buClr>
              <a:defRPr/>
            </a:pPr>
            <a:r>
              <a:rPr lang="en-US" b="1">
                <a:solidFill>
                  <a:schemeClr val="accent2"/>
                </a:solidFill>
                <a:latin typeface="Inter" panose="02000503000000020004" pitchFamily="2" charset="0"/>
                <a:ea typeface="Inter" panose="02000503000000020004" pitchFamily="2" charset="0"/>
              </a:rPr>
              <a:t>Long-Term Service Agreement</a:t>
            </a:r>
          </a:p>
          <a:p>
            <a:pPr defTabSz="1219170">
              <a:buClr>
                <a:srgbClr val="000000"/>
              </a:buClr>
              <a:defRPr/>
            </a:pPr>
            <a:endParaRPr lang="en-US" sz="1400" b="1" u="sng" kern="0">
              <a:latin typeface="Inter" panose="02000503000000020004" pitchFamily="2" charset="0"/>
              <a:ea typeface="Inter" panose="02000503000000020004" pitchFamily="2" charset="0"/>
              <a:cs typeface="Proxima Nova" panose="020B0604020202020204" charset="0"/>
              <a:sym typeface="Arial"/>
            </a:endParaRPr>
          </a:p>
          <a:p>
            <a:pPr defTabSz="1219170">
              <a:buClr>
                <a:srgbClr val="000000"/>
              </a:buClr>
              <a:defRPr/>
            </a:pPr>
            <a:r>
              <a:rPr lang="en-US" sz="1400" b="1" kern="0">
                <a:latin typeface="Inter" panose="02000503000000020004" pitchFamily="2" charset="0"/>
                <a:ea typeface="Inter" panose="02000503000000020004" pitchFamily="2" charset="0"/>
                <a:cs typeface="Proxima Nova" panose="020B0604020202020204" charset="0"/>
                <a:sym typeface="Arial"/>
              </a:rPr>
              <a:t>Remote Operations Center</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Software Tech Support</a:t>
            </a:r>
            <a:br>
              <a:rPr lang="en-US" sz="1400" kern="0">
                <a:latin typeface="Inter" panose="02000503000000020004" pitchFamily="2" charset="0"/>
                <a:ea typeface="Inter" panose="02000503000000020004" pitchFamily="2" charset="0"/>
                <a:cs typeface="Proxima Nova" panose="020B0604020202020204" charset="0"/>
                <a:sym typeface="Arial"/>
              </a:rPr>
            </a:br>
            <a:r>
              <a:rPr lang="en-US" sz="1200" kern="0">
                <a:latin typeface="Inter" panose="02000503000000020004" pitchFamily="2" charset="0"/>
                <a:ea typeface="Inter" panose="02000503000000020004" pitchFamily="2" charset="0"/>
                <a:cs typeface="Proxima Nova" panose="020B0604020202020204" charset="0"/>
                <a:sym typeface="Arial"/>
              </a:rPr>
              <a:t>(included with software license)</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24/7 Proactive Monitoring &amp; Field Dispatch</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Performance Engineering</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OEM Warranty Management</a:t>
            </a:r>
          </a:p>
          <a:p>
            <a:pPr defTabSz="1219170">
              <a:buClr>
                <a:srgbClr val="000000"/>
              </a:buClr>
              <a:defRPr/>
            </a:pPr>
            <a:endParaRPr lang="en-US" sz="1400" b="1" kern="0">
              <a:latin typeface="Inter" panose="02000503000000020004" pitchFamily="2" charset="0"/>
              <a:ea typeface="Inter" panose="02000503000000020004" pitchFamily="2" charset="0"/>
              <a:cs typeface="Proxima Nova" panose="020B0604020202020204" charset="0"/>
              <a:sym typeface="Arial"/>
            </a:endParaRPr>
          </a:p>
          <a:p>
            <a:pPr defTabSz="1219170">
              <a:buClr>
                <a:srgbClr val="000000"/>
              </a:buClr>
              <a:defRPr/>
            </a:pPr>
            <a:r>
              <a:rPr lang="en-US" sz="1400" b="1" kern="0">
                <a:latin typeface="Inter" panose="02000503000000020004" pitchFamily="2" charset="0"/>
                <a:ea typeface="Inter" panose="02000503000000020004" pitchFamily="2" charset="0"/>
                <a:cs typeface="Proxima Nova" panose="020B0604020202020204" charset="0"/>
                <a:sym typeface="Arial"/>
              </a:rPr>
              <a:t>Field Services</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Periodic Onsite Inspections</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Preventative Maintenance</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Corrective Maintenance</a:t>
            </a:r>
          </a:p>
          <a:p>
            <a:pPr marL="285750" indent="-285750" defTabSz="1219170">
              <a:buClr>
                <a:srgbClr val="000000"/>
              </a:buClr>
              <a:buFont typeface="Courier New" panose="02070309020205020404" pitchFamily="49" charset="0"/>
              <a:buChar char="o"/>
              <a:defRPr/>
            </a:pPr>
            <a:r>
              <a:rPr lang="en-US" sz="1400" kern="0">
                <a:latin typeface="Inter" panose="02000503000000020004" pitchFamily="2" charset="0"/>
                <a:ea typeface="Inter" panose="02000503000000020004" pitchFamily="2" charset="0"/>
                <a:cs typeface="Proxima Nova" panose="020B0604020202020204" charset="0"/>
                <a:sym typeface="Arial"/>
              </a:rPr>
              <a:t>Availability Guarantee</a:t>
            </a:r>
            <a:endParaRPr lang="en-US" sz="1400" u="sng" kern="0">
              <a:latin typeface="Inter" panose="02000503000000020004" pitchFamily="2" charset="0"/>
              <a:ea typeface="Inter" panose="02000503000000020004" pitchFamily="2" charset="0"/>
              <a:cs typeface="Proxima Nova" panose="020B0604020202020204" charset="0"/>
              <a:sym typeface="Arial"/>
            </a:endParaRPr>
          </a:p>
        </p:txBody>
      </p:sp>
      <p:pic>
        <p:nvPicPr>
          <p:cNvPr id="12" name="Picture 11" descr="A black background with a white line&#10;&#10;Description automatically generated">
            <a:extLst>
              <a:ext uri="{FF2B5EF4-FFF2-40B4-BE49-F238E27FC236}">
                <a16:creationId xmlns:a16="http://schemas.microsoft.com/office/drawing/2014/main" id="{B3995378-5AD2-C5DB-E5FA-645277EA2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809" y="1356765"/>
            <a:ext cx="2787480" cy="1034746"/>
          </a:xfrm>
          <a:prstGeom prst="rect">
            <a:avLst/>
          </a:prstGeom>
        </p:spPr>
      </p:pic>
      <p:pic>
        <p:nvPicPr>
          <p:cNvPr id="14" name="Picture 13" descr="A black background with a blue and white line&#10;&#10;Description automatically generated">
            <a:extLst>
              <a:ext uri="{FF2B5EF4-FFF2-40B4-BE49-F238E27FC236}">
                <a16:creationId xmlns:a16="http://schemas.microsoft.com/office/drawing/2014/main" id="{337CBE3C-F2C1-1EC1-51DC-C7BE1251A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670" y="1356765"/>
            <a:ext cx="2787480" cy="1034746"/>
          </a:xfrm>
          <a:prstGeom prst="rect">
            <a:avLst/>
          </a:prstGeom>
        </p:spPr>
      </p:pic>
      <p:pic>
        <p:nvPicPr>
          <p:cNvPr id="16" name="Picture 15" descr="A black background with blue letters&#10;&#10;Description automatically generated">
            <a:extLst>
              <a:ext uri="{FF2B5EF4-FFF2-40B4-BE49-F238E27FC236}">
                <a16:creationId xmlns:a16="http://schemas.microsoft.com/office/drawing/2014/main" id="{F77F942D-90EB-90B4-9A72-7331B6C17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59" y="1593650"/>
            <a:ext cx="2325033" cy="558008"/>
          </a:xfrm>
          <a:prstGeom prst="rect">
            <a:avLst/>
          </a:prstGeom>
        </p:spPr>
      </p:pic>
      <p:pic>
        <p:nvPicPr>
          <p:cNvPr id="43" name="Picture Placeholder 42" descr="A black and white background&#10;&#10;Description automatically generated">
            <a:extLst>
              <a:ext uri="{FF2B5EF4-FFF2-40B4-BE49-F238E27FC236}">
                <a16:creationId xmlns:a16="http://schemas.microsoft.com/office/drawing/2014/main" id="{AC39FABD-2E22-1DAD-8626-0BFD7F86B8B7}"/>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34959" r="34959"/>
          <a:stretch>
            <a:fillRect/>
          </a:stretch>
        </p:blipFill>
        <p:spPr/>
      </p:pic>
      <p:sp>
        <p:nvSpPr>
          <p:cNvPr id="19" name="Title 18">
            <a:extLst>
              <a:ext uri="{FF2B5EF4-FFF2-40B4-BE49-F238E27FC236}">
                <a16:creationId xmlns:a16="http://schemas.microsoft.com/office/drawing/2014/main" id="{424A7973-C64C-2E1E-C9ED-8D9EDC7D4D1C}"/>
              </a:ext>
            </a:extLst>
          </p:cNvPr>
          <p:cNvSpPr>
            <a:spLocks noGrp="1"/>
          </p:cNvSpPr>
          <p:nvPr>
            <p:ph type="title"/>
          </p:nvPr>
        </p:nvSpPr>
        <p:spPr>
          <a:xfrm>
            <a:off x="1989512" y="641244"/>
            <a:ext cx="8626941" cy="612776"/>
          </a:xfrm>
        </p:spPr>
        <p:txBody>
          <a:bodyPr>
            <a:normAutofit fontScale="90000"/>
          </a:bodyPr>
          <a:lstStyle/>
          <a:p>
            <a:r>
              <a:rPr lang="en-US" dirty="0"/>
              <a:t>Ways to work with FlexGen</a:t>
            </a:r>
            <a:br>
              <a:rPr lang="en-US" dirty="0"/>
            </a:br>
            <a:r>
              <a:rPr lang="en-US" sz="2200" dirty="0">
                <a:solidFill>
                  <a:schemeClr val="accent2"/>
                </a:solidFill>
              </a:rPr>
              <a:t>Partnering to meet you where your needs are</a:t>
            </a:r>
          </a:p>
        </p:txBody>
      </p:sp>
      <p:pic>
        <p:nvPicPr>
          <p:cNvPr id="6" name="Picture 5" descr="A screen shot of a cell phone&#10;&#10;Description automatically generated">
            <a:extLst>
              <a:ext uri="{FF2B5EF4-FFF2-40B4-BE49-F238E27FC236}">
                <a16:creationId xmlns:a16="http://schemas.microsoft.com/office/drawing/2014/main" id="{6AE4768D-E317-F7E6-BD03-B9709205E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3963" y="2762962"/>
            <a:ext cx="3135391" cy="3508652"/>
          </a:xfrm>
          <a:prstGeom prst="rect">
            <a:avLst/>
          </a:prstGeom>
        </p:spPr>
      </p:pic>
    </p:spTree>
    <p:extLst>
      <p:ext uri="{BB962C8B-B14F-4D97-AF65-F5344CB8AC3E}">
        <p14:creationId xmlns:p14="http://schemas.microsoft.com/office/powerpoint/2010/main" val="330584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diagram of energy storage&#10;&#10;Description automatically generated">
            <a:extLst>
              <a:ext uri="{FF2B5EF4-FFF2-40B4-BE49-F238E27FC236}">
                <a16:creationId xmlns:a16="http://schemas.microsoft.com/office/drawing/2014/main" id="{CA17BFFA-4314-4288-6A19-AF779FA2D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86" y="255182"/>
            <a:ext cx="6558514" cy="6429455"/>
          </a:xfrm>
          <a:prstGeom prst="rect">
            <a:avLst/>
          </a:prstGeom>
          <a:effectLst>
            <a:outerShdw blurRad="297372" sx="102000" sy="102000" algn="ctr" rotWithShape="0">
              <a:schemeClr val="bg2">
                <a:lumMod val="25000"/>
                <a:alpha val="8000"/>
              </a:schemeClr>
            </a:outerShdw>
          </a:effectLst>
        </p:spPr>
      </p:pic>
      <p:sp>
        <p:nvSpPr>
          <p:cNvPr id="2" name="Title 1">
            <a:extLst>
              <a:ext uri="{FF2B5EF4-FFF2-40B4-BE49-F238E27FC236}">
                <a16:creationId xmlns:a16="http://schemas.microsoft.com/office/drawing/2014/main" id="{75236646-F99C-B299-A2C3-C24697A36BFA}"/>
              </a:ext>
            </a:extLst>
          </p:cNvPr>
          <p:cNvSpPr>
            <a:spLocks noGrp="1"/>
          </p:cNvSpPr>
          <p:nvPr>
            <p:ph type="title"/>
          </p:nvPr>
        </p:nvSpPr>
        <p:spPr>
          <a:xfrm>
            <a:off x="839788" y="585893"/>
            <a:ext cx="5256212" cy="975487"/>
          </a:xfrm>
        </p:spPr>
        <p:txBody>
          <a:bodyPr>
            <a:noAutofit/>
          </a:bodyPr>
          <a:lstStyle/>
          <a:p>
            <a:r>
              <a:rPr lang="en-ID" dirty="0">
                <a:sym typeface="DM Sans"/>
              </a:rPr>
              <a:t>FlexGen’s Scope</a:t>
            </a:r>
            <a:endParaRPr lang="en-US" dirty="0"/>
          </a:p>
        </p:txBody>
      </p:sp>
      <p:sp>
        <p:nvSpPr>
          <p:cNvPr id="4" name="Text Placeholder 3">
            <a:extLst>
              <a:ext uri="{FF2B5EF4-FFF2-40B4-BE49-F238E27FC236}">
                <a16:creationId xmlns:a16="http://schemas.microsoft.com/office/drawing/2014/main" id="{FDF50D65-69DC-E22D-51B7-D6BED3BC1E7D}"/>
              </a:ext>
            </a:extLst>
          </p:cNvPr>
          <p:cNvSpPr>
            <a:spLocks noGrp="1"/>
          </p:cNvSpPr>
          <p:nvPr>
            <p:ph type="body" sz="half" idx="2"/>
          </p:nvPr>
        </p:nvSpPr>
        <p:spPr>
          <a:xfrm>
            <a:off x="1360223" y="1761735"/>
            <a:ext cx="3932237" cy="1539759"/>
          </a:xfrm>
        </p:spPr>
        <p:txBody>
          <a:bodyPr>
            <a:noAutofit/>
          </a:bodyPr>
          <a:lstStyle/>
          <a:p>
            <a:pPr>
              <a:spcBef>
                <a:spcPts val="1200"/>
              </a:spcBef>
            </a:pPr>
            <a:r>
              <a:rPr lang="en-US" sz="2400" dirty="0"/>
              <a:t>Activation Services</a:t>
            </a:r>
          </a:p>
          <a:p>
            <a:pPr>
              <a:spcBef>
                <a:spcPts val="1200"/>
              </a:spcBef>
            </a:pPr>
            <a:r>
              <a:rPr lang="en-US" sz="2400" dirty="0"/>
              <a:t>Day 2 Operations:</a:t>
            </a:r>
          </a:p>
          <a:p>
            <a:pPr marL="285750" indent="-285750">
              <a:spcBef>
                <a:spcPts val="1200"/>
              </a:spcBef>
              <a:buFont typeface="Arial" panose="020B0604020202020204" pitchFamily="34" charset="0"/>
              <a:buChar char="•"/>
            </a:pPr>
            <a:r>
              <a:rPr lang="en-US" sz="1800" dirty="0"/>
              <a:t>HybridOS Software</a:t>
            </a:r>
          </a:p>
          <a:p>
            <a:pPr marL="285750" indent="-285750">
              <a:spcBef>
                <a:spcPts val="1200"/>
              </a:spcBef>
              <a:buFont typeface="Arial" panose="020B0604020202020204" pitchFamily="34" charset="0"/>
              <a:buChar char="•"/>
            </a:pPr>
            <a:r>
              <a:rPr lang="en-US" sz="1800" dirty="0"/>
              <a:t>Lifecycle Services</a:t>
            </a:r>
            <a:endParaRPr lang="en-US" sz="2400" dirty="0"/>
          </a:p>
        </p:txBody>
      </p:sp>
      <p:sp>
        <p:nvSpPr>
          <p:cNvPr id="9" name="Content Placeholder 8">
            <a:extLst>
              <a:ext uri="{FF2B5EF4-FFF2-40B4-BE49-F238E27FC236}">
                <a16:creationId xmlns:a16="http://schemas.microsoft.com/office/drawing/2014/main" id="{563B0B05-4C55-0445-D987-D18CD4CFD4FD}"/>
              </a:ext>
            </a:extLst>
          </p:cNvPr>
          <p:cNvSpPr>
            <a:spLocks noGrp="1"/>
          </p:cNvSpPr>
          <p:nvPr>
            <p:ph sz="quarter" idx="13"/>
          </p:nvPr>
        </p:nvSpPr>
        <p:spPr/>
        <p:txBody>
          <a:bodyPr/>
          <a:lstStyle/>
          <a:p>
            <a:r>
              <a:rPr lang="en-US"/>
              <a:t>WHAT WE DELIVER</a:t>
            </a:r>
          </a:p>
        </p:txBody>
      </p:sp>
      <p:sp>
        <p:nvSpPr>
          <p:cNvPr id="76" name="Oval 75">
            <a:extLst>
              <a:ext uri="{FF2B5EF4-FFF2-40B4-BE49-F238E27FC236}">
                <a16:creationId xmlns:a16="http://schemas.microsoft.com/office/drawing/2014/main" id="{A719BB09-752F-3CD7-BFF7-441CFA431DD3}"/>
              </a:ext>
            </a:extLst>
          </p:cNvPr>
          <p:cNvSpPr/>
          <p:nvPr/>
        </p:nvSpPr>
        <p:spPr>
          <a:xfrm>
            <a:off x="986300" y="1781585"/>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pic>
        <p:nvPicPr>
          <p:cNvPr id="79" name="Picture 78">
            <a:extLst>
              <a:ext uri="{FF2B5EF4-FFF2-40B4-BE49-F238E27FC236}">
                <a16:creationId xmlns:a16="http://schemas.microsoft.com/office/drawing/2014/main" id="{CBD7DDBB-5068-40E8-2D08-B887B5609BEE}"/>
              </a:ext>
            </a:extLst>
          </p:cNvPr>
          <p:cNvPicPr>
            <a:picLocks noChangeAspect="1"/>
          </p:cNvPicPr>
          <p:nvPr/>
        </p:nvPicPr>
        <p:blipFill>
          <a:blip r:embed="rId4"/>
          <a:stretch>
            <a:fillRect/>
          </a:stretch>
        </p:blipFill>
        <p:spPr>
          <a:xfrm rot="19562308">
            <a:off x="6004097" y="2886581"/>
            <a:ext cx="330721" cy="330721"/>
          </a:xfrm>
          <a:prstGeom prst="rect">
            <a:avLst/>
          </a:prstGeom>
        </p:spPr>
      </p:pic>
      <p:sp>
        <p:nvSpPr>
          <p:cNvPr id="77" name="Oval 76">
            <a:extLst>
              <a:ext uri="{FF2B5EF4-FFF2-40B4-BE49-F238E27FC236}">
                <a16:creationId xmlns:a16="http://schemas.microsoft.com/office/drawing/2014/main" id="{6A0D0F91-DA9B-F511-1F6D-70D9C4E3E162}"/>
              </a:ext>
            </a:extLst>
          </p:cNvPr>
          <p:cNvSpPr/>
          <p:nvPr/>
        </p:nvSpPr>
        <p:spPr>
          <a:xfrm>
            <a:off x="10012027" y="606889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83" name="Oval 82">
            <a:extLst>
              <a:ext uri="{FF2B5EF4-FFF2-40B4-BE49-F238E27FC236}">
                <a16:creationId xmlns:a16="http://schemas.microsoft.com/office/drawing/2014/main" id="{6635ACF1-D0B5-6FDB-4B61-67A39884B585}"/>
              </a:ext>
            </a:extLst>
          </p:cNvPr>
          <p:cNvSpPr/>
          <p:nvPr/>
        </p:nvSpPr>
        <p:spPr>
          <a:xfrm>
            <a:off x="11435665" y="3569204"/>
            <a:ext cx="269307" cy="26517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4" name="Oval 83">
            <a:extLst>
              <a:ext uri="{FF2B5EF4-FFF2-40B4-BE49-F238E27FC236}">
                <a16:creationId xmlns:a16="http://schemas.microsoft.com/office/drawing/2014/main" id="{C09D7E48-BB1C-C8FF-FF63-8762B3DFE7D2}"/>
              </a:ext>
            </a:extLst>
          </p:cNvPr>
          <p:cNvSpPr/>
          <p:nvPr/>
        </p:nvSpPr>
        <p:spPr>
          <a:xfrm>
            <a:off x="986300" y="229455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pic>
        <p:nvPicPr>
          <p:cNvPr id="21" name="Picture 20" descr="A graph showing the results of an integrator&#10;&#10;Description automatically generated">
            <a:extLst>
              <a:ext uri="{FF2B5EF4-FFF2-40B4-BE49-F238E27FC236}">
                <a16:creationId xmlns:a16="http://schemas.microsoft.com/office/drawing/2014/main" id="{77E51030-1DCC-42BF-416E-22D09A448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27" y="3936002"/>
            <a:ext cx="4517085" cy="2684253"/>
          </a:xfrm>
          <a:prstGeom prst="rect">
            <a:avLst/>
          </a:prstGeom>
        </p:spPr>
      </p:pic>
      <p:pic>
        <p:nvPicPr>
          <p:cNvPr id="1026" name="Picture 2" descr="Orennia - Solar &amp; Storage Finance USA">
            <a:extLst>
              <a:ext uri="{FF2B5EF4-FFF2-40B4-BE49-F238E27FC236}">
                <a16:creationId xmlns:a16="http://schemas.microsoft.com/office/drawing/2014/main" id="{818433CF-5648-3173-2B94-B85486D32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5425" y="4194935"/>
            <a:ext cx="1221669"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983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B916286-2D94-8382-6CDA-AF6225D28EA9}"/>
              </a:ext>
            </a:extLst>
          </p:cNvPr>
          <p:cNvPicPr>
            <a:picLocks noChangeAspect="1"/>
          </p:cNvPicPr>
          <p:nvPr/>
        </p:nvPicPr>
        <p:blipFill>
          <a:blip r:embed="rId3"/>
          <a:stretch>
            <a:fillRect/>
          </a:stretch>
        </p:blipFill>
        <p:spPr>
          <a:xfrm>
            <a:off x="3702485" y="1287404"/>
            <a:ext cx="4468972" cy="5167247"/>
          </a:xfrm>
          <a:prstGeom prst="rect">
            <a:avLst/>
          </a:prstGeom>
        </p:spPr>
      </p:pic>
      <p:pic>
        <p:nvPicPr>
          <p:cNvPr id="15" name="Picture 14">
            <a:extLst>
              <a:ext uri="{FF2B5EF4-FFF2-40B4-BE49-F238E27FC236}">
                <a16:creationId xmlns:a16="http://schemas.microsoft.com/office/drawing/2014/main" id="{897C06D0-DC0D-BAAA-D769-F077C15F4B1D}"/>
              </a:ext>
            </a:extLst>
          </p:cNvPr>
          <p:cNvPicPr>
            <a:picLocks noChangeAspect="1"/>
          </p:cNvPicPr>
          <p:nvPr/>
        </p:nvPicPr>
        <p:blipFill>
          <a:blip r:embed="rId4"/>
          <a:stretch>
            <a:fillRect/>
          </a:stretch>
        </p:blipFill>
        <p:spPr>
          <a:xfrm>
            <a:off x="3642810" y="562398"/>
            <a:ext cx="5390859" cy="5818547"/>
          </a:xfrm>
          <a:prstGeom prst="rect">
            <a:avLst/>
          </a:prstGeom>
        </p:spPr>
      </p:pic>
      <p:pic>
        <p:nvPicPr>
          <p:cNvPr id="9" name="Picture 8">
            <a:extLst>
              <a:ext uri="{FF2B5EF4-FFF2-40B4-BE49-F238E27FC236}">
                <a16:creationId xmlns:a16="http://schemas.microsoft.com/office/drawing/2014/main" id="{D214F78D-409D-6DCB-BDAA-0F447C74E89F}"/>
              </a:ext>
            </a:extLst>
          </p:cNvPr>
          <p:cNvPicPr>
            <a:picLocks noChangeAspect="1"/>
          </p:cNvPicPr>
          <p:nvPr/>
        </p:nvPicPr>
        <p:blipFill>
          <a:blip r:embed="rId5"/>
          <a:stretch>
            <a:fillRect/>
          </a:stretch>
        </p:blipFill>
        <p:spPr>
          <a:xfrm>
            <a:off x="590553" y="1060197"/>
            <a:ext cx="3598970" cy="3598970"/>
          </a:xfrm>
          <a:prstGeom prst="rect">
            <a:avLst/>
          </a:prstGeom>
        </p:spPr>
      </p:pic>
      <p:pic>
        <p:nvPicPr>
          <p:cNvPr id="3" name="Picture 2" descr="A graph of value trajectory&#10;&#10;Description automatically generated">
            <a:extLst>
              <a:ext uri="{FF2B5EF4-FFF2-40B4-BE49-F238E27FC236}">
                <a16:creationId xmlns:a16="http://schemas.microsoft.com/office/drawing/2014/main" id="{33AFC9F6-272B-1FEB-76C8-62A54BD6286D}"/>
              </a:ext>
            </a:extLst>
          </p:cNvPr>
          <p:cNvPicPr>
            <a:picLocks noChangeAspect="1"/>
          </p:cNvPicPr>
          <p:nvPr/>
        </p:nvPicPr>
        <p:blipFill>
          <a:blip r:embed="rId6"/>
          <a:srcRect t="6275"/>
          <a:stretch/>
        </p:blipFill>
        <p:spPr>
          <a:xfrm>
            <a:off x="0" y="636104"/>
            <a:ext cx="12067376" cy="6221896"/>
          </a:xfrm>
          <a:prstGeom prst="rect">
            <a:avLst/>
          </a:prstGeom>
        </p:spPr>
      </p:pic>
      <p:pic>
        <p:nvPicPr>
          <p:cNvPr id="12" name="Picture 11" descr="A green x with blue and black lines&#10;&#10;Description automatically generated with medium confidence">
            <a:extLst>
              <a:ext uri="{FF2B5EF4-FFF2-40B4-BE49-F238E27FC236}">
                <a16:creationId xmlns:a16="http://schemas.microsoft.com/office/drawing/2014/main" id="{CC1DA814-44CE-1189-7987-367167E5A4DA}"/>
              </a:ext>
            </a:extLst>
          </p:cNvPr>
          <p:cNvPicPr>
            <a:picLocks noChangeAspect="1"/>
          </p:cNvPicPr>
          <p:nvPr/>
        </p:nvPicPr>
        <p:blipFill>
          <a:blip r:embed="rId7"/>
          <a:stretch>
            <a:fillRect/>
          </a:stretch>
        </p:blipFill>
        <p:spPr>
          <a:xfrm>
            <a:off x="1097127" y="1375323"/>
            <a:ext cx="2061206" cy="461464"/>
          </a:xfrm>
          <a:prstGeom prst="rect">
            <a:avLst/>
          </a:prstGeom>
        </p:spPr>
      </p:pic>
      <p:sp>
        <p:nvSpPr>
          <p:cNvPr id="2" name="Arrow: Left-Right 1">
            <a:extLst>
              <a:ext uri="{FF2B5EF4-FFF2-40B4-BE49-F238E27FC236}">
                <a16:creationId xmlns:a16="http://schemas.microsoft.com/office/drawing/2014/main" id="{092578EF-AE0F-9667-3A97-88DF9D1BECA6}"/>
              </a:ext>
            </a:extLst>
          </p:cNvPr>
          <p:cNvSpPr/>
          <p:nvPr/>
        </p:nvSpPr>
        <p:spPr>
          <a:xfrm>
            <a:off x="3987253" y="5690480"/>
            <a:ext cx="7699648" cy="296754"/>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73915A5-15F0-F727-CDEC-B0F80796BA9C}"/>
              </a:ext>
            </a:extLst>
          </p:cNvPr>
          <p:cNvCxnSpPr>
            <a:cxnSpLocks/>
          </p:cNvCxnSpPr>
          <p:nvPr/>
        </p:nvCxnSpPr>
        <p:spPr>
          <a:xfrm>
            <a:off x="3987253" y="1687737"/>
            <a:ext cx="0" cy="417144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Arrow: Left-Right 4">
            <a:extLst>
              <a:ext uri="{FF2B5EF4-FFF2-40B4-BE49-F238E27FC236}">
                <a16:creationId xmlns:a16="http://schemas.microsoft.com/office/drawing/2014/main" id="{54E8AA9A-A84A-6F49-DD9E-6DB057FBACA7}"/>
              </a:ext>
            </a:extLst>
          </p:cNvPr>
          <p:cNvSpPr/>
          <p:nvPr/>
        </p:nvSpPr>
        <p:spPr>
          <a:xfrm>
            <a:off x="1097127" y="4147531"/>
            <a:ext cx="2830437" cy="296754"/>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245599-C915-FFB9-F10B-6E47430C9E53}"/>
              </a:ext>
            </a:extLst>
          </p:cNvPr>
          <p:cNvSpPr txBox="1"/>
          <p:nvPr/>
        </p:nvSpPr>
        <p:spPr>
          <a:xfrm>
            <a:off x="723075" y="6364489"/>
            <a:ext cx="4870515" cy="461665"/>
          </a:xfrm>
          <a:prstGeom prst="rect">
            <a:avLst/>
          </a:prstGeom>
          <a:noFill/>
        </p:spPr>
        <p:txBody>
          <a:bodyPr wrap="square">
            <a:spAutoFit/>
          </a:bodyPr>
          <a:lstStyle/>
          <a:p>
            <a:pPr algn="ctr"/>
            <a:r>
              <a:rPr lang="en" sz="2400" b="1" dirty="0">
                <a:solidFill>
                  <a:schemeClr val="accent1"/>
                </a:solidFill>
                <a:latin typeface="Inter" panose="02000503000000020004" pitchFamily="2" charset="0"/>
                <a:ea typeface="Inter" panose="02000503000000020004" pitchFamily="2" charset="0"/>
                <a:cs typeface="Proxima Nova"/>
                <a:sym typeface="Proxima Nova"/>
              </a:rPr>
              <a:t>TURNING BATTERIES ON</a:t>
            </a:r>
            <a:endParaRPr lang="en-US" sz="2400" dirty="0"/>
          </a:p>
        </p:txBody>
      </p:sp>
      <p:sp>
        <p:nvSpPr>
          <p:cNvPr id="17" name="TextBox 16">
            <a:extLst>
              <a:ext uri="{FF2B5EF4-FFF2-40B4-BE49-F238E27FC236}">
                <a16:creationId xmlns:a16="http://schemas.microsoft.com/office/drawing/2014/main" id="{0EBDE3BD-2BC3-03B8-4ED3-76BD078DFC94}"/>
              </a:ext>
            </a:extLst>
          </p:cNvPr>
          <p:cNvSpPr txBox="1"/>
          <p:nvPr/>
        </p:nvSpPr>
        <p:spPr>
          <a:xfrm>
            <a:off x="6598412" y="6364488"/>
            <a:ext cx="5591324" cy="461665"/>
          </a:xfrm>
          <a:prstGeom prst="rect">
            <a:avLst/>
          </a:prstGeom>
          <a:noFill/>
        </p:spPr>
        <p:txBody>
          <a:bodyPr wrap="square">
            <a:spAutoFit/>
          </a:bodyPr>
          <a:lstStyle/>
          <a:p>
            <a:pPr algn="ctr"/>
            <a:r>
              <a:rPr lang="en" sz="2400" b="1" dirty="0">
                <a:solidFill>
                  <a:schemeClr val="accent1"/>
                </a:solidFill>
                <a:latin typeface="Inter" panose="02000503000000020004" pitchFamily="2" charset="0"/>
                <a:ea typeface="Inter" panose="02000503000000020004" pitchFamily="2" charset="0"/>
                <a:cs typeface="Proxima Nova"/>
                <a:sym typeface="Proxima Nova"/>
              </a:rPr>
              <a:t>KEEPING BATTERIES ON</a:t>
            </a:r>
            <a:endParaRPr lang="en-US" sz="2400" dirty="0"/>
          </a:p>
        </p:txBody>
      </p:sp>
    </p:spTree>
    <p:extLst>
      <p:ext uri="{BB962C8B-B14F-4D97-AF65-F5344CB8AC3E}">
        <p14:creationId xmlns:p14="http://schemas.microsoft.com/office/powerpoint/2010/main" val="270854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3E77B5-5038-362F-873D-4DFF6B4C1E8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BA584E3-CCB5-0922-7853-F1A39022F112}"/>
              </a:ext>
            </a:extLst>
          </p:cNvPr>
          <p:cNvPicPr>
            <a:picLocks noChangeAspect="1"/>
          </p:cNvPicPr>
          <p:nvPr/>
        </p:nvPicPr>
        <p:blipFill>
          <a:blip r:embed="rId3"/>
          <a:stretch>
            <a:fillRect/>
          </a:stretch>
        </p:blipFill>
        <p:spPr>
          <a:xfrm>
            <a:off x="3702485" y="1287404"/>
            <a:ext cx="4468972" cy="5167247"/>
          </a:xfrm>
          <a:prstGeom prst="rect">
            <a:avLst/>
          </a:prstGeom>
        </p:spPr>
      </p:pic>
      <p:pic>
        <p:nvPicPr>
          <p:cNvPr id="15" name="Picture 14">
            <a:extLst>
              <a:ext uri="{FF2B5EF4-FFF2-40B4-BE49-F238E27FC236}">
                <a16:creationId xmlns:a16="http://schemas.microsoft.com/office/drawing/2014/main" id="{773BA16B-143E-4B49-4DE4-C446A09F3556}"/>
              </a:ext>
            </a:extLst>
          </p:cNvPr>
          <p:cNvPicPr>
            <a:picLocks noChangeAspect="1"/>
          </p:cNvPicPr>
          <p:nvPr/>
        </p:nvPicPr>
        <p:blipFill>
          <a:blip r:embed="rId4"/>
          <a:stretch>
            <a:fillRect/>
          </a:stretch>
        </p:blipFill>
        <p:spPr>
          <a:xfrm>
            <a:off x="3642810" y="562398"/>
            <a:ext cx="5390859" cy="5818547"/>
          </a:xfrm>
          <a:prstGeom prst="rect">
            <a:avLst/>
          </a:prstGeom>
        </p:spPr>
      </p:pic>
      <p:pic>
        <p:nvPicPr>
          <p:cNvPr id="9" name="Picture 8">
            <a:extLst>
              <a:ext uri="{FF2B5EF4-FFF2-40B4-BE49-F238E27FC236}">
                <a16:creationId xmlns:a16="http://schemas.microsoft.com/office/drawing/2014/main" id="{7080B243-ADBE-3502-483C-F6A34251226D}"/>
              </a:ext>
            </a:extLst>
          </p:cNvPr>
          <p:cNvPicPr>
            <a:picLocks noChangeAspect="1"/>
          </p:cNvPicPr>
          <p:nvPr/>
        </p:nvPicPr>
        <p:blipFill>
          <a:blip r:embed="rId5"/>
          <a:stretch>
            <a:fillRect/>
          </a:stretch>
        </p:blipFill>
        <p:spPr>
          <a:xfrm>
            <a:off x="590553" y="1060197"/>
            <a:ext cx="3598970" cy="3598970"/>
          </a:xfrm>
          <a:prstGeom prst="rect">
            <a:avLst/>
          </a:prstGeom>
        </p:spPr>
      </p:pic>
      <p:pic>
        <p:nvPicPr>
          <p:cNvPr id="3" name="Picture 2" descr="A graph of value trajectory&#10;&#10;Description automatically generated">
            <a:extLst>
              <a:ext uri="{FF2B5EF4-FFF2-40B4-BE49-F238E27FC236}">
                <a16:creationId xmlns:a16="http://schemas.microsoft.com/office/drawing/2014/main" id="{4E185903-CC0B-08B4-F150-F97B7CE1F801}"/>
              </a:ext>
            </a:extLst>
          </p:cNvPr>
          <p:cNvPicPr>
            <a:picLocks noChangeAspect="1"/>
          </p:cNvPicPr>
          <p:nvPr/>
        </p:nvPicPr>
        <p:blipFill>
          <a:blip r:embed="rId6"/>
          <a:srcRect t="6275"/>
          <a:stretch/>
        </p:blipFill>
        <p:spPr>
          <a:xfrm>
            <a:off x="0" y="636104"/>
            <a:ext cx="12067376" cy="6221896"/>
          </a:xfrm>
          <a:prstGeom prst="rect">
            <a:avLst/>
          </a:prstGeom>
        </p:spPr>
      </p:pic>
      <p:pic>
        <p:nvPicPr>
          <p:cNvPr id="12" name="Picture 11" descr="A green x with blue and black lines&#10;&#10;Description automatically generated with medium confidence">
            <a:extLst>
              <a:ext uri="{FF2B5EF4-FFF2-40B4-BE49-F238E27FC236}">
                <a16:creationId xmlns:a16="http://schemas.microsoft.com/office/drawing/2014/main" id="{86DE9BFB-B191-6481-B9A3-B96C80762C5B}"/>
              </a:ext>
            </a:extLst>
          </p:cNvPr>
          <p:cNvPicPr>
            <a:picLocks noChangeAspect="1"/>
          </p:cNvPicPr>
          <p:nvPr/>
        </p:nvPicPr>
        <p:blipFill>
          <a:blip r:embed="rId7"/>
          <a:stretch>
            <a:fillRect/>
          </a:stretch>
        </p:blipFill>
        <p:spPr>
          <a:xfrm>
            <a:off x="1097127" y="1375323"/>
            <a:ext cx="2061206" cy="461464"/>
          </a:xfrm>
          <a:prstGeom prst="rect">
            <a:avLst/>
          </a:prstGeom>
        </p:spPr>
      </p:pic>
      <p:sp>
        <p:nvSpPr>
          <p:cNvPr id="2" name="Arrow: Left-Right 1">
            <a:extLst>
              <a:ext uri="{FF2B5EF4-FFF2-40B4-BE49-F238E27FC236}">
                <a16:creationId xmlns:a16="http://schemas.microsoft.com/office/drawing/2014/main" id="{6BCAE21F-65EB-EA81-CD15-E0C61A178C67}"/>
              </a:ext>
            </a:extLst>
          </p:cNvPr>
          <p:cNvSpPr/>
          <p:nvPr/>
        </p:nvSpPr>
        <p:spPr>
          <a:xfrm>
            <a:off x="3987253" y="5690480"/>
            <a:ext cx="7699648" cy="296754"/>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E806DC7-35C2-E841-857D-589F25EEB1C6}"/>
              </a:ext>
            </a:extLst>
          </p:cNvPr>
          <p:cNvCxnSpPr>
            <a:cxnSpLocks/>
          </p:cNvCxnSpPr>
          <p:nvPr/>
        </p:nvCxnSpPr>
        <p:spPr>
          <a:xfrm>
            <a:off x="3968732" y="1645920"/>
            <a:ext cx="0" cy="417144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1" name="Freeform: Shape 10">
            <a:extLst>
              <a:ext uri="{FF2B5EF4-FFF2-40B4-BE49-F238E27FC236}">
                <a16:creationId xmlns:a16="http://schemas.microsoft.com/office/drawing/2014/main" id="{0F31ED59-ADEA-9B1E-11B1-D50F4884B8E9}"/>
              </a:ext>
            </a:extLst>
          </p:cNvPr>
          <p:cNvSpPr/>
          <p:nvPr/>
        </p:nvSpPr>
        <p:spPr>
          <a:xfrm>
            <a:off x="3987239" y="1645920"/>
            <a:ext cx="7673538" cy="4162697"/>
          </a:xfrm>
          <a:custGeom>
            <a:avLst/>
            <a:gdLst>
              <a:gd name="connsiteX0" fmla="*/ 0 w 7471954"/>
              <a:gd name="connsiteY0" fmla="*/ 4162697 h 4162697"/>
              <a:gd name="connsiteX1" fmla="*/ 322217 w 7471954"/>
              <a:gd name="connsiteY1" fmla="*/ 3936274 h 4162697"/>
              <a:gd name="connsiteX2" fmla="*/ 949234 w 7471954"/>
              <a:gd name="connsiteY2" fmla="*/ 2664823 h 4162697"/>
              <a:gd name="connsiteX3" fmla="*/ 1236617 w 7471954"/>
              <a:gd name="connsiteY3" fmla="*/ 2682240 h 4162697"/>
              <a:gd name="connsiteX4" fmla="*/ 1524000 w 7471954"/>
              <a:gd name="connsiteY4" fmla="*/ 2490651 h 4162697"/>
              <a:gd name="connsiteX5" fmla="*/ 2612571 w 7471954"/>
              <a:gd name="connsiteY5" fmla="*/ 2255520 h 4162697"/>
              <a:gd name="connsiteX6" fmla="*/ 2821577 w 7471954"/>
              <a:gd name="connsiteY6" fmla="*/ 2255520 h 4162697"/>
              <a:gd name="connsiteX7" fmla="*/ 3030583 w 7471954"/>
              <a:gd name="connsiteY7" fmla="*/ 2281646 h 4162697"/>
              <a:gd name="connsiteX8" fmla="*/ 3213463 w 7471954"/>
              <a:gd name="connsiteY8" fmla="*/ 2238103 h 4162697"/>
              <a:gd name="connsiteX9" fmla="*/ 3291840 w 7471954"/>
              <a:gd name="connsiteY9" fmla="*/ 2238103 h 4162697"/>
              <a:gd name="connsiteX10" fmla="*/ 3884023 w 7471954"/>
              <a:gd name="connsiteY10" fmla="*/ 1924594 h 4162697"/>
              <a:gd name="connsiteX11" fmla="*/ 4519748 w 7471954"/>
              <a:gd name="connsiteY11" fmla="*/ 2133600 h 4162697"/>
              <a:gd name="connsiteX12" fmla="*/ 4972594 w 7471954"/>
              <a:gd name="connsiteY12" fmla="*/ 2072640 h 4162697"/>
              <a:gd name="connsiteX13" fmla="*/ 5199017 w 7471954"/>
              <a:gd name="connsiteY13" fmla="*/ 2072640 h 4162697"/>
              <a:gd name="connsiteX14" fmla="*/ 5399314 w 7471954"/>
              <a:gd name="connsiteY14" fmla="*/ 2098766 h 4162697"/>
              <a:gd name="connsiteX15" fmla="*/ 5573486 w 7471954"/>
              <a:gd name="connsiteY15" fmla="*/ 2098766 h 4162697"/>
              <a:gd name="connsiteX16" fmla="*/ 5721531 w 7471954"/>
              <a:gd name="connsiteY16" fmla="*/ 2107474 h 4162697"/>
              <a:gd name="connsiteX17" fmla="*/ 6278880 w 7471954"/>
              <a:gd name="connsiteY17" fmla="*/ 1968137 h 4162697"/>
              <a:gd name="connsiteX18" fmla="*/ 6566263 w 7471954"/>
              <a:gd name="connsiteY18" fmla="*/ 1837509 h 4162697"/>
              <a:gd name="connsiteX19" fmla="*/ 6810103 w 7471954"/>
              <a:gd name="connsiteY19" fmla="*/ 1793966 h 4162697"/>
              <a:gd name="connsiteX20" fmla="*/ 7158446 w 7471954"/>
              <a:gd name="connsiteY20" fmla="*/ 1802674 h 4162697"/>
              <a:gd name="connsiteX21" fmla="*/ 7463246 w 7471954"/>
              <a:gd name="connsiteY21" fmla="*/ 1741714 h 4162697"/>
              <a:gd name="connsiteX22" fmla="*/ 7471954 w 7471954"/>
              <a:gd name="connsiteY22" fmla="*/ 1288869 h 4162697"/>
              <a:gd name="connsiteX23" fmla="*/ 7219406 w 7471954"/>
              <a:gd name="connsiteY23" fmla="*/ 1227909 h 4162697"/>
              <a:gd name="connsiteX24" fmla="*/ 6897188 w 7471954"/>
              <a:gd name="connsiteY24" fmla="*/ 1262743 h 4162697"/>
              <a:gd name="connsiteX25" fmla="*/ 6644640 w 7471954"/>
              <a:gd name="connsiteY25" fmla="*/ 1227909 h 4162697"/>
              <a:gd name="connsiteX26" fmla="*/ 6348548 w 7471954"/>
              <a:gd name="connsiteY26" fmla="*/ 1236617 h 4162697"/>
              <a:gd name="connsiteX27" fmla="*/ 6008914 w 7471954"/>
              <a:gd name="connsiteY27" fmla="*/ 1297577 h 4162697"/>
              <a:gd name="connsiteX28" fmla="*/ 5695406 w 7471954"/>
              <a:gd name="connsiteY28" fmla="*/ 1314994 h 4162697"/>
              <a:gd name="connsiteX29" fmla="*/ 5390606 w 7471954"/>
              <a:gd name="connsiteY29" fmla="*/ 1393371 h 4162697"/>
              <a:gd name="connsiteX30" fmla="*/ 5085806 w 7471954"/>
              <a:gd name="connsiteY30" fmla="*/ 1375954 h 4162697"/>
              <a:gd name="connsiteX31" fmla="*/ 4519748 w 7471954"/>
              <a:gd name="connsiteY31" fmla="*/ 1445623 h 4162697"/>
              <a:gd name="connsiteX32" fmla="*/ 4188823 w 7471954"/>
              <a:gd name="connsiteY32" fmla="*/ 1254034 h 4162697"/>
              <a:gd name="connsiteX33" fmla="*/ 3361508 w 7471954"/>
              <a:gd name="connsiteY33" fmla="*/ 1079863 h 4162697"/>
              <a:gd name="connsiteX34" fmla="*/ 2995748 w 7471954"/>
              <a:gd name="connsiteY34" fmla="*/ 844731 h 4162697"/>
              <a:gd name="connsiteX35" fmla="*/ 1828800 w 7471954"/>
              <a:gd name="connsiteY35" fmla="*/ 252549 h 4162697"/>
              <a:gd name="connsiteX36" fmla="*/ 1541417 w 7471954"/>
              <a:gd name="connsiteY36" fmla="*/ 243840 h 4162697"/>
              <a:gd name="connsiteX37" fmla="*/ 1175657 w 7471954"/>
              <a:gd name="connsiteY37" fmla="*/ 139337 h 4162697"/>
              <a:gd name="connsiteX38" fmla="*/ 931817 w 7471954"/>
              <a:gd name="connsiteY38" fmla="*/ 113211 h 4162697"/>
              <a:gd name="connsiteX39" fmla="*/ 627017 w 7471954"/>
              <a:gd name="connsiteY39" fmla="*/ 0 h 4162697"/>
              <a:gd name="connsiteX40" fmla="*/ 0 w 7471954"/>
              <a:gd name="connsiteY40" fmla="*/ 0 h 4162697"/>
              <a:gd name="connsiteX41" fmla="*/ 0 w 7471954"/>
              <a:gd name="connsiteY41" fmla="*/ 4162697 h 416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71954" h="4162697">
                <a:moveTo>
                  <a:pt x="0" y="4162697"/>
                </a:moveTo>
                <a:lnTo>
                  <a:pt x="322217" y="3936274"/>
                </a:lnTo>
                <a:lnTo>
                  <a:pt x="949234" y="2664823"/>
                </a:lnTo>
                <a:lnTo>
                  <a:pt x="1236617" y="2682240"/>
                </a:lnTo>
                <a:lnTo>
                  <a:pt x="1524000" y="2490651"/>
                </a:lnTo>
                <a:lnTo>
                  <a:pt x="2612571" y="2255520"/>
                </a:lnTo>
                <a:lnTo>
                  <a:pt x="2821577" y="2255520"/>
                </a:lnTo>
                <a:lnTo>
                  <a:pt x="3030583" y="2281646"/>
                </a:lnTo>
                <a:lnTo>
                  <a:pt x="3213463" y="2238103"/>
                </a:lnTo>
                <a:lnTo>
                  <a:pt x="3291840" y="2238103"/>
                </a:lnTo>
                <a:lnTo>
                  <a:pt x="3884023" y="1924594"/>
                </a:lnTo>
                <a:lnTo>
                  <a:pt x="4519748" y="2133600"/>
                </a:lnTo>
                <a:lnTo>
                  <a:pt x="4972594" y="2072640"/>
                </a:lnTo>
                <a:lnTo>
                  <a:pt x="5199017" y="2072640"/>
                </a:lnTo>
                <a:lnTo>
                  <a:pt x="5399314" y="2098766"/>
                </a:lnTo>
                <a:lnTo>
                  <a:pt x="5573486" y="2098766"/>
                </a:lnTo>
                <a:lnTo>
                  <a:pt x="5721531" y="2107474"/>
                </a:lnTo>
                <a:lnTo>
                  <a:pt x="6278880" y="1968137"/>
                </a:lnTo>
                <a:lnTo>
                  <a:pt x="6566263" y="1837509"/>
                </a:lnTo>
                <a:lnTo>
                  <a:pt x="6810103" y="1793966"/>
                </a:lnTo>
                <a:lnTo>
                  <a:pt x="7158446" y="1802674"/>
                </a:lnTo>
                <a:lnTo>
                  <a:pt x="7463246" y="1741714"/>
                </a:lnTo>
                <a:lnTo>
                  <a:pt x="7471954" y="1288869"/>
                </a:lnTo>
                <a:lnTo>
                  <a:pt x="7219406" y="1227909"/>
                </a:lnTo>
                <a:lnTo>
                  <a:pt x="6897188" y="1262743"/>
                </a:lnTo>
                <a:lnTo>
                  <a:pt x="6644640" y="1227909"/>
                </a:lnTo>
                <a:lnTo>
                  <a:pt x="6348548" y="1236617"/>
                </a:lnTo>
                <a:lnTo>
                  <a:pt x="6008914" y="1297577"/>
                </a:lnTo>
                <a:lnTo>
                  <a:pt x="5695406" y="1314994"/>
                </a:lnTo>
                <a:lnTo>
                  <a:pt x="5390606" y="1393371"/>
                </a:lnTo>
                <a:lnTo>
                  <a:pt x="5085806" y="1375954"/>
                </a:lnTo>
                <a:lnTo>
                  <a:pt x="4519748" y="1445623"/>
                </a:lnTo>
                <a:lnTo>
                  <a:pt x="4188823" y="1254034"/>
                </a:lnTo>
                <a:lnTo>
                  <a:pt x="3361508" y="1079863"/>
                </a:lnTo>
                <a:lnTo>
                  <a:pt x="2995748" y="844731"/>
                </a:lnTo>
                <a:lnTo>
                  <a:pt x="1828800" y="252549"/>
                </a:lnTo>
                <a:lnTo>
                  <a:pt x="1541417" y="243840"/>
                </a:lnTo>
                <a:lnTo>
                  <a:pt x="1175657" y="139337"/>
                </a:lnTo>
                <a:lnTo>
                  <a:pt x="931817" y="113211"/>
                </a:lnTo>
                <a:lnTo>
                  <a:pt x="627017" y="0"/>
                </a:lnTo>
                <a:lnTo>
                  <a:pt x="0" y="0"/>
                </a:lnTo>
                <a:lnTo>
                  <a:pt x="0" y="416269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C02A402-26BD-0CE7-D26F-068468A92317}"/>
              </a:ext>
            </a:extLst>
          </p:cNvPr>
          <p:cNvSpPr/>
          <p:nvPr/>
        </p:nvSpPr>
        <p:spPr>
          <a:xfrm>
            <a:off x="4512365" y="2993014"/>
            <a:ext cx="2544416" cy="675186"/>
          </a:xfrm>
          <a:prstGeom prst="round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Inter" panose="020B0604020202020204" charset="0"/>
                <a:ea typeface="Inter" panose="020B0604020202020204" charset="0"/>
              </a:rPr>
              <a:t>LARGE Value Gap</a:t>
            </a:r>
          </a:p>
        </p:txBody>
      </p:sp>
      <p:sp>
        <p:nvSpPr>
          <p:cNvPr id="4" name="Freeform: Shape 3">
            <a:extLst>
              <a:ext uri="{FF2B5EF4-FFF2-40B4-BE49-F238E27FC236}">
                <a16:creationId xmlns:a16="http://schemas.microsoft.com/office/drawing/2014/main" id="{BBE93807-08B2-E359-0AF7-5321C74EF202}"/>
              </a:ext>
            </a:extLst>
          </p:cNvPr>
          <p:cNvSpPr/>
          <p:nvPr/>
        </p:nvSpPr>
        <p:spPr>
          <a:xfrm>
            <a:off x="1102359" y="1667417"/>
            <a:ext cx="2825205" cy="2484774"/>
          </a:xfrm>
          <a:custGeom>
            <a:avLst/>
            <a:gdLst>
              <a:gd name="connsiteX0" fmla="*/ 0 w 2829560"/>
              <a:gd name="connsiteY0" fmla="*/ 2667000 h 2667000"/>
              <a:gd name="connsiteX1" fmla="*/ 1635760 w 2829560"/>
              <a:gd name="connsiteY1" fmla="*/ 2667000 h 2667000"/>
              <a:gd name="connsiteX2" fmla="*/ 1925320 w 2829560"/>
              <a:gd name="connsiteY2" fmla="*/ 1600200 h 2667000"/>
              <a:gd name="connsiteX3" fmla="*/ 1950720 w 2829560"/>
              <a:gd name="connsiteY3" fmla="*/ 1564640 h 2667000"/>
              <a:gd name="connsiteX4" fmla="*/ 1971040 w 2829560"/>
              <a:gd name="connsiteY4" fmla="*/ 1549400 h 2667000"/>
              <a:gd name="connsiteX5" fmla="*/ 1991360 w 2829560"/>
              <a:gd name="connsiteY5" fmla="*/ 1529080 h 2667000"/>
              <a:gd name="connsiteX6" fmla="*/ 2006600 w 2829560"/>
              <a:gd name="connsiteY6" fmla="*/ 1518920 h 2667000"/>
              <a:gd name="connsiteX7" fmla="*/ 2037080 w 2829560"/>
              <a:gd name="connsiteY7" fmla="*/ 1503680 h 2667000"/>
              <a:gd name="connsiteX8" fmla="*/ 2057400 w 2829560"/>
              <a:gd name="connsiteY8" fmla="*/ 1478280 h 2667000"/>
              <a:gd name="connsiteX9" fmla="*/ 2077720 w 2829560"/>
              <a:gd name="connsiteY9" fmla="*/ 1463040 h 2667000"/>
              <a:gd name="connsiteX10" fmla="*/ 2113280 w 2829560"/>
              <a:gd name="connsiteY10" fmla="*/ 1427480 h 2667000"/>
              <a:gd name="connsiteX11" fmla="*/ 2133600 w 2829560"/>
              <a:gd name="connsiteY11" fmla="*/ 1412240 h 2667000"/>
              <a:gd name="connsiteX12" fmla="*/ 2143760 w 2829560"/>
              <a:gd name="connsiteY12" fmla="*/ 1397000 h 2667000"/>
              <a:gd name="connsiteX13" fmla="*/ 2174240 w 2829560"/>
              <a:gd name="connsiteY13" fmla="*/ 1371600 h 2667000"/>
              <a:gd name="connsiteX14" fmla="*/ 2225040 w 2829560"/>
              <a:gd name="connsiteY14" fmla="*/ 1330960 h 2667000"/>
              <a:gd name="connsiteX15" fmla="*/ 2245360 w 2829560"/>
              <a:gd name="connsiteY15" fmla="*/ 1325880 h 2667000"/>
              <a:gd name="connsiteX16" fmla="*/ 2260600 w 2829560"/>
              <a:gd name="connsiteY16" fmla="*/ 1320800 h 2667000"/>
              <a:gd name="connsiteX17" fmla="*/ 2286000 w 2829560"/>
              <a:gd name="connsiteY17" fmla="*/ 1315720 h 2667000"/>
              <a:gd name="connsiteX18" fmla="*/ 2326640 w 2829560"/>
              <a:gd name="connsiteY18" fmla="*/ 1300480 h 2667000"/>
              <a:gd name="connsiteX19" fmla="*/ 2352040 w 2829560"/>
              <a:gd name="connsiteY19" fmla="*/ 1295400 h 2667000"/>
              <a:gd name="connsiteX20" fmla="*/ 2397760 w 2829560"/>
              <a:gd name="connsiteY20" fmla="*/ 1275080 h 2667000"/>
              <a:gd name="connsiteX21" fmla="*/ 2413000 w 2829560"/>
              <a:gd name="connsiteY21" fmla="*/ 1270000 h 2667000"/>
              <a:gd name="connsiteX22" fmla="*/ 2438400 w 2829560"/>
              <a:gd name="connsiteY22" fmla="*/ 1264920 h 2667000"/>
              <a:gd name="connsiteX23" fmla="*/ 2463800 w 2829560"/>
              <a:gd name="connsiteY23" fmla="*/ 1254760 h 2667000"/>
              <a:gd name="connsiteX24" fmla="*/ 2499360 w 2829560"/>
              <a:gd name="connsiteY24" fmla="*/ 1249680 h 2667000"/>
              <a:gd name="connsiteX25" fmla="*/ 2514600 w 2829560"/>
              <a:gd name="connsiteY25" fmla="*/ 1244600 h 2667000"/>
              <a:gd name="connsiteX26" fmla="*/ 2575560 w 2829560"/>
              <a:gd name="connsiteY26" fmla="*/ 1234440 h 2667000"/>
              <a:gd name="connsiteX27" fmla="*/ 2616200 w 2829560"/>
              <a:gd name="connsiteY27" fmla="*/ 1209040 h 2667000"/>
              <a:gd name="connsiteX28" fmla="*/ 2651760 w 2829560"/>
              <a:gd name="connsiteY28" fmla="*/ 1193800 h 2667000"/>
              <a:gd name="connsiteX29" fmla="*/ 2697480 w 2829560"/>
              <a:gd name="connsiteY29" fmla="*/ 1173480 h 2667000"/>
              <a:gd name="connsiteX30" fmla="*/ 2722880 w 2829560"/>
              <a:gd name="connsiteY30" fmla="*/ 1153160 h 2667000"/>
              <a:gd name="connsiteX31" fmla="*/ 2748280 w 2829560"/>
              <a:gd name="connsiteY31" fmla="*/ 1148080 h 2667000"/>
              <a:gd name="connsiteX32" fmla="*/ 2763520 w 2829560"/>
              <a:gd name="connsiteY32" fmla="*/ 1143000 h 2667000"/>
              <a:gd name="connsiteX33" fmla="*/ 2773680 w 2829560"/>
              <a:gd name="connsiteY33" fmla="*/ 1127760 h 2667000"/>
              <a:gd name="connsiteX34" fmla="*/ 2814320 w 2829560"/>
              <a:gd name="connsiteY34" fmla="*/ 1117600 h 2667000"/>
              <a:gd name="connsiteX35" fmla="*/ 2829560 w 2829560"/>
              <a:gd name="connsiteY35" fmla="*/ 1112520 h 2667000"/>
              <a:gd name="connsiteX36" fmla="*/ 2829560 w 2829560"/>
              <a:gd name="connsiteY36" fmla="*/ 0 h 2667000"/>
              <a:gd name="connsiteX37" fmla="*/ 2758440 w 2829560"/>
              <a:gd name="connsiteY37" fmla="*/ 5080 h 2667000"/>
              <a:gd name="connsiteX38" fmla="*/ 2733040 w 2829560"/>
              <a:gd name="connsiteY38" fmla="*/ 15240 h 2667000"/>
              <a:gd name="connsiteX39" fmla="*/ 2641600 w 2829560"/>
              <a:gd name="connsiteY39" fmla="*/ 25400 h 2667000"/>
              <a:gd name="connsiteX40" fmla="*/ 2636520 w 2829560"/>
              <a:gd name="connsiteY40" fmla="*/ 40640 h 2667000"/>
              <a:gd name="connsiteX41" fmla="*/ 2616200 w 2829560"/>
              <a:gd name="connsiteY41" fmla="*/ 45720 h 2667000"/>
              <a:gd name="connsiteX42" fmla="*/ 2600960 w 2829560"/>
              <a:gd name="connsiteY42" fmla="*/ 50800 h 2667000"/>
              <a:gd name="connsiteX43" fmla="*/ 2479040 w 2829560"/>
              <a:gd name="connsiteY43" fmla="*/ 71120 h 2667000"/>
              <a:gd name="connsiteX44" fmla="*/ 2458720 w 2829560"/>
              <a:gd name="connsiteY44" fmla="*/ 81280 h 2667000"/>
              <a:gd name="connsiteX45" fmla="*/ 2443480 w 2829560"/>
              <a:gd name="connsiteY45" fmla="*/ 86360 h 2667000"/>
              <a:gd name="connsiteX46" fmla="*/ 2250440 w 2829560"/>
              <a:gd name="connsiteY46" fmla="*/ 91440 h 2667000"/>
              <a:gd name="connsiteX47" fmla="*/ 1341120 w 2829560"/>
              <a:gd name="connsiteY47" fmla="*/ 314960 h 2667000"/>
              <a:gd name="connsiteX48" fmla="*/ 1031240 w 2829560"/>
              <a:gd name="connsiteY48" fmla="*/ 208280 h 2667000"/>
              <a:gd name="connsiteX49" fmla="*/ 746760 w 2829560"/>
              <a:gd name="connsiteY49" fmla="*/ 238760 h 2667000"/>
              <a:gd name="connsiteX50" fmla="*/ 426720 w 2829560"/>
              <a:gd name="connsiteY50" fmla="*/ 208280 h 2667000"/>
              <a:gd name="connsiteX51" fmla="*/ 55880 w 2829560"/>
              <a:gd name="connsiteY51" fmla="*/ 629920 h 2667000"/>
              <a:gd name="connsiteX52" fmla="*/ 5080 w 2829560"/>
              <a:gd name="connsiteY52" fmla="*/ 629920 h 2667000"/>
              <a:gd name="connsiteX53" fmla="*/ 0 w 2829560"/>
              <a:gd name="connsiteY53"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29560" h="2667000">
                <a:moveTo>
                  <a:pt x="0" y="2667000"/>
                </a:moveTo>
                <a:lnTo>
                  <a:pt x="1635760" y="2667000"/>
                </a:lnTo>
                <a:lnTo>
                  <a:pt x="1925320" y="1600200"/>
                </a:lnTo>
                <a:cubicBezTo>
                  <a:pt x="1933787" y="1588347"/>
                  <a:pt x="1940975" y="1575467"/>
                  <a:pt x="1950720" y="1564640"/>
                </a:cubicBezTo>
                <a:cubicBezTo>
                  <a:pt x="1956384" y="1558347"/>
                  <a:pt x="1964668" y="1554975"/>
                  <a:pt x="1971040" y="1549400"/>
                </a:cubicBezTo>
                <a:cubicBezTo>
                  <a:pt x="1978249" y="1543092"/>
                  <a:pt x="1984087" y="1535314"/>
                  <a:pt x="1991360" y="1529080"/>
                </a:cubicBezTo>
                <a:cubicBezTo>
                  <a:pt x="1995996" y="1525107"/>
                  <a:pt x="2001139" y="1521650"/>
                  <a:pt x="2006600" y="1518920"/>
                </a:cubicBezTo>
                <a:cubicBezTo>
                  <a:pt x="2023127" y="1510657"/>
                  <a:pt x="2022521" y="1518239"/>
                  <a:pt x="2037080" y="1503680"/>
                </a:cubicBezTo>
                <a:cubicBezTo>
                  <a:pt x="2044747" y="1496013"/>
                  <a:pt x="2049733" y="1485947"/>
                  <a:pt x="2057400" y="1478280"/>
                </a:cubicBezTo>
                <a:cubicBezTo>
                  <a:pt x="2063387" y="1472293"/>
                  <a:pt x="2071455" y="1468735"/>
                  <a:pt x="2077720" y="1463040"/>
                </a:cubicBezTo>
                <a:cubicBezTo>
                  <a:pt x="2090124" y="1451764"/>
                  <a:pt x="2099869" y="1437538"/>
                  <a:pt x="2113280" y="1427480"/>
                </a:cubicBezTo>
                <a:cubicBezTo>
                  <a:pt x="2120053" y="1422400"/>
                  <a:pt x="2127613" y="1418227"/>
                  <a:pt x="2133600" y="1412240"/>
                </a:cubicBezTo>
                <a:cubicBezTo>
                  <a:pt x="2137917" y="1407923"/>
                  <a:pt x="2139851" y="1401690"/>
                  <a:pt x="2143760" y="1397000"/>
                </a:cubicBezTo>
                <a:cubicBezTo>
                  <a:pt x="2165779" y="1370577"/>
                  <a:pt x="2150930" y="1391580"/>
                  <a:pt x="2174240" y="1371600"/>
                </a:cubicBezTo>
                <a:cubicBezTo>
                  <a:pt x="2189307" y="1358685"/>
                  <a:pt x="2204293" y="1336147"/>
                  <a:pt x="2225040" y="1330960"/>
                </a:cubicBezTo>
                <a:cubicBezTo>
                  <a:pt x="2231813" y="1329267"/>
                  <a:pt x="2238647" y="1327798"/>
                  <a:pt x="2245360" y="1325880"/>
                </a:cubicBezTo>
                <a:cubicBezTo>
                  <a:pt x="2250509" y="1324409"/>
                  <a:pt x="2255405" y="1322099"/>
                  <a:pt x="2260600" y="1320800"/>
                </a:cubicBezTo>
                <a:cubicBezTo>
                  <a:pt x="2268977" y="1318706"/>
                  <a:pt x="2277623" y="1317814"/>
                  <a:pt x="2286000" y="1315720"/>
                </a:cubicBezTo>
                <a:cubicBezTo>
                  <a:pt x="2305743" y="1310784"/>
                  <a:pt x="2303333" y="1307472"/>
                  <a:pt x="2326640" y="1300480"/>
                </a:cubicBezTo>
                <a:cubicBezTo>
                  <a:pt x="2334910" y="1297999"/>
                  <a:pt x="2343573" y="1297093"/>
                  <a:pt x="2352040" y="1295400"/>
                </a:cubicBezTo>
                <a:cubicBezTo>
                  <a:pt x="2369774" y="1268799"/>
                  <a:pt x="2354327" y="1283767"/>
                  <a:pt x="2397760" y="1275080"/>
                </a:cubicBezTo>
                <a:cubicBezTo>
                  <a:pt x="2403011" y="1274030"/>
                  <a:pt x="2407805" y="1271299"/>
                  <a:pt x="2413000" y="1270000"/>
                </a:cubicBezTo>
                <a:cubicBezTo>
                  <a:pt x="2421377" y="1267906"/>
                  <a:pt x="2430130" y="1267401"/>
                  <a:pt x="2438400" y="1264920"/>
                </a:cubicBezTo>
                <a:cubicBezTo>
                  <a:pt x="2447134" y="1262300"/>
                  <a:pt x="2454953" y="1256972"/>
                  <a:pt x="2463800" y="1254760"/>
                </a:cubicBezTo>
                <a:cubicBezTo>
                  <a:pt x="2475416" y="1251856"/>
                  <a:pt x="2487507" y="1251373"/>
                  <a:pt x="2499360" y="1249680"/>
                </a:cubicBezTo>
                <a:cubicBezTo>
                  <a:pt x="2504440" y="1247987"/>
                  <a:pt x="2509349" y="1245650"/>
                  <a:pt x="2514600" y="1244600"/>
                </a:cubicBezTo>
                <a:cubicBezTo>
                  <a:pt x="2534800" y="1240560"/>
                  <a:pt x="2575560" y="1234440"/>
                  <a:pt x="2575560" y="1234440"/>
                </a:cubicBezTo>
                <a:cubicBezTo>
                  <a:pt x="2595008" y="1219854"/>
                  <a:pt x="2594506" y="1218338"/>
                  <a:pt x="2616200" y="1209040"/>
                </a:cubicBezTo>
                <a:cubicBezTo>
                  <a:pt x="2638198" y="1199612"/>
                  <a:pt x="2627253" y="1209117"/>
                  <a:pt x="2651760" y="1193800"/>
                </a:cubicBezTo>
                <a:cubicBezTo>
                  <a:pt x="2686996" y="1171778"/>
                  <a:pt x="2655611" y="1181854"/>
                  <a:pt x="2697480" y="1173480"/>
                </a:cubicBezTo>
                <a:cubicBezTo>
                  <a:pt x="2705947" y="1166707"/>
                  <a:pt x="2713182" y="1158009"/>
                  <a:pt x="2722880" y="1153160"/>
                </a:cubicBezTo>
                <a:cubicBezTo>
                  <a:pt x="2730603" y="1149299"/>
                  <a:pt x="2739903" y="1150174"/>
                  <a:pt x="2748280" y="1148080"/>
                </a:cubicBezTo>
                <a:cubicBezTo>
                  <a:pt x="2753475" y="1146781"/>
                  <a:pt x="2758440" y="1144693"/>
                  <a:pt x="2763520" y="1143000"/>
                </a:cubicBezTo>
                <a:cubicBezTo>
                  <a:pt x="2766907" y="1137920"/>
                  <a:pt x="2768219" y="1130490"/>
                  <a:pt x="2773680" y="1127760"/>
                </a:cubicBezTo>
                <a:cubicBezTo>
                  <a:pt x="2786169" y="1121515"/>
                  <a:pt x="2801073" y="1122016"/>
                  <a:pt x="2814320" y="1117600"/>
                </a:cubicBezTo>
                <a:lnTo>
                  <a:pt x="2829560" y="1112520"/>
                </a:lnTo>
                <a:lnTo>
                  <a:pt x="2829560" y="0"/>
                </a:lnTo>
                <a:cubicBezTo>
                  <a:pt x="2805853" y="1693"/>
                  <a:pt x="2781916" y="1373"/>
                  <a:pt x="2758440" y="5080"/>
                </a:cubicBezTo>
                <a:cubicBezTo>
                  <a:pt x="2749433" y="6502"/>
                  <a:pt x="2741838" y="12841"/>
                  <a:pt x="2733040" y="15240"/>
                </a:cubicBezTo>
                <a:cubicBezTo>
                  <a:pt x="2710779" y="21311"/>
                  <a:pt x="2656738" y="24139"/>
                  <a:pt x="2641600" y="25400"/>
                </a:cubicBezTo>
                <a:cubicBezTo>
                  <a:pt x="2639907" y="30480"/>
                  <a:pt x="2640701" y="37295"/>
                  <a:pt x="2636520" y="40640"/>
                </a:cubicBezTo>
                <a:cubicBezTo>
                  <a:pt x="2631068" y="45001"/>
                  <a:pt x="2622913" y="43802"/>
                  <a:pt x="2616200" y="45720"/>
                </a:cubicBezTo>
                <a:cubicBezTo>
                  <a:pt x="2611051" y="47191"/>
                  <a:pt x="2605749" y="48405"/>
                  <a:pt x="2600960" y="50800"/>
                </a:cubicBezTo>
                <a:cubicBezTo>
                  <a:pt x="2536080" y="83240"/>
                  <a:pt x="2624096" y="63485"/>
                  <a:pt x="2479040" y="71120"/>
                </a:cubicBezTo>
                <a:cubicBezTo>
                  <a:pt x="2472267" y="74507"/>
                  <a:pt x="2465681" y="78297"/>
                  <a:pt x="2458720" y="81280"/>
                </a:cubicBezTo>
                <a:cubicBezTo>
                  <a:pt x="2453798" y="83389"/>
                  <a:pt x="2448675" y="85061"/>
                  <a:pt x="2443480" y="86360"/>
                </a:cubicBezTo>
                <a:cubicBezTo>
                  <a:pt x="2379324" y="102399"/>
                  <a:pt x="2322913" y="91440"/>
                  <a:pt x="2250440" y="91440"/>
                </a:cubicBezTo>
                <a:lnTo>
                  <a:pt x="1341120" y="314960"/>
                </a:lnTo>
                <a:lnTo>
                  <a:pt x="1031240" y="208280"/>
                </a:lnTo>
                <a:lnTo>
                  <a:pt x="746760" y="238760"/>
                </a:lnTo>
                <a:lnTo>
                  <a:pt x="426720" y="208280"/>
                </a:lnTo>
                <a:lnTo>
                  <a:pt x="55880" y="629920"/>
                </a:lnTo>
                <a:lnTo>
                  <a:pt x="5080" y="629920"/>
                </a:lnTo>
                <a:cubicBezTo>
                  <a:pt x="3387" y="1308947"/>
                  <a:pt x="1693" y="1987973"/>
                  <a:pt x="0" y="2667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Left-Right 4">
            <a:extLst>
              <a:ext uri="{FF2B5EF4-FFF2-40B4-BE49-F238E27FC236}">
                <a16:creationId xmlns:a16="http://schemas.microsoft.com/office/drawing/2014/main" id="{90C05C1B-6B58-0A0C-9A64-FD0242CCD768}"/>
              </a:ext>
            </a:extLst>
          </p:cNvPr>
          <p:cNvSpPr/>
          <p:nvPr/>
        </p:nvSpPr>
        <p:spPr>
          <a:xfrm>
            <a:off x="1097127" y="4147531"/>
            <a:ext cx="2830437" cy="296754"/>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2DE7AC6-83A8-5200-B539-F2CA27C908F2}"/>
              </a:ext>
            </a:extLst>
          </p:cNvPr>
          <p:cNvSpPr/>
          <p:nvPr/>
        </p:nvSpPr>
        <p:spPr>
          <a:xfrm>
            <a:off x="1248295" y="2658687"/>
            <a:ext cx="1529769" cy="675186"/>
          </a:xfrm>
          <a:prstGeom prst="round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1"/>
                </a:solidFill>
                <a:latin typeface="Inter" panose="020B0604020202020204" charset="0"/>
                <a:ea typeface="Inter" panose="020B0604020202020204" charset="0"/>
              </a:rPr>
              <a:t>Value Gap</a:t>
            </a:r>
          </a:p>
        </p:txBody>
      </p:sp>
      <p:sp>
        <p:nvSpPr>
          <p:cNvPr id="8" name="Rectangle: Rounded Corners 7">
            <a:extLst>
              <a:ext uri="{FF2B5EF4-FFF2-40B4-BE49-F238E27FC236}">
                <a16:creationId xmlns:a16="http://schemas.microsoft.com/office/drawing/2014/main" id="{EBC6B5EF-C5EF-F70A-86BF-51690B095326}"/>
              </a:ext>
            </a:extLst>
          </p:cNvPr>
          <p:cNvSpPr/>
          <p:nvPr/>
        </p:nvSpPr>
        <p:spPr>
          <a:xfrm>
            <a:off x="5327030" y="4536894"/>
            <a:ext cx="6274417" cy="675186"/>
          </a:xfrm>
          <a:prstGeom prst="round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Inter" panose="020B0604020202020204" charset="0"/>
                <a:ea typeface="Inter" panose="020B0604020202020204" charset="0"/>
              </a:rPr>
              <a:t>We talk a </a:t>
            </a:r>
            <a:r>
              <a:rPr lang="en-US" sz="2000" b="1" i="1" dirty="0">
                <a:solidFill>
                  <a:schemeClr val="accent1"/>
                </a:solidFill>
                <a:latin typeface="Inter" panose="020B0604020202020204" charset="0"/>
                <a:ea typeface="Inter" panose="020B0604020202020204" charset="0"/>
              </a:rPr>
              <a:t>lot</a:t>
            </a:r>
            <a:r>
              <a:rPr lang="en-US" sz="2000" b="1" dirty="0">
                <a:solidFill>
                  <a:schemeClr val="accent1"/>
                </a:solidFill>
                <a:latin typeface="Inter" panose="020B0604020202020204" charset="0"/>
                <a:ea typeface="Inter" panose="020B0604020202020204" charset="0"/>
              </a:rPr>
              <a:t> about revenue.</a:t>
            </a:r>
          </a:p>
          <a:p>
            <a:pPr algn="ctr"/>
            <a:r>
              <a:rPr lang="en-US" sz="2000" b="1" dirty="0">
                <a:solidFill>
                  <a:schemeClr val="accent1"/>
                </a:solidFill>
                <a:latin typeface="Inter" panose="020B0604020202020204" charset="0"/>
                <a:ea typeface="Inter" panose="020B0604020202020204" charset="0"/>
              </a:rPr>
              <a:t>We talk a </a:t>
            </a:r>
            <a:r>
              <a:rPr lang="en-US" sz="2000" b="1" i="1" dirty="0">
                <a:solidFill>
                  <a:schemeClr val="accent1"/>
                </a:solidFill>
                <a:latin typeface="Inter" panose="020B0604020202020204" charset="0"/>
                <a:ea typeface="Inter" panose="020B0604020202020204" charset="0"/>
              </a:rPr>
              <a:t>little</a:t>
            </a:r>
            <a:r>
              <a:rPr lang="en-US" sz="2000" b="1" dirty="0">
                <a:solidFill>
                  <a:schemeClr val="accent1"/>
                </a:solidFill>
                <a:latin typeface="Inter" panose="020B0604020202020204" charset="0"/>
                <a:ea typeface="Inter" panose="020B0604020202020204" charset="0"/>
              </a:rPr>
              <a:t> about # of homes impacted.</a:t>
            </a:r>
          </a:p>
          <a:p>
            <a:pPr algn="ctr"/>
            <a:r>
              <a:rPr lang="en-US" sz="2000" b="1" dirty="0">
                <a:solidFill>
                  <a:schemeClr val="accent1"/>
                </a:solidFill>
                <a:latin typeface="Inter" panose="020B0604020202020204" charset="0"/>
                <a:ea typeface="Inter" panose="020B0604020202020204" charset="0"/>
              </a:rPr>
              <a:t>And we talk </a:t>
            </a:r>
            <a:r>
              <a:rPr lang="en-US" sz="2000" b="1" i="1" dirty="0">
                <a:solidFill>
                  <a:schemeClr val="accent1"/>
                </a:solidFill>
                <a:latin typeface="Inter" panose="020B0604020202020204" charset="0"/>
                <a:ea typeface="Inter" panose="020B0604020202020204" charset="0"/>
              </a:rPr>
              <a:t>rarely</a:t>
            </a:r>
            <a:r>
              <a:rPr lang="en-US" sz="2000" b="1" dirty="0">
                <a:solidFill>
                  <a:schemeClr val="accent1"/>
                </a:solidFill>
                <a:latin typeface="Inter" panose="020B0604020202020204" charset="0"/>
                <a:ea typeface="Inter" panose="020B0604020202020204" charset="0"/>
              </a:rPr>
              <a:t> of what’s inside those homes.</a:t>
            </a:r>
          </a:p>
        </p:txBody>
      </p:sp>
      <p:sp>
        <p:nvSpPr>
          <p:cNvPr id="14" name="TextBox 13">
            <a:extLst>
              <a:ext uri="{FF2B5EF4-FFF2-40B4-BE49-F238E27FC236}">
                <a16:creationId xmlns:a16="http://schemas.microsoft.com/office/drawing/2014/main" id="{F6C0DB4A-ACB8-D178-61EB-887CB122C0A3}"/>
              </a:ext>
            </a:extLst>
          </p:cNvPr>
          <p:cNvSpPr txBox="1"/>
          <p:nvPr/>
        </p:nvSpPr>
        <p:spPr>
          <a:xfrm>
            <a:off x="723075" y="6364489"/>
            <a:ext cx="4870515" cy="461665"/>
          </a:xfrm>
          <a:prstGeom prst="rect">
            <a:avLst/>
          </a:prstGeom>
          <a:noFill/>
        </p:spPr>
        <p:txBody>
          <a:bodyPr wrap="square">
            <a:spAutoFit/>
          </a:bodyPr>
          <a:lstStyle/>
          <a:p>
            <a:pPr algn="ctr"/>
            <a:r>
              <a:rPr lang="en" sz="2400" b="1" dirty="0">
                <a:solidFill>
                  <a:schemeClr val="accent1"/>
                </a:solidFill>
                <a:latin typeface="Inter" panose="02000503000000020004" pitchFamily="2" charset="0"/>
                <a:ea typeface="Inter" panose="02000503000000020004" pitchFamily="2" charset="0"/>
                <a:cs typeface="Proxima Nova"/>
                <a:sym typeface="Proxima Nova"/>
              </a:rPr>
              <a:t>TURNING BATTERIES ON</a:t>
            </a:r>
            <a:endParaRPr lang="en-US" sz="2400" dirty="0"/>
          </a:p>
        </p:txBody>
      </p:sp>
      <p:sp>
        <p:nvSpPr>
          <p:cNvPr id="17" name="TextBox 16">
            <a:extLst>
              <a:ext uri="{FF2B5EF4-FFF2-40B4-BE49-F238E27FC236}">
                <a16:creationId xmlns:a16="http://schemas.microsoft.com/office/drawing/2014/main" id="{ED906582-729A-8603-1033-5C2317118385}"/>
              </a:ext>
            </a:extLst>
          </p:cNvPr>
          <p:cNvSpPr txBox="1"/>
          <p:nvPr/>
        </p:nvSpPr>
        <p:spPr>
          <a:xfrm>
            <a:off x="6598412" y="6364488"/>
            <a:ext cx="5591324" cy="461665"/>
          </a:xfrm>
          <a:prstGeom prst="rect">
            <a:avLst/>
          </a:prstGeom>
          <a:noFill/>
        </p:spPr>
        <p:txBody>
          <a:bodyPr wrap="square">
            <a:spAutoFit/>
          </a:bodyPr>
          <a:lstStyle/>
          <a:p>
            <a:pPr algn="ctr"/>
            <a:r>
              <a:rPr lang="en" sz="2400" b="1" dirty="0">
                <a:solidFill>
                  <a:schemeClr val="accent1"/>
                </a:solidFill>
                <a:latin typeface="Inter" panose="02000503000000020004" pitchFamily="2" charset="0"/>
                <a:ea typeface="Inter" panose="02000503000000020004" pitchFamily="2" charset="0"/>
                <a:cs typeface="Proxima Nova"/>
                <a:sym typeface="Proxima Nova"/>
              </a:rPr>
              <a:t>KEEPING BATTERIES ON</a:t>
            </a:r>
            <a:endParaRPr lang="en-US" sz="2400" dirty="0"/>
          </a:p>
        </p:txBody>
      </p:sp>
    </p:spTree>
    <p:extLst>
      <p:ext uri="{BB962C8B-B14F-4D97-AF65-F5344CB8AC3E}">
        <p14:creationId xmlns:p14="http://schemas.microsoft.com/office/powerpoint/2010/main" val="1321279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B916286-2D94-8382-6CDA-AF6225D28EA9}"/>
              </a:ext>
            </a:extLst>
          </p:cNvPr>
          <p:cNvPicPr>
            <a:picLocks noChangeAspect="1"/>
          </p:cNvPicPr>
          <p:nvPr/>
        </p:nvPicPr>
        <p:blipFill>
          <a:blip r:embed="rId3"/>
          <a:stretch>
            <a:fillRect/>
          </a:stretch>
        </p:blipFill>
        <p:spPr>
          <a:xfrm>
            <a:off x="3702485" y="1287404"/>
            <a:ext cx="4468972" cy="5167247"/>
          </a:xfrm>
          <a:prstGeom prst="rect">
            <a:avLst/>
          </a:prstGeom>
        </p:spPr>
      </p:pic>
      <p:pic>
        <p:nvPicPr>
          <p:cNvPr id="15" name="Picture 14">
            <a:extLst>
              <a:ext uri="{FF2B5EF4-FFF2-40B4-BE49-F238E27FC236}">
                <a16:creationId xmlns:a16="http://schemas.microsoft.com/office/drawing/2014/main" id="{897C06D0-DC0D-BAAA-D769-F077C15F4B1D}"/>
              </a:ext>
            </a:extLst>
          </p:cNvPr>
          <p:cNvPicPr>
            <a:picLocks noChangeAspect="1"/>
          </p:cNvPicPr>
          <p:nvPr/>
        </p:nvPicPr>
        <p:blipFill>
          <a:blip r:embed="rId4"/>
          <a:stretch>
            <a:fillRect/>
          </a:stretch>
        </p:blipFill>
        <p:spPr>
          <a:xfrm>
            <a:off x="3642810" y="562398"/>
            <a:ext cx="5390859" cy="5818547"/>
          </a:xfrm>
          <a:prstGeom prst="rect">
            <a:avLst/>
          </a:prstGeom>
        </p:spPr>
      </p:pic>
      <p:pic>
        <p:nvPicPr>
          <p:cNvPr id="9" name="Picture 8">
            <a:extLst>
              <a:ext uri="{FF2B5EF4-FFF2-40B4-BE49-F238E27FC236}">
                <a16:creationId xmlns:a16="http://schemas.microsoft.com/office/drawing/2014/main" id="{D214F78D-409D-6DCB-BDAA-0F447C74E89F}"/>
              </a:ext>
            </a:extLst>
          </p:cNvPr>
          <p:cNvPicPr>
            <a:picLocks noChangeAspect="1"/>
          </p:cNvPicPr>
          <p:nvPr/>
        </p:nvPicPr>
        <p:blipFill>
          <a:blip r:embed="rId5"/>
          <a:stretch>
            <a:fillRect/>
          </a:stretch>
        </p:blipFill>
        <p:spPr>
          <a:xfrm>
            <a:off x="590553" y="1060197"/>
            <a:ext cx="3598970" cy="3598970"/>
          </a:xfrm>
          <a:prstGeom prst="rect">
            <a:avLst/>
          </a:prstGeom>
        </p:spPr>
      </p:pic>
      <p:pic>
        <p:nvPicPr>
          <p:cNvPr id="3" name="Picture 2" descr="A graph of value trajectory&#10;&#10;Description automatically generated">
            <a:extLst>
              <a:ext uri="{FF2B5EF4-FFF2-40B4-BE49-F238E27FC236}">
                <a16:creationId xmlns:a16="http://schemas.microsoft.com/office/drawing/2014/main" id="{33AFC9F6-272B-1FEB-76C8-62A54BD6286D}"/>
              </a:ext>
            </a:extLst>
          </p:cNvPr>
          <p:cNvPicPr>
            <a:picLocks noChangeAspect="1"/>
          </p:cNvPicPr>
          <p:nvPr/>
        </p:nvPicPr>
        <p:blipFill>
          <a:blip r:embed="rId6"/>
          <a:srcRect t="6275"/>
          <a:stretch/>
        </p:blipFill>
        <p:spPr>
          <a:xfrm>
            <a:off x="0" y="636104"/>
            <a:ext cx="12067376" cy="6221896"/>
          </a:xfrm>
          <a:prstGeom prst="rect">
            <a:avLst/>
          </a:prstGeom>
        </p:spPr>
      </p:pic>
      <p:pic>
        <p:nvPicPr>
          <p:cNvPr id="12" name="Picture 11" descr="A green x with blue and black lines&#10;&#10;Description automatically generated with medium confidence">
            <a:extLst>
              <a:ext uri="{FF2B5EF4-FFF2-40B4-BE49-F238E27FC236}">
                <a16:creationId xmlns:a16="http://schemas.microsoft.com/office/drawing/2014/main" id="{CC1DA814-44CE-1189-7987-367167E5A4DA}"/>
              </a:ext>
            </a:extLst>
          </p:cNvPr>
          <p:cNvPicPr>
            <a:picLocks noChangeAspect="1"/>
          </p:cNvPicPr>
          <p:nvPr/>
        </p:nvPicPr>
        <p:blipFill>
          <a:blip r:embed="rId7"/>
          <a:stretch>
            <a:fillRect/>
          </a:stretch>
        </p:blipFill>
        <p:spPr>
          <a:xfrm>
            <a:off x="1097127" y="1375323"/>
            <a:ext cx="2061206" cy="461464"/>
          </a:xfrm>
          <a:prstGeom prst="rect">
            <a:avLst/>
          </a:prstGeom>
        </p:spPr>
      </p:pic>
      <p:pic>
        <p:nvPicPr>
          <p:cNvPr id="14" name="Picture 13">
            <a:extLst>
              <a:ext uri="{FF2B5EF4-FFF2-40B4-BE49-F238E27FC236}">
                <a16:creationId xmlns:a16="http://schemas.microsoft.com/office/drawing/2014/main" id="{B78A6D22-257B-9832-B447-4100A0CD743C}"/>
              </a:ext>
            </a:extLst>
          </p:cNvPr>
          <p:cNvPicPr>
            <a:picLocks noChangeAspect="1"/>
          </p:cNvPicPr>
          <p:nvPr/>
        </p:nvPicPr>
        <p:blipFill>
          <a:blip r:embed="rId8"/>
          <a:stretch>
            <a:fillRect/>
          </a:stretch>
        </p:blipFill>
        <p:spPr>
          <a:xfrm>
            <a:off x="2393310" y="4130143"/>
            <a:ext cx="1747064" cy="1742972"/>
          </a:xfrm>
          <a:prstGeom prst="rect">
            <a:avLst/>
          </a:prstGeom>
        </p:spPr>
      </p:pic>
      <p:pic>
        <p:nvPicPr>
          <p:cNvPr id="18" name="Picture 17">
            <a:extLst>
              <a:ext uri="{FF2B5EF4-FFF2-40B4-BE49-F238E27FC236}">
                <a16:creationId xmlns:a16="http://schemas.microsoft.com/office/drawing/2014/main" id="{1377A459-6B6D-CF9A-4D52-0BC0E953E35E}"/>
              </a:ext>
            </a:extLst>
          </p:cNvPr>
          <p:cNvPicPr>
            <a:picLocks noChangeAspect="1"/>
          </p:cNvPicPr>
          <p:nvPr/>
        </p:nvPicPr>
        <p:blipFill>
          <a:blip r:embed="rId9"/>
          <a:stretch>
            <a:fillRect/>
          </a:stretch>
        </p:blipFill>
        <p:spPr>
          <a:xfrm>
            <a:off x="2413260" y="2128996"/>
            <a:ext cx="1776263" cy="1780482"/>
          </a:xfrm>
          <a:prstGeom prst="rect">
            <a:avLst/>
          </a:prstGeom>
        </p:spPr>
      </p:pic>
      <p:pic>
        <p:nvPicPr>
          <p:cNvPr id="20" name="Picture 19">
            <a:extLst>
              <a:ext uri="{FF2B5EF4-FFF2-40B4-BE49-F238E27FC236}">
                <a16:creationId xmlns:a16="http://schemas.microsoft.com/office/drawing/2014/main" id="{42ACBFBD-D415-4760-B464-C0D2B02BD31C}"/>
              </a:ext>
            </a:extLst>
          </p:cNvPr>
          <p:cNvPicPr>
            <a:picLocks noChangeAspect="1"/>
          </p:cNvPicPr>
          <p:nvPr/>
        </p:nvPicPr>
        <p:blipFill>
          <a:blip r:embed="rId10"/>
          <a:stretch>
            <a:fillRect/>
          </a:stretch>
        </p:blipFill>
        <p:spPr>
          <a:xfrm>
            <a:off x="4350580" y="2128996"/>
            <a:ext cx="1766605" cy="1770782"/>
          </a:xfrm>
          <a:prstGeom prst="rect">
            <a:avLst/>
          </a:prstGeom>
        </p:spPr>
      </p:pic>
      <p:pic>
        <p:nvPicPr>
          <p:cNvPr id="22" name="Picture 21">
            <a:extLst>
              <a:ext uri="{FF2B5EF4-FFF2-40B4-BE49-F238E27FC236}">
                <a16:creationId xmlns:a16="http://schemas.microsoft.com/office/drawing/2014/main" id="{DDE2D70A-F311-6F04-0CDA-705E6A5BF68C}"/>
              </a:ext>
            </a:extLst>
          </p:cNvPr>
          <p:cNvPicPr>
            <a:picLocks noChangeAspect="1"/>
          </p:cNvPicPr>
          <p:nvPr/>
        </p:nvPicPr>
        <p:blipFill>
          <a:blip r:embed="rId11"/>
          <a:stretch>
            <a:fillRect/>
          </a:stretch>
        </p:blipFill>
        <p:spPr>
          <a:xfrm>
            <a:off x="4379903" y="4116243"/>
            <a:ext cx="1766605" cy="1770772"/>
          </a:xfrm>
          <a:prstGeom prst="rect">
            <a:avLst/>
          </a:prstGeom>
        </p:spPr>
      </p:pic>
      <p:pic>
        <p:nvPicPr>
          <p:cNvPr id="24" name="Picture 23">
            <a:extLst>
              <a:ext uri="{FF2B5EF4-FFF2-40B4-BE49-F238E27FC236}">
                <a16:creationId xmlns:a16="http://schemas.microsoft.com/office/drawing/2014/main" id="{B5867569-5FC0-4CF5-06AA-32A6A531D46B}"/>
              </a:ext>
            </a:extLst>
          </p:cNvPr>
          <p:cNvPicPr>
            <a:picLocks noChangeAspect="1"/>
          </p:cNvPicPr>
          <p:nvPr/>
        </p:nvPicPr>
        <p:blipFill>
          <a:blip r:embed="rId12"/>
          <a:stretch>
            <a:fillRect/>
          </a:stretch>
        </p:blipFill>
        <p:spPr>
          <a:xfrm>
            <a:off x="8372631" y="2128996"/>
            <a:ext cx="1779826" cy="1801015"/>
          </a:xfrm>
          <a:prstGeom prst="rect">
            <a:avLst/>
          </a:prstGeom>
        </p:spPr>
      </p:pic>
      <p:pic>
        <p:nvPicPr>
          <p:cNvPr id="26" name="Picture 25">
            <a:extLst>
              <a:ext uri="{FF2B5EF4-FFF2-40B4-BE49-F238E27FC236}">
                <a16:creationId xmlns:a16="http://schemas.microsoft.com/office/drawing/2014/main" id="{22B5BC99-25FA-C376-ECD1-00005DB97654}"/>
              </a:ext>
            </a:extLst>
          </p:cNvPr>
          <p:cNvPicPr>
            <a:picLocks noChangeAspect="1"/>
          </p:cNvPicPr>
          <p:nvPr/>
        </p:nvPicPr>
        <p:blipFill>
          <a:blip r:embed="rId13"/>
          <a:stretch>
            <a:fillRect/>
          </a:stretch>
        </p:blipFill>
        <p:spPr>
          <a:xfrm>
            <a:off x="6416804" y="2128996"/>
            <a:ext cx="1766605" cy="1766605"/>
          </a:xfrm>
          <a:prstGeom prst="rect">
            <a:avLst/>
          </a:prstGeom>
        </p:spPr>
      </p:pic>
      <p:pic>
        <p:nvPicPr>
          <p:cNvPr id="28" name="Picture 27">
            <a:extLst>
              <a:ext uri="{FF2B5EF4-FFF2-40B4-BE49-F238E27FC236}">
                <a16:creationId xmlns:a16="http://schemas.microsoft.com/office/drawing/2014/main" id="{432990CB-6AE4-E9F9-C0A1-E8D4A0B45938}"/>
              </a:ext>
            </a:extLst>
          </p:cNvPr>
          <p:cNvPicPr>
            <a:picLocks noChangeAspect="1"/>
          </p:cNvPicPr>
          <p:nvPr/>
        </p:nvPicPr>
        <p:blipFill>
          <a:blip r:embed="rId14"/>
          <a:stretch>
            <a:fillRect/>
          </a:stretch>
        </p:blipFill>
        <p:spPr>
          <a:xfrm>
            <a:off x="8372631" y="4103320"/>
            <a:ext cx="1779827" cy="1796618"/>
          </a:xfrm>
          <a:prstGeom prst="rect">
            <a:avLst/>
          </a:prstGeom>
        </p:spPr>
      </p:pic>
      <p:pic>
        <p:nvPicPr>
          <p:cNvPr id="30" name="Picture 29">
            <a:extLst>
              <a:ext uri="{FF2B5EF4-FFF2-40B4-BE49-F238E27FC236}">
                <a16:creationId xmlns:a16="http://schemas.microsoft.com/office/drawing/2014/main" id="{94C4A9A7-B073-47AE-871B-DBF92005A713}"/>
              </a:ext>
            </a:extLst>
          </p:cNvPr>
          <p:cNvPicPr>
            <a:picLocks noChangeAspect="1"/>
          </p:cNvPicPr>
          <p:nvPr/>
        </p:nvPicPr>
        <p:blipFill>
          <a:blip r:embed="rId15"/>
          <a:stretch>
            <a:fillRect/>
          </a:stretch>
        </p:blipFill>
        <p:spPr>
          <a:xfrm>
            <a:off x="6386037" y="4121887"/>
            <a:ext cx="1747064" cy="1759485"/>
          </a:xfrm>
          <a:prstGeom prst="rect">
            <a:avLst/>
          </a:prstGeom>
        </p:spPr>
      </p:pic>
      <p:sp>
        <p:nvSpPr>
          <p:cNvPr id="31" name="TextBox 30">
            <a:extLst>
              <a:ext uri="{FF2B5EF4-FFF2-40B4-BE49-F238E27FC236}">
                <a16:creationId xmlns:a16="http://schemas.microsoft.com/office/drawing/2014/main" id="{8156E461-0B68-C469-E3FC-182AF42431D4}"/>
              </a:ext>
            </a:extLst>
          </p:cNvPr>
          <p:cNvSpPr txBox="1"/>
          <p:nvPr/>
        </p:nvSpPr>
        <p:spPr>
          <a:xfrm>
            <a:off x="723075" y="6364489"/>
            <a:ext cx="4870515" cy="461665"/>
          </a:xfrm>
          <a:prstGeom prst="rect">
            <a:avLst/>
          </a:prstGeom>
          <a:noFill/>
        </p:spPr>
        <p:txBody>
          <a:bodyPr wrap="square">
            <a:spAutoFit/>
          </a:bodyPr>
          <a:lstStyle/>
          <a:p>
            <a:pPr algn="ctr"/>
            <a:r>
              <a:rPr lang="en" sz="2400" b="1" dirty="0">
                <a:solidFill>
                  <a:schemeClr val="accent1"/>
                </a:solidFill>
                <a:latin typeface="Inter" panose="02000503000000020004" pitchFamily="2" charset="0"/>
                <a:ea typeface="Inter" panose="02000503000000020004" pitchFamily="2" charset="0"/>
                <a:cs typeface="Proxima Nova"/>
                <a:sym typeface="Proxima Nova"/>
              </a:rPr>
              <a:t>TURNING BATTERIES ON</a:t>
            </a:r>
            <a:endParaRPr lang="en-US" sz="2400" dirty="0"/>
          </a:p>
        </p:txBody>
      </p:sp>
      <p:sp>
        <p:nvSpPr>
          <p:cNvPr id="32" name="TextBox 31">
            <a:extLst>
              <a:ext uri="{FF2B5EF4-FFF2-40B4-BE49-F238E27FC236}">
                <a16:creationId xmlns:a16="http://schemas.microsoft.com/office/drawing/2014/main" id="{18176A56-BA74-7710-3A49-06AB4B94ABF0}"/>
              </a:ext>
            </a:extLst>
          </p:cNvPr>
          <p:cNvSpPr txBox="1"/>
          <p:nvPr/>
        </p:nvSpPr>
        <p:spPr>
          <a:xfrm>
            <a:off x="6598412" y="6364488"/>
            <a:ext cx="5591324" cy="461665"/>
          </a:xfrm>
          <a:prstGeom prst="rect">
            <a:avLst/>
          </a:prstGeom>
          <a:noFill/>
        </p:spPr>
        <p:txBody>
          <a:bodyPr wrap="square">
            <a:spAutoFit/>
          </a:bodyPr>
          <a:lstStyle/>
          <a:p>
            <a:pPr algn="ctr"/>
            <a:r>
              <a:rPr lang="en" sz="2400" b="1" dirty="0">
                <a:solidFill>
                  <a:schemeClr val="accent1"/>
                </a:solidFill>
                <a:latin typeface="Inter" panose="02000503000000020004" pitchFamily="2" charset="0"/>
                <a:ea typeface="Inter" panose="02000503000000020004" pitchFamily="2" charset="0"/>
                <a:cs typeface="Proxima Nova"/>
                <a:sym typeface="Proxima Nova"/>
              </a:rPr>
              <a:t>KEEPING BATTERIES ON</a:t>
            </a:r>
            <a:endParaRPr lang="en-US" sz="2400" dirty="0"/>
          </a:p>
        </p:txBody>
      </p:sp>
    </p:spTree>
    <p:extLst>
      <p:ext uri="{BB962C8B-B14F-4D97-AF65-F5344CB8AC3E}">
        <p14:creationId xmlns:p14="http://schemas.microsoft.com/office/powerpoint/2010/main" val="237504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ridge over water with a city in the background&#10;&#10;Description automatically generated">
            <a:extLst>
              <a:ext uri="{FF2B5EF4-FFF2-40B4-BE49-F238E27FC236}">
                <a16:creationId xmlns:a16="http://schemas.microsoft.com/office/drawing/2014/main" id="{67734201-3CA9-931D-5A99-EFF9ECCA380B}"/>
              </a:ext>
            </a:extLst>
          </p:cNvPr>
          <p:cNvPicPr>
            <a:picLocks noChangeAspect="1"/>
          </p:cNvPicPr>
          <p:nvPr/>
        </p:nvPicPr>
        <p:blipFill rotWithShape="1">
          <a:blip r:embed="rId3"/>
          <a:srcRect l="9486" t="3588" r="22424"/>
          <a:stretch/>
        </p:blipFill>
        <p:spPr>
          <a:xfrm>
            <a:off x="1" y="-1"/>
            <a:ext cx="12192000" cy="6857993"/>
          </a:xfrm>
          <a:prstGeom prst="rect">
            <a:avLst/>
          </a:prstGeom>
        </p:spPr>
      </p:pic>
      <p:pic>
        <p:nvPicPr>
          <p:cNvPr id="5" name="Picture 4" descr="A grey rectangular object with a black background&#10;&#10;Description automatically generated">
            <a:extLst>
              <a:ext uri="{FF2B5EF4-FFF2-40B4-BE49-F238E27FC236}">
                <a16:creationId xmlns:a16="http://schemas.microsoft.com/office/drawing/2014/main" id="{BDF8D483-70D6-A772-5A6A-30095B1518B7}"/>
              </a:ext>
            </a:extLst>
          </p:cNvPr>
          <p:cNvPicPr>
            <a:picLocks noChangeAspect="1"/>
          </p:cNvPicPr>
          <p:nvPr/>
        </p:nvPicPr>
        <p:blipFill>
          <a:blip r:embed="rId4">
            <a:alphaModFix amt="47000"/>
          </a:blip>
          <a:stretch>
            <a:fillRect/>
          </a:stretch>
        </p:blipFill>
        <p:spPr>
          <a:xfrm>
            <a:off x="-2" y="-8"/>
            <a:ext cx="12192001" cy="6858008"/>
          </a:xfrm>
          <a:prstGeom prst="rect">
            <a:avLst/>
          </a:prstGeom>
          <a:solidFill>
            <a:srgbClr val="003B62">
              <a:alpha val="34830"/>
            </a:srgbClr>
          </a:solidFill>
        </p:spPr>
      </p:pic>
      <p:sp>
        <p:nvSpPr>
          <p:cNvPr id="14" name="Round Same Side Corner Rectangle 13">
            <a:extLst>
              <a:ext uri="{FF2B5EF4-FFF2-40B4-BE49-F238E27FC236}">
                <a16:creationId xmlns:a16="http://schemas.microsoft.com/office/drawing/2014/main" id="{3F8AA8CA-45B9-A42A-3D11-77BF1C693BA3}"/>
              </a:ext>
            </a:extLst>
          </p:cNvPr>
          <p:cNvSpPr/>
          <p:nvPr/>
        </p:nvSpPr>
        <p:spPr>
          <a:xfrm>
            <a:off x="7703991" y="4212253"/>
            <a:ext cx="2645735" cy="2645735"/>
          </a:xfrm>
          <a:prstGeom prst="round2SameRect">
            <a:avLst>
              <a:gd name="adj1" fmla="val 4533"/>
              <a:gd name="adj2" fmla="val 0"/>
            </a:avLst>
          </a:prstGeom>
          <a:gradFill flip="none" rotWithShape="1">
            <a:gsLst>
              <a:gs pos="0">
                <a:schemeClr val="tx1"/>
              </a:gs>
              <a:gs pos="28000">
                <a:srgbClr val="003B62">
                  <a:lumMod val="0"/>
                </a:srgbClr>
              </a:gs>
              <a:gs pos="99000">
                <a:srgbClr val="00548D">
                  <a:lumMod val="95000"/>
                  <a:lumOff val="5000"/>
                </a:srgb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ound Same Side Corner Rectangle 11">
            <a:extLst>
              <a:ext uri="{FF2B5EF4-FFF2-40B4-BE49-F238E27FC236}">
                <a16:creationId xmlns:a16="http://schemas.microsoft.com/office/drawing/2014/main" id="{5988C9E8-8838-6A86-9D10-308693A03F67}"/>
              </a:ext>
            </a:extLst>
          </p:cNvPr>
          <p:cNvSpPr/>
          <p:nvPr/>
        </p:nvSpPr>
        <p:spPr>
          <a:xfrm>
            <a:off x="4773132" y="4212260"/>
            <a:ext cx="2645735" cy="2645735"/>
          </a:xfrm>
          <a:prstGeom prst="round2SameRect">
            <a:avLst>
              <a:gd name="adj1" fmla="val 4533"/>
              <a:gd name="adj2" fmla="val 0"/>
            </a:avLst>
          </a:prstGeom>
          <a:gradFill flip="none" rotWithShape="1">
            <a:gsLst>
              <a:gs pos="0">
                <a:schemeClr val="tx1"/>
              </a:gs>
              <a:gs pos="28000">
                <a:srgbClr val="003B62">
                  <a:lumMod val="0"/>
                </a:srgbClr>
              </a:gs>
              <a:gs pos="99000">
                <a:srgbClr val="00548D">
                  <a:lumMod val="95000"/>
                  <a:lumOff val="5000"/>
                </a:srgb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ound Same Side Corner Rectangle 10">
            <a:extLst>
              <a:ext uri="{FF2B5EF4-FFF2-40B4-BE49-F238E27FC236}">
                <a16:creationId xmlns:a16="http://schemas.microsoft.com/office/drawing/2014/main" id="{C285B01A-D59B-01AE-3F6D-D245ED48F1AF}"/>
              </a:ext>
            </a:extLst>
          </p:cNvPr>
          <p:cNvSpPr/>
          <p:nvPr/>
        </p:nvSpPr>
        <p:spPr>
          <a:xfrm>
            <a:off x="1848140" y="4212265"/>
            <a:ext cx="2645735" cy="2645735"/>
          </a:xfrm>
          <a:prstGeom prst="round2SameRect">
            <a:avLst>
              <a:gd name="adj1" fmla="val 4533"/>
              <a:gd name="adj2" fmla="val 0"/>
            </a:avLst>
          </a:prstGeom>
          <a:gradFill flip="none" rotWithShape="1">
            <a:gsLst>
              <a:gs pos="0">
                <a:schemeClr val="tx1"/>
              </a:gs>
              <a:gs pos="28000">
                <a:srgbClr val="003B62">
                  <a:lumMod val="0"/>
                </a:srgbClr>
              </a:gs>
              <a:gs pos="99000">
                <a:srgbClr val="00548D">
                  <a:lumMod val="95000"/>
                  <a:lumOff val="5000"/>
                </a:srgb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person in a blue suit&#10;&#10;Description automatically generated">
            <a:extLst>
              <a:ext uri="{FF2B5EF4-FFF2-40B4-BE49-F238E27FC236}">
                <a16:creationId xmlns:a16="http://schemas.microsoft.com/office/drawing/2014/main" id="{DBA0789F-746B-C60A-B40D-7AD27C8AE911}"/>
              </a:ext>
            </a:extLst>
          </p:cNvPr>
          <p:cNvPicPr>
            <a:picLocks noChangeAspect="1"/>
          </p:cNvPicPr>
          <p:nvPr/>
        </p:nvPicPr>
        <p:blipFill>
          <a:blip r:embed="rId5">
            <a:alphaModFix amt="85000"/>
            <a:extLst>
              <a:ext uri="{BEBA8EAE-BF5A-486C-A8C5-ECC9F3942E4B}">
                <a14:imgProps xmlns:a14="http://schemas.microsoft.com/office/drawing/2010/main">
                  <a14:imgLayer r:embed="rId6">
                    <a14:imgEffect>
                      <a14:sharpenSoften amount="79000"/>
                    </a14:imgEffect>
                    <a14:imgEffect>
                      <a14:brightnessContrast bright="24000"/>
                    </a14:imgEffect>
                  </a14:imgLayer>
                </a14:imgProps>
              </a:ext>
            </a:extLst>
          </a:blip>
          <a:stretch>
            <a:fillRect/>
          </a:stretch>
        </p:blipFill>
        <p:spPr>
          <a:xfrm>
            <a:off x="7698124" y="4212247"/>
            <a:ext cx="2673431" cy="2645748"/>
          </a:xfrm>
          <a:prstGeom prst="round2SameRect">
            <a:avLst>
              <a:gd name="adj1" fmla="val 4343"/>
              <a:gd name="adj2" fmla="val 0"/>
            </a:avLst>
          </a:prstGeom>
        </p:spPr>
      </p:pic>
      <p:pic>
        <p:nvPicPr>
          <p:cNvPr id="3" name="Picture 2">
            <a:extLst>
              <a:ext uri="{FF2B5EF4-FFF2-40B4-BE49-F238E27FC236}">
                <a16:creationId xmlns:a16="http://schemas.microsoft.com/office/drawing/2014/main" id="{BB6E5636-365E-9A49-01E0-C666BDA2D917}"/>
              </a:ext>
            </a:extLst>
          </p:cNvPr>
          <p:cNvPicPr>
            <a:picLocks noChangeAspect="1"/>
          </p:cNvPicPr>
          <p:nvPr/>
        </p:nvPicPr>
        <p:blipFill rotWithShape="1">
          <a:blip r:embed="rId7">
            <a:alphaModFix amt="85000"/>
            <a:extLst>
              <a:ext uri="{BEBA8EAE-BF5A-486C-A8C5-ECC9F3942E4B}">
                <a14:imgProps xmlns:a14="http://schemas.microsoft.com/office/drawing/2010/main">
                  <a14:imgLayer r:embed="rId8">
                    <a14:imgEffect>
                      <a14:brightnessContrast bright="28000"/>
                    </a14:imgEffect>
                  </a14:imgLayer>
                </a14:imgProps>
              </a:ext>
            </a:extLst>
          </a:blip>
          <a:srcRect l="4488" r="38370"/>
          <a:stretch/>
        </p:blipFill>
        <p:spPr>
          <a:xfrm>
            <a:off x="4773132" y="4212265"/>
            <a:ext cx="2645735" cy="2645735"/>
          </a:xfrm>
          <a:prstGeom prst="round2SameRect">
            <a:avLst>
              <a:gd name="adj1" fmla="val 4431"/>
              <a:gd name="adj2" fmla="val 0"/>
            </a:avLst>
          </a:prstGeom>
        </p:spPr>
      </p:pic>
      <p:sp>
        <p:nvSpPr>
          <p:cNvPr id="15" name="TextBox 14">
            <a:extLst>
              <a:ext uri="{FF2B5EF4-FFF2-40B4-BE49-F238E27FC236}">
                <a16:creationId xmlns:a16="http://schemas.microsoft.com/office/drawing/2014/main" id="{8E5C01C6-D7D7-BD2D-3BD7-7E6081AB934A}"/>
              </a:ext>
            </a:extLst>
          </p:cNvPr>
          <p:cNvSpPr txBox="1"/>
          <p:nvPr/>
        </p:nvSpPr>
        <p:spPr>
          <a:xfrm>
            <a:off x="3999660" y="2086821"/>
            <a:ext cx="3971984" cy="995209"/>
          </a:xfrm>
          <a:prstGeom prst="rect">
            <a:avLst/>
          </a:prstGeom>
          <a:noFill/>
        </p:spPr>
        <p:txBody>
          <a:bodyPr wrap="square" rtlCol="0">
            <a:spAutoFit/>
          </a:bodyPr>
          <a:lstStyle/>
          <a:p>
            <a:pPr algn="ctr"/>
            <a:r>
              <a:rPr lang="en-US" sz="2667" b="1" dirty="0">
                <a:solidFill>
                  <a:schemeClr val="bg1">
                    <a:lumMod val="95000"/>
                  </a:schemeClr>
                </a:solidFill>
                <a:latin typeface="Inter"/>
              </a:rPr>
              <a:t>Ken Rahn</a:t>
            </a:r>
          </a:p>
          <a:p>
            <a:pPr algn="ctr"/>
            <a:r>
              <a:rPr lang="en-US" sz="1600" dirty="0">
                <a:solidFill>
                  <a:schemeClr val="bg1">
                    <a:lumMod val="95000"/>
                  </a:schemeClr>
                </a:solidFill>
                <a:latin typeface="Inter"/>
              </a:rPr>
              <a:t>VP Marketing and Customer Solutions</a:t>
            </a:r>
          </a:p>
          <a:p>
            <a:pPr algn="ctr"/>
            <a:r>
              <a:rPr lang="en-US" sz="1600" dirty="0">
                <a:solidFill>
                  <a:schemeClr val="bg1">
                    <a:lumMod val="95000"/>
                  </a:schemeClr>
                </a:solidFill>
                <a:latin typeface="Inter"/>
              </a:rPr>
              <a:t>www.LinkedIn.com/in/KenRahn</a:t>
            </a:r>
          </a:p>
        </p:txBody>
      </p:sp>
      <p:pic>
        <p:nvPicPr>
          <p:cNvPr id="8" name="Picture 7" descr="A pair of boots and a hard hat&#10;&#10;Description automatically generated">
            <a:extLst>
              <a:ext uri="{FF2B5EF4-FFF2-40B4-BE49-F238E27FC236}">
                <a16:creationId xmlns:a16="http://schemas.microsoft.com/office/drawing/2014/main" id="{32E42D6B-2B68-33A0-24F7-D66EEEB9C6B0}"/>
              </a:ext>
            </a:extLst>
          </p:cNvPr>
          <p:cNvPicPr>
            <a:picLocks noChangeAspect="1"/>
          </p:cNvPicPr>
          <p:nvPr/>
        </p:nvPicPr>
        <p:blipFill>
          <a:blip r:embed="rId9">
            <a:alphaModFix/>
            <a:extLst>
              <a:ext uri="{BEBA8EAE-BF5A-486C-A8C5-ECC9F3942E4B}">
                <a14:imgProps xmlns:a14="http://schemas.microsoft.com/office/drawing/2010/main">
                  <a14:imgLayer r:embed="rId10">
                    <a14:imgEffect>
                      <a14:colorTemperature colorTemp="6020"/>
                    </a14:imgEffect>
                    <a14:imgEffect>
                      <a14:saturation sat="142000"/>
                    </a14:imgEffect>
                    <a14:imgEffect>
                      <a14:brightnessContrast bright="51000" contrast="-28000"/>
                    </a14:imgEffect>
                  </a14:imgLayer>
                </a14:imgProps>
              </a:ext>
            </a:extLst>
          </a:blip>
          <a:stretch>
            <a:fillRect/>
          </a:stretch>
        </p:blipFill>
        <p:spPr>
          <a:xfrm>
            <a:off x="1848139" y="4212265"/>
            <a:ext cx="2645735" cy="2645735"/>
          </a:xfrm>
          <a:prstGeom prst="round2SameRect">
            <a:avLst>
              <a:gd name="adj1" fmla="val 4099"/>
              <a:gd name="adj2" fmla="val 0"/>
            </a:avLst>
          </a:prstGeom>
        </p:spPr>
      </p:pic>
      <p:pic>
        <p:nvPicPr>
          <p:cNvPr id="19" name="Picture 18" descr="A black background with white and green letters&#10;&#10;Description automatically generated">
            <a:extLst>
              <a:ext uri="{FF2B5EF4-FFF2-40B4-BE49-F238E27FC236}">
                <a16:creationId xmlns:a16="http://schemas.microsoft.com/office/drawing/2014/main" id="{E959015A-9E3C-CEAE-181F-5171DA780661}"/>
              </a:ext>
            </a:extLst>
          </p:cNvPr>
          <p:cNvPicPr>
            <a:picLocks noChangeAspect="1"/>
          </p:cNvPicPr>
          <p:nvPr/>
        </p:nvPicPr>
        <p:blipFill>
          <a:blip r:embed="rId11"/>
          <a:stretch>
            <a:fillRect/>
          </a:stretch>
        </p:blipFill>
        <p:spPr>
          <a:xfrm>
            <a:off x="4540954" y="3082030"/>
            <a:ext cx="3110087" cy="933026"/>
          </a:xfrm>
          <a:prstGeom prst="rect">
            <a:avLst/>
          </a:prstGeom>
        </p:spPr>
      </p:pic>
    </p:spTree>
    <p:extLst>
      <p:ext uri="{BB962C8B-B14F-4D97-AF65-F5344CB8AC3E}">
        <p14:creationId xmlns:p14="http://schemas.microsoft.com/office/powerpoint/2010/main" val="147028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ower lines&#10;&#10;Description automatically generated">
            <a:extLst>
              <a:ext uri="{FF2B5EF4-FFF2-40B4-BE49-F238E27FC236}">
                <a16:creationId xmlns:a16="http://schemas.microsoft.com/office/drawing/2014/main" id="{CE1803F9-C1C2-2C44-CCDC-F4475C4E083A}"/>
              </a:ext>
            </a:extLst>
          </p:cNvPr>
          <p:cNvPicPr>
            <a:picLocks noChangeAspect="1"/>
          </p:cNvPicPr>
          <p:nvPr/>
        </p:nvPicPr>
        <p:blipFill>
          <a:blip r:embed="rId3">
            <a:extLst>
              <a:ext uri="{28A0092B-C50C-407E-A947-70E740481C1C}">
                <a14:useLocalDpi xmlns:a14="http://schemas.microsoft.com/office/drawing/2010/main" val="0"/>
              </a:ext>
            </a:extLst>
          </a:blip>
          <a:srcRect l="-1" t="20422" r="20948" b="52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F0CE5E-7C73-6F16-4270-56E490643296}"/>
              </a:ext>
            </a:extLst>
          </p:cNvPr>
          <p:cNvPicPr>
            <a:picLocks noChangeAspect="1"/>
          </p:cNvPicPr>
          <p:nvPr/>
        </p:nvPicPr>
        <p:blipFill>
          <a:blip r:embed="rId4">
            <a:alphaModFix/>
          </a:blip>
          <a:stretch>
            <a:fillRect/>
          </a:stretch>
        </p:blipFill>
        <p:spPr>
          <a:xfrm>
            <a:off x="7541239" y="3139454"/>
            <a:ext cx="3545301" cy="1480517"/>
          </a:xfrm>
          <a:prstGeom prst="roundRect">
            <a:avLst>
              <a:gd name="adj" fmla="val 7064"/>
            </a:avLst>
          </a:prstGeom>
          <a:effectLst>
            <a:outerShdw blurRad="50800" dist="38100" dir="5400000" algn="t" rotWithShape="0">
              <a:schemeClr val="accent2">
                <a:alpha val="9000"/>
              </a:schemeClr>
            </a:outerShdw>
          </a:effectLst>
        </p:spPr>
      </p:pic>
      <p:sp>
        <p:nvSpPr>
          <p:cNvPr id="4" name="Title 3">
            <a:extLst>
              <a:ext uri="{FF2B5EF4-FFF2-40B4-BE49-F238E27FC236}">
                <a16:creationId xmlns:a16="http://schemas.microsoft.com/office/drawing/2014/main" id="{A07EEBE9-F9B0-6D27-F243-6C9CDD711B9E}"/>
              </a:ext>
            </a:extLst>
          </p:cNvPr>
          <p:cNvSpPr>
            <a:spLocks noGrp="1"/>
          </p:cNvSpPr>
          <p:nvPr>
            <p:ph type="title"/>
          </p:nvPr>
        </p:nvSpPr>
        <p:spPr>
          <a:xfrm>
            <a:off x="839787" y="987425"/>
            <a:ext cx="6568009" cy="1452349"/>
          </a:xfrm>
        </p:spPr>
        <p:txBody>
          <a:bodyPr>
            <a:noAutofit/>
          </a:bodyPr>
          <a:lstStyle/>
          <a:p>
            <a:r>
              <a:rPr lang="en-ID" dirty="0">
                <a:solidFill>
                  <a:schemeClr val="bg1"/>
                </a:solidFill>
                <a:sym typeface="DM Sans Medium"/>
              </a:rPr>
              <a:t>Battery Storage can be both a solution for the grid we have and a bridge to the grid we want</a:t>
            </a:r>
            <a:endParaRPr lang="en-US" dirty="0">
              <a:solidFill>
                <a:schemeClr val="bg1"/>
              </a:solidFill>
            </a:endParaRPr>
          </a:p>
        </p:txBody>
      </p:sp>
      <p:sp>
        <p:nvSpPr>
          <p:cNvPr id="42" name="Content Placeholder 41">
            <a:extLst>
              <a:ext uri="{FF2B5EF4-FFF2-40B4-BE49-F238E27FC236}">
                <a16:creationId xmlns:a16="http://schemas.microsoft.com/office/drawing/2014/main" id="{2B2C42D8-0E0A-F37C-0E65-0EEB30E114AF}"/>
              </a:ext>
            </a:extLst>
          </p:cNvPr>
          <p:cNvSpPr>
            <a:spLocks noGrp="1"/>
          </p:cNvSpPr>
          <p:nvPr>
            <p:ph sz="quarter" idx="13"/>
          </p:nvPr>
        </p:nvSpPr>
        <p:spPr>
          <a:xfrm>
            <a:off x="847627" y="430246"/>
            <a:ext cx="4352925" cy="214313"/>
          </a:xfrm>
        </p:spPr>
        <p:txBody>
          <a:bodyPr/>
          <a:lstStyle/>
          <a:p>
            <a:r>
              <a:rPr lang="en-US">
                <a:solidFill>
                  <a:schemeClr val="accent1">
                    <a:lumMod val="60000"/>
                    <a:lumOff val="40000"/>
                  </a:schemeClr>
                </a:solidFill>
              </a:rPr>
              <a:t>WE BELIEVE</a:t>
            </a:r>
          </a:p>
        </p:txBody>
      </p:sp>
      <p:sp>
        <p:nvSpPr>
          <p:cNvPr id="20" name="TextBox 19">
            <a:extLst>
              <a:ext uri="{FF2B5EF4-FFF2-40B4-BE49-F238E27FC236}">
                <a16:creationId xmlns:a16="http://schemas.microsoft.com/office/drawing/2014/main" id="{98D7668B-A51F-FDB4-5F70-269AB0CEF757}"/>
              </a:ext>
            </a:extLst>
          </p:cNvPr>
          <p:cNvSpPr txBox="1"/>
          <p:nvPr/>
        </p:nvSpPr>
        <p:spPr>
          <a:xfrm>
            <a:off x="13067818" y="34724"/>
            <a:ext cx="184731" cy="369332"/>
          </a:xfrm>
          <a:prstGeom prst="rect">
            <a:avLst/>
          </a:prstGeom>
          <a:noFill/>
        </p:spPr>
        <p:txBody>
          <a:bodyPr wrap="none" rtlCol="0">
            <a:spAutoFit/>
          </a:bodyPr>
          <a:lstStyle/>
          <a:p>
            <a:endParaRPr lang="en-US"/>
          </a:p>
        </p:txBody>
      </p:sp>
      <p:sp>
        <p:nvSpPr>
          <p:cNvPr id="19" name="Rectangle: Rounded Corners 18">
            <a:extLst>
              <a:ext uri="{FF2B5EF4-FFF2-40B4-BE49-F238E27FC236}">
                <a16:creationId xmlns:a16="http://schemas.microsoft.com/office/drawing/2014/main" id="{91A0B169-0884-5CD7-F72C-968FA50A7F09}"/>
              </a:ext>
            </a:extLst>
          </p:cNvPr>
          <p:cNvSpPr/>
          <p:nvPr/>
        </p:nvSpPr>
        <p:spPr>
          <a:xfrm>
            <a:off x="727031" y="3298226"/>
            <a:ext cx="3465100" cy="3011091"/>
          </a:xfrm>
          <a:prstGeom prst="roundRect">
            <a:avLst>
              <a:gd name="adj" fmla="val 270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AE9C05B-D5CF-93AD-A89E-20C29E409301}"/>
              </a:ext>
            </a:extLst>
          </p:cNvPr>
          <p:cNvSpPr txBox="1"/>
          <p:nvPr/>
        </p:nvSpPr>
        <p:spPr>
          <a:xfrm>
            <a:off x="996899" y="3511109"/>
            <a:ext cx="2925364" cy="2585323"/>
          </a:xfrm>
          <a:prstGeom prst="rect">
            <a:avLst/>
          </a:prstGeom>
          <a:solidFill>
            <a:schemeClr val="bg2">
              <a:alpha val="0"/>
            </a:schemeClr>
          </a:solidFill>
        </p:spPr>
        <p:txBody>
          <a:bodyPr wrap="square">
            <a:spAutoFit/>
          </a:bodyPr>
          <a:lstStyle/>
          <a:p>
            <a:pPr marL="0" marR="0" lvl="0" indent="0" rtl="0">
              <a:lnSpc>
                <a:spcPct val="100000"/>
              </a:lnSpc>
              <a:spcBef>
                <a:spcPts val="0"/>
              </a:spcBef>
              <a:spcAft>
                <a:spcPts val="0"/>
              </a:spcAft>
              <a:buNone/>
            </a:pPr>
            <a:r>
              <a:rPr lang="en-US" sz="2400" b="1" dirty="0">
                <a:solidFill>
                  <a:srgbClr val="333333"/>
                </a:solidFill>
                <a:effectLst/>
                <a:latin typeface="Georgia" panose="02040502050405020303" pitchFamily="18" charset="0"/>
              </a:rPr>
              <a:t>“We built this behemoth haphazardly and yet </a:t>
            </a:r>
            <a:r>
              <a:rPr lang="en-US" sz="2400" b="1" dirty="0">
                <a:solidFill>
                  <a:srgbClr val="333333"/>
                </a:solidFill>
                <a:effectLst/>
                <a:highlight>
                  <a:srgbClr val="136296"/>
                </a:highlight>
                <a:latin typeface="Georgia" panose="02040502050405020303" pitchFamily="18" charset="0"/>
              </a:rPr>
              <a:t> </a:t>
            </a:r>
            <a:r>
              <a:rPr lang="en-US" sz="2400" b="1" dirty="0">
                <a:solidFill>
                  <a:schemeClr val="bg1"/>
                </a:solidFill>
                <a:effectLst/>
                <a:highlight>
                  <a:srgbClr val="136296"/>
                </a:highlight>
                <a:latin typeface="Georgia" panose="02040502050405020303" pitchFamily="18" charset="0"/>
              </a:rPr>
              <a:t>we rely on it absolutely.</a:t>
            </a:r>
            <a:r>
              <a:rPr lang="en-US" sz="2400" b="1" dirty="0">
                <a:solidFill>
                  <a:srgbClr val="333333"/>
                </a:solidFill>
                <a:effectLst/>
                <a:latin typeface="Georgia" panose="02040502050405020303" pitchFamily="18" charset="0"/>
              </a:rPr>
              <a:t>  Now we must fix it.”</a:t>
            </a:r>
          </a:p>
          <a:p>
            <a:pPr marL="0" marR="0" lvl="0" indent="0" algn="r" rtl="0">
              <a:lnSpc>
                <a:spcPct val="100000"/>
              </a:lnSpc>
              <a:spcBef>
                <a:spcPts val="0"/>
              </a:spcBef>
              <a:spcAft>
                <a:spcPts val="0"/>
              </a:spcAft>
              <a:buNone/>
            </a:pPr>
            <a:r>
              <a:rPr lang="en-US" b="0" i="0" dirty="0">
                <a:solidFill>
                  <a:srgbClr val="333333"/>
                </a:solidFill>
                <a:effectLst/>
                <a:latin typeface="Georgia" panose="02040502050405020303" pitchFamily="18" charset="0"/>
              </a:rPr>
              <a:t>– Eric Siegel, Forbes</a:t>
            </a:r>
          </a:p>
        </p:txBody>
      </p:sp>
      <p:pic>
        <p:nvPicPr>
          <p:cNvPr id="3" name="Picture 2">
            <a:extLst>
              <a:ext uri="{FF2B5EF4-FFF2-40B4-BE49-F238E27FC236}">
                <a16:creationId xmlns:a16="http://schemas.microsoft.com/office/drawing/2014/main" id="{1152732E-584E-5549-BF4F-1172C2547913}"/>
              </a:ext>
            </a:extLst>
          </p:cNvPr>
          <p:cNvPicPr>
            <a:picLocks noChangeAspect="1"/>
          </p:cNvPicPr>
          <p:nvPr/>
        </p:nvPicPr>
        <p:blipFill>
          <a:blip r:embed="rId5">
            <a:alphaModFix/>
          </a:blip>
          <a:srcRect l="13673" r="13662" b="76165"/>
          <a:stretch/>
        </p:blipFill>
        <p:spPr>
          <a:xfrm>
            <a:off x="4532470" y="3299011"/>
            <a:ext cx="2668430" cy="1104829"/>
          </a:xfrm>
          <a:prstGeom prst="roundRect">
            <a:avLst>
              <a:gd name="adj" fmla="val 5780"/>
            </a:avLst>
          </a:prstGeom>
          <a:effectLst>
            <a:outerShdw blurRad="50800" dist="38100" dir="5400000" algn="t" rotWithShape="0">
              <a:schemeClr val="accent2">
                <a:alpha val="9000"/>
              </a:schemeClr>
            </a:outerShdw>
          </a:effectLst>
        </p:spPr>
      </p:pic>
      <p:pic>
        <p:nvPicPr>
          <p:cNvPr id="8" name="Picture 7">
            <a:extLst>
              <a:ext uri="{FF2B5EF4-FFF2-40B4-BE49-F238E27FC236}">
                <a16:creationId xmlns:a16="http://schemas.microsoft.com/office/drawing/2014/main" id="{B196A076-55C5-4AE4-8051-0092CF1BB9A1}"/>
              </a:ext>
            </a:extLst>
          </p:cNvPr>
          <p:cNvPicPr>
            <a:picLocks noChangeAspect="1"/>
          </p:cNvPicPr>
          <p:nvPr/>
        </p:nvPicPr>
        <p:blipFill>
          <a:blip r:embed="rId6">
            <a:alphaModFix/>
          </a:blip>
          <a:srcRect l="27336" t="-412" r="7739" b="95299"/>
          <a:stretch/>
        </p:blipFill>
        <p:spPr>
          <a:xfrm>
            <a:off x="4532470" y="4735617"/>
            <a:ext cx="3706237" cy="417424"/>
          </a:xfrm>
          <a:prstGeom prst="roundRect">
            <a:avLst>
              <a:gd name="adj" fmla="val 4714"/>
            </a:avLst>
          </a:prstGeom>
          <a:effectLst>
            <a:outerShdw blurRad="50800" dist="38100" dir="5400000" algn="t" rotWithShape="0">
              <a:schemeClr val="accent2">
                <a:alpha val="9000"/>
              </a:schemeClr>
            </a:outerShdw>
          </a:effectLst>
        </p:spPr>
      </p:pic>
      <p:pic>
        <p:nvPicPr>
          <p:cNvPr id="28" name="Picture 27">
            <a:extLst>
              <a:ext uri="{FF2B5EF4-FFF2-40B4-BE49-F238E27FC236}">
                <a16:creationId xmlns:a16="http://schemas.microsoft.com/office/drawing/2014/main" id="{EB96D0A9-0A80-6B63-967E-6E0E26040ABE}"/>
              </a:ext>
            </a:extLst>
          </p:cNvPr>
          <p:cNvPicPr>
            <a:picLocks noChangeAspect="1"/>
          </p:cNvPicPr>
          <p:nvPr/>
        </p:nvPicPr>
        <p:blipFill>
          <a:blip r:embed="rId6">
            <a:alphaModFix/>
          </a:blip>
          <a:srcRect t="8198" b="70493"/>
          <a:stretch/>
        </p:blipFill>
        <p:spPr>
          <a:xfrm>
            <a:off x="4532470" y="5042652"/>
            <a:ext cx="5433744" cy="1655846"/>
          </a:xfrm>
          <a:prstGeom prst="roundRect">
            <a:avLst>
              <a:gd name="adj" fmla="val 4714"/>
            </a:avLst>
          </a:prstGeom>
          <a:effectLst>
            <a:outerShdw blurRad="50800" dist="38100" dir="5400000" algn="t" rotWithShape="0">
              <a:schemeClr val="accent2">
                <a:alpha val="9000"/>
              </a:schemeClr>
            </a:outerShdw>
          </a:effectLst>
        </p:spPr>
      </p:pic>
      <p:grpSp>
        <p:nvGrpSpPr>
          <p:cNvPr id="18" name="Group 17">
            <a:extLst>
              <a:ext uri="{FF2B5EF4-FFF2-40B4-BE49-F238E27FC236}">
                <a16:creationId xmlns:a16="http://schemas.microsoft.com/office/drawing/2014/main" id="{9B8BD5DB-F835-D22E-462B-D6D5A468FF2D}"/>
              </a:ext>
            </a:extLst>
          </p:cNvPr>
          <p:cNvGrpSpPr/>
          <p:nvPr/>
        </p:nvGrpSpPr>
        <p:grpSpPr>
          <a:xfrm>
            <a:off x="6709493" y="7032976"/>
            <a:ext cx="1385579" cy="1022992"/>
            <a:chOff x="5961425" y="4305584"/>
            <a:chExt cx="3501034" cy="2298131"/>
          </a:xfrm>
        </p:grpSpPr>
        <p:pic>
          <p:nvPicPr>
            <p:cNvPr id="21" name="Picture 20">
              <a:extLst>
                <a:ext uri="{FF2B5EF4-FFF2-40B4-BE49-F238E27FC236}">
                  <a16:creationId xmlns:a16="http://schemas.microsoft.com/office/drawing/2014/main" id="{0E4965FD-0B59-1D3C-90DE-FD9CFC30E31E}"/>
                </a:ext>
              </a:extLst>
            </p:cNvPr>
            <p:cNvPicPr>
              <a:picLocks noChangeAspect="1"/>
            </p:cNvPicPr>
            <p:nvPr/>
          </p:nvPicPr>
          <p:blipFill>
            <a:blip r:embed="rId7">
              <a:extLst>
                <a:ext uri="{28A0092B-C50C-407E-A947-70E740481C1C}">
                  <a14:useLocalDpi xmlns:a14="http://schemas.microsoft.com/office/drawing/2010/main" val="0"/>
                </a:ext>
              </a:extLst>
            </a:blip>
            <a:srcRect l="7134" r="7134"/>
            <a:stretch/>
          </p:blipFill>
          <p:spPr>
            <a:xfrm>
              <a:off x="5961425" y="4305584"/>
              <a:ext cx="3501034" cy="2298131"/>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846866F3-4388-A313-0290-AB27D3004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0723" y="5099901"/>
              <a:ext cx="1418991" cy="354748"/>
            </a:xfrm>
            <a:prstGeom prst="rect">
              <a:avLst/>
            </a:prstGeom>
          </p:spPr>
        </p:pic>
      </p:grpSp>
      <p:pic>
        <p:nvPicPr>
          <p:cNvPr id="23" name="Picture 22" descr="A pair of boots and a hard hat&#10;&#10;Description automatically generated">
            <a:extLst>
              <a:ext uri="{FF2B5EF4-FFF2-40B4-BE49-F238E27FC236}">
                <a16:creationId xmlns:a16="http://schemas.microsoft.com/office/drawing/2014/main" id="{84D2F250-27FC-40BD-819C-D4643155A9A3}"/>
              </a:ext>
            </a:extLst>
          </p:cNvPr>
          <p:cNvPicPr>
            <a:picLocks noChangeAspect="1"/>
          </p:cNvPicPr>
          <p:nvPr/>
        </p:nvPicPr>
        <p:blipFill>
          <a:blip r:embed="rId9">
            <a:alphaModFix/>
            <a:extLst>
              <a:ext uri="{BEBA8EAE-BF5A-486C-A8C5-ECC9F3942E4B}">
                <a14:imgProps xmlns:a14="http://schemas.microsoft.com/office/drawing/2010/main">
                  <a14:imgLayer r:embed="rId10">
                    <a14:imgEffect>
                      <a14:colorTemperature colorTemp="6020"/>
                    </a14:imgEffect>
                    <a14:imgEffect>
                      <a14:saturation sat="142000"/>
                    </a14:imgEffect>
                    <a14:imgEffect>
                      <a14:brightnessContrast bright="51000" contrast="-28000"/>
                    </a14:imgEffect>
                  </a14:imgLayer>
                </a14:imgProps>
              </a:ext>
            </a:extLst>
          </a:blip>
          <a:stretch>
            <a:fillRect/>
          </a:stretch>
        </p:blipFill>
        <p:spPr>
          <a:xfrm>
            <a:off x="2215205" y="7119232"/>
            <a:ext cx="853138" cy="853138"/>
          </a:xfrm>
          <a:prstGeom prst="round2SameRect">
            <a:avLst>
              <a:gd name="adj1" fmla="val 15289"/>
              <a:gd name="adj2" fmla="val 11190"/>
            </a:avLst>
          </a:prstGeom>
        </p:spPr>
      </p:pic>
      <p:pic>
        <p:nvPicPr>
          <p:cNvPr id="24" name="Picture 23">
            <a:extLst>
              <a:ext uri="{FF2B5EF4-FFF2-40B4-BE49-F238E27FC236}">
                <a16:creationId xmlns:a16="http://schemas.microsoft.com/office/drawing/2014/main" id="{62AA66BA-367A-577B-EB73-01C98B10F2D7}"/>
              </a:ext>
            </a:extLst>
          </p:cNvPr>
          <p:cNvPicPr>
            <a:picLocks noChangeAspect="1"/>
          </p:cNvPicPr>
          <p:nvPr/>
        </p:nvPicPr>
        <p:blipFill rotWithShape="1">
          <a:blip r:embed="rId11">
            <a:alphaModFix amt="85000"/>
            <a:extLst>
              <a:ext uri="{BEBA8EAE-BF5A-486C-A8C5-ECC9F3942E4B}">
                <a14:imgProps xmlns:a14="http://schemas.microsoft.com/office/drawing/2010/main">
                  <a14:imgLayer r:embed="rId12">
                    <a14:imgEffect>
                      <a14:brightnessContrast bright="28000"/>
                    </a14:imgEffect>
                  </a14:imgLayer>
                </a14:imgProps>
              </a:ext>
            </a:extLst>
          </a:blip>
          <a:srcRect l="4488" r="38370"/>
          <a:stretch/>
        </p:blipFill>
        <p:spPr>
          <a:xfrm>
            <a:off x="4679473" y="7119232"/>
            <a:ext cx="853138" cy="853138"/>
          </a:xfrm>
          <a:prstGeom prst="round2SameRect">
            <a:avLst>
              <a:gd name="adj1" fmla="val 16252"/>
              <a:gd name="adj2" fmla="val 12806"/>
            </a:avLst>
          </a:prstGeom>
        </p:spPr>
      </p:pic>
    </p:spTree>
    <p:extLst>
      <p:ext uri="{BB962C8B-B14F-4D97-AF65-F5344CB8AC3E}">
        <p14:creationId xmlns:p14="http://schemas.microsoft.com/office/powerpoint/2010/main" val="5425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239">
            <a:extLst>
              <a:ext uri="{FF2B5EF4-FFF2-40B4-BE49-F238E27FC236}">
                <a16:creationId xmlns:a16="http://schemas.microsoft.com/office/drawing/2014/main" id="{1751F0ED-3F2C-C718-B2A2-4C0705BBA4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a:effectLst/>
        </p:spPr>
      </p:pic>
      <p:sp>
        <p:nvSpPr>
          <p:cNvPr id="241" name="Rectangle 240">
            <a:extLst>
              <a:ext uri="{FF2B5EF4-FFF2-40B4-BE49-F238E27FC236}">
                <a16:creationId xmlns:a16="http://schemas.microsoft.com/office/drawing/2014/main" id="{975339E4-EA93-AD07-A104-972DCAB8F75F}"/>
              </a:ext>
            </a:extLst>
          </p:cNvPr>
          <p:cNvSpPr/>
          <p:nvPr/>
        </p:nvSpPr>
        <p:spPr>
          <a:xfrm>
            <a:off x="8765843" y="300041"/>
            <a:ext cx="3157932" cy="6130547"/>
          </a:xfrm>
          <a:prstGeom prst="rect">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336A7033-D234-EF34-6A77-76B9EB048A6A}"/>
              </a:ext>
            </a:extLst>
          </p:cNvPr>
          <p:cNvGrpSpPr/>
          <p:nvPr/>
        </p:nvGrpSpPr>
        <p:grpSpPr>
          <a:xfrm>
            <a:off x="701700" y="2581631"/>
            <a:ext cx="7469572" cy="2162958"/>
            <a:chOff x="512845" y="2941943"/>
            <a:chExt cx="7529761" cy="1214750"/>
          </a:xfrm>
        </p:grpSpPr>
        <p:sp>
          <p:nvSpPr>
            <p:cNvPr id="23" name="Chevron 22">
              <a:extLst>
                <a:ext uri="{FF2B5EF4-FFF2-40B4-BE49-F238E27FC236}">
                  <a16:creationId xmlns:a16="http://schemas.microsoft.com/office/drawing/2014/main" id="{A3BB19FD-4E46-F560-A5C2-7F6C63686277}"/>
                </a:ext>
              </a:extLst>
            </p:cNvPr>
            <p:cNvSpPr/>
            <p:nvPr/>
          </p:nvSpPr>
          <p:spPr>
            <a:xfrm>
              <a:off x="512845" y="2943678"/>
              <a:ext cx="2843325" cy="1208531"/>
            </a:xfrm>
            <a:prstGeom prst="chevron">
              <a:avLst>
                <a:gd name="adj" fmla="val 0"/>
              </a:avLst>
            </a:prstGeom>
            <a:blipFill dpi="0" rotWithShape="1">
              <a:blip r:embed="rId4">
                <a:extLst>
                  <a:ext uri="{28A0092B-C50C-407E-A947-70E740481C1C}">
                    <a14:useLocalDpi xmlns:a14="http://schemas.microsoft.com/office/drawing/2010/main" val="0"/>
                  </a:ext>
                </a:extLst>
              </a:blip>
              <a:srcRect/>
              <a:stretch>
                <a:fillRect l="-18790" t="1133" r="11784" b="1133"/>
              </a:stretch>
            </a:blip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73" name="Chevron 72">
              <a:extLst>
                <a:ext uri="{FF2B5EF4-FFF2-40B4-BE49-F238E27FC236}">
                  <a16:creationId xmlns:a16="http://schemas.microsoft.com/office/drawing/2014/main" id="{34A21EB3-6CC0-B413-B10E-55094B27F467}"/>
                </a:ext>
              </a:extLst>
            </p:cNvPr>
            <p:cNvSpPr/>
            <p:nvPr/>
          </p:nvSpPr>
          <p:spPr>
            <a:xfrm>
              <a:off x="2725052" y="2948163"/>
              <a:ext cx="2843325" cy="1208530"/>
            </a:xfrm>
            <a:prstGeom prst="chevron">
              <a:avLst>
                <a:gd name="adj" fmla="val 14014"/>
              </a:avLst>
            </a:prstGeom>
            <a:blipFill dpi="0" rotWithShape="1">
              <a:blip r:embed="rId5">
                <a:extLst>
                  <a:ext uri="{28A0092B-C50C-407E-A947-70E740481C1C}">
                    <a14:useLocalDpi xmlns:a14="http://schemas.microsoft.com/office/drawing/2010/main" val="0"/>
                  </a:ext>
                </a:extLst>
              </a:blip>
              <a:srcRect/>
              <a:stretch>
                <a:fillRect l="-50497" t="-71105" r="-56981" b="-62607"/>
              </a:stretch>
            </a:blip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sp>
          <p:nvSpPr>
            <p:cNvPr id="74" name="Chevron 73">
              <a:extLst>
                <a:ext uri="{FF2B5EF4-FFF2-40B4-BE49-F238E27FC236}">
                  <a16:creationId xmlns:a16="http://schemas.microsoft.com/office/drawing/2014/main" id="{CBF52498-F0F5-FAF3-6B83-85EFC4051BB5}"/>
                </a:ext>
              </a:extLst>
            </p:cNvPr>
            <p:cNvSpPr/>
            <p:nvPr/>
          </p:nvSpPr>
          <p:spPr>
            <a:xfrm>
              <a:off x="5199281" y="2941943"/>
              <a:ext cx="2843325" cy="1208531"/>
            </a:xfrm>
            <a:prstGeom prst="chevron">
              <a:avLst>
                <a:gd name="adj" fmla="val 16298"/>
              </a:avLst>
            </a:prstGeom>
            <a:blipFill dpi="0" rotWithShape="1">
              <a:blip r:embed="rId6">
                <a:extLst>
                  <a:ext uri="{28A0092B-C50C-407E-A947-70E740481C1C}">
                    <a14:useLocalDpi xmlns:a14="http://schemas.microsoft.com/office/drawing/2010/main" val="0"/>
                  </a:ext>
                </a:extLst>
              </a:blip>
              <a:srcRect/>
              <a:stretch>
                <a:fillRect l="-6309" t="-9490" r="-6309" b="-992"/>
              </a:stretch>
            </a:blip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grpSp>
      <p:sp>
        <p:nvSpPr>
          <p:cNvPr id="24" name="TextBox 23">
            <a:extLst>
              <a:ext uri="{FF2B5EF4-FFF2-40B4-BE49-F238E27FC236}">
                <a16:creationId xmlns:a16="http://schemas.microsoft.com/office/drawing/2014/main" id="{B0F10EF9-6DE4-7657-40A7-85916B704D8E}"/>
              </a:ext>
            </a:extLst>
          </p:cNvPr>
          <p:cNvSpPr txBox="1"/>
          <p:nvPr/>
        </p:nvSpPr>
        <p:spPr>
          <a:xfrm>
            <a:off x="8902626" y="1487472"/>
            <a:ext cx="2840151" cy="872098"/>
          </a:xfrm>
          <a:prstGeom prst="rect">
            <a:avLst/>
          </a:prstGeom>
          <a:noFill/>
        </p:spPr>
        <p:txBody>
          <a:bodyPr wrap="square" rtlCol="0">
            <a:spAutoFit/>
          </a:bodyPr>
          <a:lstStyle/>
          <a:p>
            <a:r>
              <a:rPr lang="en-US" sz="2667" b="1" dirty="0">
                <a:latin typeface="Inter" panose="02000503000000020004" pitchFamily="2" charset="0"/>
                <a:ea typeface="Inter" panose="02000503000000020004" pitchFamily="2" charset="0"/>
              </a:rPr>
              <a:t>100+ Projects</a:t>
            </a:r>
          </a:p>
          <a:p>
            <a:r>
              <a:rPr lang="en-US" sz="1200" dirty="0">
                <a:solidFill>
                  <a:schemeClr val="tx1"/>
                </a:solidFill>
                <a:cs typeface="Segoe UI"/>
              </a:rPr>
              <a:t>We’ve completed over 100 energy storage projects in 10 US markets.</a:t>
            </a:r>
          </a:p>
        </p:txBody>
      </p:sp>
      <p:sp>
        <p:nvSpPr>
          <p:cNvPr id="25" name="TextBox 24">
            <a:extLst>
              <a:ext uri="{FF2B5EF4-FFF2-40B4-BE49-F238E27FC236}">
                <a16:creationId xmlns:a16="http://schemas.microsoft.com/office/drawing/2014/main" id="{0044AB0C-16B5-A0A2-CB76-31DA8B0C43AA}"/>
              </a:ext>
            </a:extLst>
          </p:cNvPr>
          <p:cNvSpPr txBox="1"/>
          <p:nvPr/>
        </p:nvSpPr>
        <p:spPr>
          <a:xfrm>
            <a:off x="8887083" y="2987841"/>
            <a:ext cx="3036693" cy="1102931"/>
          </a:xfrm>
          <a:prstGeom prst="rect">
            <a:avLst/>
          </a:prstGeom>
          <a:noFill/>
        </p:spPr>
        <p:txBody>
          <a:bodyPr wrap="square" rtlCol="0">
            <a:spAutoFit/>
          </a:bodyPr>
          <a:lstStyle/>
          <a:p>
            <a:r>
              <a:rPr lang="en-US" sz="2667" b="1" dirty="0">
                <a:latin typeface="Inter" panose="02000503000000020004" pitchFamily="2" charset="0"/>
                <a:ea typeface="Inter" panose="02000503000000020004" pitchFamily="2" charset="0"/>
              </a:rPr>
              <a:t>6+ GWh</a:t>
            </a:r>
          </a:p>
          <a:p>
            <a:r>
              <a:rPr lang="en-US" sz="1500" dirty="0">
                <a:latin typeface="Inter" panose="02000503000000020004" pitchFamily="2" charset="0"/>
                <a:ea typeface="Inter" panose="02000503000000020004" pitchFamily="2" charset="0"/>
              </a:rPr>
              <a:t>Installed and/or contracted</a:t>
            </a:r>
          </a:p>
          <a:p>
            <a:r>
              <a:rPr lang="en-US" sz="1200" dirty="0">
                <a:solidFill>
                  <a:schemeClr val="tx1"/>
                </a:solidFill>
                <a:cs typeface="Segoe UI"/>
              </a:rPr>
              <a:t>That’s the equivalent of 6 nuclear power plants, enough to power Manhattan.</a:t>
            </a:r>
          </a:p>
        </p:txBody>
      </p:sp>
      <p:cxnSp>
        <p:nvCxnSpPr>
          <p:cNvPr id="27" name="Straight Connector 26">
            <a:extLst>
              <a:ext uri="{FF2B5EF4-FFF2-40B4-BE49-F238E27FC236}">
                <a16:creationId xmlns:a16="http://schemas.microsoft.com/office/drawing/2014/main" id="{17391405-7DAA-144E-E993-EBC98DAE632E}"/>
              </a:ext>
            </a:extLst>
          </p:cNvPr>
          <p:cNvCxnSpPr>
            <a:cxnSpLocks/>
          </p:cNvCxnSpPr>
          <p:nvPr/>
        </p:nvCxnSpPr>
        <p:spPr>
          <a:xfrm flipV="1">
            <a:off x="8902626" y="2639854"/>
            <a:ext cx="2877705" cy="2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71C75B-5A76-DA2D-F4AA-9EE5CAD4EB06}"/>
              </a:ext>
            </a:extLst>
          </p:cNvPr>
          <p:cNvCxnSpPr>
            <a:cxnSpLocks/>
          </p:cNvCxnSpPr>
          <p:nvPr/>
        </p:nvCxnSpPr>
        <p:spPr>
          <a:xfrm>
            <a:off x="8902626" y="4480581"/>
            <a:ext cx="2877705"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2A8430-DF21-3DE5-E48D-854B0F5E69C8}"/>
              </a:ext>
            </a:extLst>
          </p:cNvPr>
          <p:cNvSpPr txBox="1"/>
          <p:nvPr/>
        </p:nvSpPr>
        <p:spPr>
          <a:xfrm>
            <a:off x="8873067" y="4744589"/>
            <a:ext cx="2876793" cy="1326069"/>
          </a:xfrm>
          <a:prstGeom prst="rect">
            <a:avLst/>
          </a:prstGeom>
          <a:noFill/>
        </p:spPr>
        <p:txBody>
          <a:bodyPr wrap="square" rtlCol="0">
            <a:spAutoFit/>
          </a:bodyPr>
          <a:lstStyle/>
          <a:p>
            <a:r>
              <a:rPr lang="en-US" sz="2667" b="1" dirty="0">
                <a:latin typeface="Inter" panose="02000503000000020004" pitchFamily="2" charset="0"/>
                <a:ea typeface="Inter" panose="02000503000000020004" pitchFamily="2" charset="0"/>
              </a:rPr>
              <a:t>$250M Funding</a:t>
            </a:r>
          </a:p>
          <a:p>
            <a:pPr>
              <a:spcBef>
                <a:spcPts val="300"/>
              </a:spcBef>
            </a:pPr>
            <a:r>
              <a:rPr lang="en-US" sz="1500" dirty="0">
                <a:latin typeface="Inter" panose="02000503000000020004" pitchFamily="2" charset="0"/>
                <a:ea typeface="Inter" panose="02000503000000020004" pitchFamily="2" charset="0"/>
              </a:rPr>
              <a:t>Where 125 of 250 Employees</a:t>
            </a:r>
          </a:p>
          <a:p>
            <a:r>
              <a:rPr lang="en-US" sz="1200" dirty="0">
                <a:cs typeface="Segoe UI"/>
              </a:rPr>
              <a:t>w</a:t>
            </a:r>
            <a:r>
              <a:rPr lang="en-US" sz="1200" dirty="0">
                <a:solidFill>
                  <a:schemeClr val="tx1"/>
                </a:solidFill>
                <a:cs typeface="Segoe UI"/>
              </a:rPr>
              <a:t>ork for FlexGen’s CTO and are </a:t>
            </a:r>
          </a:p>
          <a:p>
            <a:r>
              <a:rPr lang="en-US" sz="1200" dirty="0">
                <a:solidFill>
                  <a:schemeClr val="tx1"/>
                </a:solidFill>
                <a:cs typeface="Segoe UI"/>
              </a:rPr>
              <a:t>driving a 3-year, AI-enabled</a:t>
            </a:r>
          </a:p>
          <a:p>
            <a:r>
              <a:rPr lang="en-US" sz="1200" dirty="0">
                <a:solidFill>
                  <a:schemeClr val="tx1"/>
                </a:solidFill>
                <a:cs typeface="Segoe UI"/>
              </a:rPr>
              <a:t>software and services roadmap.</a:t>
            </a:r>
          </a:p>
        </p:txBody>
      </p:sp>
      <p:sp>
        <p:nvSpPr>
          <p:cNvPr id="31" name="Title 30">
            <a:extLst>
              <a:ext uri="{FF2B5EF4-FFF2-40B4-BE49-F238E27FC236}">
                <a16:creationId xmlns:a16="http://schemas.microsoft.com/office/drawing/2014/main" id="{C4885D4D-F77A-7B33-2E50-FAF5DA6FF2DC}"/>
              </a:ext>
            </a:extLst>
          </p:cNvPr>
          <p:cNvSpPr>
            <a:spLocks noGrp="1"/>
          </p:cNvSpPr>
          <p:nvPr>
            <p:ph type="title"/>
          </p:nvPr>
        </p:nvSpPr>
        <p:spPr>
          <a:xfrm>
            <a:off x="610204" y="916158"/>
            <a:ext cx="7887414" cy="409575"/>
          </a:xfrm>
        </p:spPr>
        <p:txBody>
          <a:bodyPr>
            <a:normAutofit fontScale="90000"/>
          </a:bodyPr>
          <a:lstStyle/>
          <a:p>
            <a:r>
              <a:rPr lang="en-US" dirty="0"/>
              <a:t>Attacking toughest challenges for 15 years</a:t>
            </a:r>
          </a:p>
        </p:txBody>
      </p:sp>
      <p:sp>
        <p:nvSpPr>
          <p:cNvPr id="33" name="Content Placeholder 32">
            <a:extLst>
              <a:ext uri="{FF2B5EF4-FFF2-40B4-BE49-F238E27FC236}">
                <a16:creationId xmlns:a16="http://schemas.microsoft.com/office/drawing/2014/main" id="{8FB5BE94-FFF4-2647-094F-776152C637D4}"/>
              </a:ext>
            </a:extLst>
          </p:cNvPr>
          <p:cNvSpPr>
            <a:spLocks noGrp="1"/>
          </p:cNvSpPr>
          <p:nvPr>
            <p:ph sz="quarter" idx="13"/>
          </p:nvPr>
        </p:nvSpPr>
        <p:spPr>
          <a:xfrm>
            <a:off x="619631" y="439941"/>
            <a:ext cx="4352925" cy="214313"/>
          </a:xfrm>
        </p:spPr>
        <p:txBody>
          <a:bodyPr/>
          <a:lstStyle/>
          <a:p>
            <a:r>
              <a:rPr lang="en-US"/>
              <a:t>HOW WE DO IT</a:t>
            </a:r>
          </a:p>
        </p:txBody>
      </p:sp>
      <p:sp>
        <p:nvSpPr>
          <p:cNvPr id="175" name="Text Placeholder 174">
            <a:extLst>
              <a:ext uri="{FF2B5EF4-FFF2-40B4-BE49-F238E27FC236}">
                <a16:creationId xmlns:a16="http://schemas.microsoft.com/office/drawing/2014/main" id="{9211F40D-F8F7-2753-DB53-3CE84321CA5B}"/>
              </a:ext>
            </a:extLst>
          </p:cNvPr>
          <p:cNvSpPr>
            <a:spLocks noGrp="1"/>
          </p:cNvSpPr>
          <p:nvPr>
            <p:ph type="body" sz="quarter" idx="14"/>
          </p:nvPr>
        </p:nvSpPr>
        <p:spPr>
          <a:xfrm>
            <a:off x="610204" y="1413045"/>
            <a:ext cx="7561078" cy="365125"/>
          </a:xfrm>
        </p:spPr>
        <p:txBody>
          <a:bodyPr>
            <a:normAutofit lnSpcReduction="10000"/>
          </a:bodyPr>
          <a:lstStyle/>
          <a:p>
            <a:r>
              <a:rPr lang="en-US" dirty="0"/>
              <a:t>Turning Batteries On  |  Keeping Batteries On</a:t>
            </a:r>
          </a:p>
          <a:p>
            <a:endParaRPr lang="en-US" dirty="0"/>
          </a:p>
        </p:txBody>
      </p:sp>
      <p:grpSp>
        <p:nvGrpSpPr>
          <p:cNvPr id="224" name="Group 223">
            <a:extLst>
              <a:ext uri="{FF2B5EF4-FFF2-40B4-BE49-F238E27FC236}">
                <a16:creationId xmlns:a16="http://schemas.microsoft.com/office/drawing/2014/main" id="{5B04A362-9B3D-526E-50D5-ED11CFEA64C6}"/>
              </a:ext>
            </a:extLst>
          </p:cNvPr>
          <p:cNvGrpSpPr/>
          <p:nvPr/>
        </p:nvGrpSpPr>
        <p:grpSpPr>
          <a:xfrm>
            <a:off x="687411" y="1977972"/>
            <a:ext cx="7210845" cy="638374"/>
            <a:chOff x="929695" y="2293187"/>
            <a:chExt cx="7313692" cy="638374"/>
          </a:xfrm>
        </p:grpSpPr>
        <p:grpSp>
          <p:nvGrpSpPr>
            <p:cNvPr id="186" name="Group 185">
              <a:extLst>
                <a:ext uri="{FF2B5EF4-FFF2-40B4-BE49-F238E27FC236}">
                  <a16:creationId xmlns:a16="http://schemas.microsoft.com/office/drawing/2014/main" id="{2FD7C481-923B-FC9B-D664-9CC639DB68E5}"/>
                </a:ext>
              </a:extLst>
            </p:cNvPr>
            <p:cNvGrpSpPr/>
            <p:nvPr/>
          </p:nvGrpSpPr>
          <p:grpSpPr>
            <a:xfrm>
              <a:off x="945643" y="2293187"/>
              <a:ext cx="5111010" cy="544429"/>
              <a:chOff x="945643" y="2372850"/>
              <a:chExt cx="5111010" cy="812509"/>
            </a:xfrm>
          </p:grpSpPr>
          <p:cxnSp>
            <p:nvCxnSpPr>
              <p:cNvPr id="20" name="Straight Connector 19">
                <a:extLst>
                  <a:ext uri="{FF2B5EF4-FFF2-40B4-BE49-F238E27FC236}">
                    <a16:creationId xmlns:a16="http://schemas.microsoft.com/office/drawing/2014/main" id="{892F92E1-4851-5017-66DF-2C16E242AC43}"/>
                  </a:ext>
                </a:extLst>
              </p:cNvPr>
              <p:cNvCxnSpPr>
                <a:cxnSpLocks/>
              </p:cNvCxnSpPr>
              <p:nvPr/>
            </p:nvCxnSpPr>
            <p:spPr>
              <a:xfrm flipV="1">
                <a:off x="4569272" y="2372850"/>
                <a:ext cx="0" cy="739698"/>
              </a:xfrm>
              <a:prstGeom prst="line">
                <a:avLst/>
              </a:prstGeom>
              <a:noFill/>
              <a:ln w="28575" cap="flat">
                <a:solidFill>
                  <a:srgbClr val="35A0CF"/>
                </a:solidFill>
                <a:prstDash val="solid"/>
                <a:miter lim="800000"/>
              </a:ln>
              <a:effectLst/>
              <a:sp3d/>
            </p:spPr>
            <p:style>
              <a:lnRef idx="0">
                <a:scrgbClr r="0" g="0" b="0"/>
              </a:lnRef>
              <a:fillRef idx="0">
                <a:scrgbClr r="0" g="0" b="0"/>
              </a:fillRef>
              <a:effectRef idx="0">
                <a:scrgbClr r="0" g="0" b="0"/>
              </a:effectRef>
              <a:fontRef idx="none"/>
            </p:style>
          </p:cxnSp>
          <p:cxnSp>
            <p:nvCxnSpPr>
              <p:cNvPr id="135" name="Straight Connector 134">
                <a:extLst>
                  <a:ext uri="{FF2B5EF4-FFF2-40B4-BE49-F238E27FC236}">
                    <a16:creationId xmlns:a16="http://schemas.microsoft.com/office/drawing/2014/main" id="{00CC0506-862E-950A-E852-416429D18371}"/>
                  </a:ext>
                </a:extLst>
              </p:cNvPr>
              <p:cNvCxnSpPr>
                <a:cxnSpLocks/>
              </p:cNvCxnSpPr>
              <p:nvPr/>
            </p:nvCxnSpPr>
            <p:spPr>
              <a:xfrm flipV="1">
                <a:off x="945643" y="2372850"/>
                <a:ext cx="0" cy="812509"/>
              </a:xfrm>
              <a:prstGeom prst="line">
                <a:avLst/>
              </a:prstGeom>
              <a:noFill/>
              <a:ln w="28575" cap="flat">
                <a:solidFill>
                  <a:srgbClr val="35A0CF"/>
                </a:solidFill>
                <a:prstDash val="solid"/>
                <a:miter lim="800000"/>
              </a:ln>
              <a:effectLst/>
              <a:sp3d/>
            </p:spPr>
            <p:style>
              <a:lnRef idx="0">
                <a:scrgbClr r="0" g="0" b="0"/>
              </a:lnRef>
              <a:fillRef idx="0">
                <a:scrgbClr r="0" g="0" b="0"/>
              </a:fillRef>
              <a:effectRef idx="0">
                <a:scrgbClr r="0" g="0" b="0"/>
              </a:effectRef>
              <a:fontRef idx="none"/>
            </p:style>
          </p:cxnSp>
          <p:cxnSp>
            <p:nvCxnSpPr>
              <p:cNvPr id="184" name="Straight Connector 183">
                <a:extLst>
                  <a:ext uri="{FF2B5EF4-FFF2-40B4-BE49-F238E27FC236}">
                    <a16:creationId xmlns:a16="http://schemas.microsoft.com/office/drawing/2014/main" id="{E73F1C6A-9F65-5D66-CF58-BD942DEB45BC}"/>
                  </a:ext>
                </a:extLst>
              </p:cNvPr>
              <p:cNvCxnSpPr>
                <a:cxnSpLocks/>
              </p:cNvCxnSpPr>
              <p:nvPr/>
            </p:nvCxnSpPr>
            <p:spPr>
              <a:xfrm flipV="1">
                <a:off x="2636800" y="2372850"/>
                <a:ext cx="0" cy="739698"/>
              </a:xfrm>
              <a:prstGeom prst="line">
                <a:avLst/>
              </a:prstGeom>
              <a:noFill/>
              <a:ln w="28575" cap="flat">
                <a:solidFill>
                  <a:srgbClr val="35A0CF"/>
                </a:solidFill>
                <a:prstDash val="solid"/>
                <a:miter lim="800000"/>
              </a:ln>
              <a:effectLst/>
              <a:sp3d/>
            </p:spPr>
            <p:style>
              <a:lnRef idx="0">
                <a:scrgbClr r="0" g="0" b="0"/>
              </a:lnRef>
              <a:fillRef idx="0">
                <a:scrgbClr r="0" g="0" b="0"/>
              </a:fillRef>
              <a:effectRef idx="0">
                <a:scrgbClr r="0" g="0" b="0"/>
              </a:effectRef>
              <a:fontRef idx="none"/>
            </p:style>
          </p:cxnSp>
          <p:cxnSp>
            <p:nvCxnSpPr>
              <p:cNvPr id="185" name="Straight Connector 184">
                <a:extLst>
                  <a:ext uri="{FF2B5EF4-FFF2-40B4-BE49-F238E27FC236}">
                    <a16:creationId xmlns:a16="http://schemas.microsoft.com/office/drawing/2014/main" id="{A15BD202-5421-DACE-0AE7-A5A4AC51C5BD}"/>
                  </a:ext>
                </a:extLst>
              </p:cNvPr>
              <p:cNvCxnSpPr>
                <a:cxnSpLocks/>
              </p:cNvCxnSpPr>
              <p:nvPr/>
            </p:nvCxnSpPr>
            <p:spPr>
              <a:xfrm flipV="1">
                <a:off x="6056653" y="2372850"/>
                <a:ext cx="0" cy="739698"/>
              </a:xfrm>
              <a:prstGeom prst="line">
                <a:avLst/>
              </a:prstGeom>
              <a:noFill/>
              <a:ln w="28575" cap="flat">
                <a:solidFill>
                  <a:srgbClr val="35A0CF"/>
                </a:solidFill>
                <a:prstDash val="solid"/>
                <a:miter lim="800000"/>
              </a:ln>
              <a:effectLst/>
              <a:sp3d/>
            </p:spPr>
            <p:style>
              <a:lnRef idx="0">
                <a:scrgbClr r="0" g="0" b="0"/>
              </a:lnRef>
              <a:fillRef idx="0">
                <a:scrgbClr r="0" g="0" b="0"/>
              </a:fillRef>
              <a:effectRef idx="0">
                <a:scrgbClr r="0" g="0" b="0"/>
              </a:effectRef>
              <a:fontRef idx="none"/>
            </p:style>
          </p:cxnSp>
        </p:grpSp>
        <p:sp>
          <p:nvSpPr>
            <p:cNvPr id="49" name="TextBox 48">
              <a:extLst>
                <a:ext uri="{FF2B5EF4-FFF2-40B4-BE49-F238E27FC236}">
                  <a16:creationId xmlns:a16="http://schemas.microsoft.com/office/drawing/2014/main" id="{672EE0EB-731B-6EC6-BFA0-8581D3942BDC}"/>
                </a:ext>
              </a:extLst>
            </p:cNvPr>
            <p:cNvSpPr txBox="1"/>
            <p:nvPr/>
          </p:nvSpPr>
          <p:spPr>
            <a:xfrm>
              <a:off x="2666236" y="2293187"/>
              <a:ext cx="1786771" cy="3872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48205" tIns="24102" rIns="48205" bIns="24102" anchor="t">
              <a:spAutoFit/>
            </a:bodyPr>
            <a:lstStyle/>
            <a:p>
              <a:pPr>
                <a:spcBef>
                  <a:spcPts val="225"/>
                </a:spcBef>
                <a:buClr>
                  <a:schemeClr val="accent1"/>
                </a:buClr>
              </a:pPr>
              <a:r>
                <a:rPr lang="en-US" sz="1100" b="1" dirty="0">
                  <a:solidFill>
                    <a:schemeClr val="tx1">
                      <a:lumMod val="75000"/>
                      <a:lumOff val="25000"/>
                    </a:schemeClr>
                  </a:solidFill>
                  <a:latin typeface="Inter Light"/>
                  <a:ea typeface="Inter Light" panose="02000503000000020004" pitchFamily="2" charset="0"/>
                </a:rPr>
                <a:t>Military Microgrids &amp; Power Plant Black Starts</a:t>
              </a:r>
              <a:endParaRPr lang="en-US" sz="1200" b="1" dirty="0">
                <a:solidFill>
                  <a:schemeClr val="tx1">
                    <a:lumMod val="75000"/>
                    <a:lumOff val="25000"/>
                  </a:schemeClr>
                </a:solidFill>
              </a:endParaRPr>
            </a:p>
          </p:txBody>
        </p:sp>
        <p:sp>
          <p:nvSpPr>
            <p:cNvPr id="50" name="TextBox 49">
              <a:extLst>
                <a:ext uri="{FF2B5EF4-FFF2-40B4-BE49-F238E27FC236}">
                  <a16:creationId xmlns:a16="http://schemas.microsoft.com/office/drawing/2014/main" id="{DA0CA476-DD92-DD1D-F4E4-A0A874E9A0B7}"/>
                </a:ext>
              </a:extLst>
            </p:cNvPr>
            <p:cNvSpPr txBox="1"/>
            <p:nvPr/>
          </p:nvSpPr>
          <p:spPr>
            <a:xfrm>
              <a:off x="6172921" y="2293187"/>
              <a:ext cx="1166732" cy="3857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t">
              <a:spAutoFit/>
            </a:bodyPr>
            <a:lstStyle/>
            <a:p>
              <a:pPr defTabSz="233731" hangingPunct="0"/>
              <a:r>
                <a:rPr lang="en-US" sz="1100" b="1">
                  <a:solidFill>
                    <a:schemeClr val="tx1">
                      <a:lumMod val="75000"/>
                      <a:lumOff val="25000"/>
                    </a:schemeClr>
                  </a:solidFill>
                  <a:latin typeface="Inter Light"/>
                  <a:ea typeface="Inter Light" panose="02000503000000020004" pitchFamily="2" charset="0"/>
                </a:rPr>
                <a:t>Large Scale Energy Storage</a:t>
              </a:r>
            </a:p>
          </p:txBody>
        </p:sp>
        <p:sp>
          <p:nvSpPr>
            <p:cNvPr id="51" name="TextBox 50">
              <a:extLst>
                <a:ext uri="{FF2B5EF4-FFF2-40B4-BE49-F238E27FC236}">
                  <a16:creationId xmlns:a16="http://schemas.microsoft.com/office/drawing/2014/main" id="{8CF2754E-A90E-2157-F5A3-21F9586DEF9D}"/>
                </a:ext>
              </a:extLst>
            </p:cNvPr>
            <p:cNvSpPr txBox="1"/>
            <p:nvPr/>
          </p:nvSpPr>
          <p:spPr>
            <a:xfrm>
              <a:off x="4661705" y="2293187"/>
              <a:ext cx="1190568" cy="3857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t">
              <a:spAutoFit/>
            </a:bodyPr>
            <a:lstStyle/>
            <a:p>
              <a:pPr defTabSz="233731"/>
              <a:r>
                <a:rPr lang="en-US" sz="1100" b="1">
                  <a:solidFill>
                    <a:schemeClr val="tx1">
                      <a:lumMod val="75000"/>
                      <a:lumOff val="25000"/>
                    </a:schemeClr>
                  </a:solidFill>
                  <a:latin typeface="Inter Light"/>
                </a:rPr>
                <a:t>Medium Scale Energy Storage</a:t>
              </a:r>
            </a:p>
          </p:txBody>
        </p:sp>
        <p:sp>
          <p:nvSpPr>
            <p:cNvPr id="138" name="TextBox 137">
              <a:extLst>
                <a:ext uri="{FF2B5EF4-FFF2-40B4-BE49-F238E27FC236}">
                  <a16:creationId xmlns:a16="http://schemas.microsoft.com/office/drawing/2014/main" id="{08E15790-00B4-33D4-F4C2-2E1EFA4D881D}"/>
                </a:ext>
              </a:extLst>
            </p:cNvPr>
            <p:cNvSpPr txBox="1"/>
            <p:nvPr/>
          </p:nvSpPr>
          <p:spPr>
            <a:xfrm>
              <a:off x="991892" y="2293187"/>
              <a:ext cx="1098718" cy="2179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48205" tIns="24102" rIns="48205" bIns="24102" anchor="t">
              <a:spAutoFit/>
            </a:bodyPr>
            <a:lstStyle/>
            <a:p>
              <a:pPr>
                <a:spcBef>
                  <a:spcPts val="225"/>
                </a:spcBef>
                <a:buClr>
                  <a:schemeClr val="accent1"/>
                </a:buClr>
              </a:pPr>
              <a:r>
                <a:rPr lang="en-US" sz="1100" b="1">
                  <a:solidFill>
                    <a:schemeClr val="tx1">
                      <a:lumMod val="75000"/>
                      <a:lumOff val="25000"/>
                    </a:schemeClr>
                  </a:solidFill>
                  <a:latin typeface="Inter Light"/>
                  <a:ea typeface="Inter Light" panose="02000503000000020004" pitchFamily="2" charset="0"/>
                </a:rPr>
                <a:t>First Projects</a:t>
              </a:r>
              <a:endParaRPr lang="en-US" sz="1200" b="1">
                <a:solidFill>
                  <a:schemeClr val="tx1">
                    <a:lumMod val="75000"/>
                    <a:lumOff val="25000"/>
                  </a:schemeClr>
                </a:solidFill>
              </a:endParaRPr>
            </a:p>
          </p:txBody>
        </p:sp>
        <p:sp>
          <p:nvSpPr>
            <p:cNvPr id="117" name="Chevron 116">
              <a:extLst>
                <a:ext uri="{FF2B5EF4-FFF2-40B4-BE49-F238E27FC236}">
                  <a16:creationId xmlns:a16="http://schemas.microsoft.com/office/drawing/2014/main" id="{B3C30814-B283-4ED0-5CFA-033657DC8CF6}"/>
                </a:ext>
              </a:extLst>
            </p:cNvPr>
            <p:cNvSpPr/>
            <p:nvPr/>
          </p:nvSpPr>
          <p:spPr>
            <a:xfrm>
              <a:off x="929695" y="2740325"/>
              <a:ext cx="7313692" cy="191236"/>
            </a:xfrm>
            <a:prstGeom prst="chevron">
              <a:avLst>
                <a:gd name="adj" fmla="val 12579"/>
              </a:avLst>
            </a:prstGeom>
            <a:gradFill>
              <a:gsLst>
                <a:gs pos="37000">
                  <a:schemeClr val="accent3">
                    <a:lumMod val="60000"/>
                    <a:lumOff val="40000"/>
                  </a:schemeClr>
                </a:gs>
                <a:gs pos="50000">
                  <a:schemeClr val="accent3">
                    <a:lumMod val="20000"/>
                    <a:lumOff val="80000"/>
                  </a:schemeClr>
                </a:gs>
                <a:gs pos="89000">
                  <a:schemeClr val="bg1">
                    <a:lumMod val="50000"/>
                  </a:schemeClr>
                </a:gs>
              </a:gsLst>
              <a:lin ang="7200000" scaled="0"/>
            </a:gra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372" tIns="23372" rIns="23372" bIns="23372" numCol="1" spcCol="38100" rtlCol="0" anchor="ctr">
              <a:spAutoFit/>
            </a:bodyPr>
            <a:lstStyle/>
            <a:p>
              <a:pPr defTabSz="233731" hangingPunct="0"/>
              <a:endParaRPr lang="en-US" sz="844">
                <a:solidFill>
                  <a:srgbClr val="000000"/>
                </a:solidFill>
                <a:sym typeface="Calibri"/>
              </a:endParaRPr>
            </a:p>
          </p:txBody>
        </p:sp>
      </p:grpSp>
      <p:grpSp>
        <p:nvGrpSpPr>
          <p:cNvPr id="103" name="Group 102">
            <a:extLst>
              <a:ext uri="{FF2B5EF4-FFF2-40B4-BE49-F238E27FC236}">
                <a16:creationId xmlns:a16="http://schemas.microsoft.com/office/drawing/2014/main" id="{F8EBE594-AC7B-26B7-94B1-8203C1B9FC1F}"/>
              </a:ext>
            </a:extLst>
          </p:cNvPr>
          <p:cNvGrpSpPr/>
          <p:nvPr/>
        </p:nvGrpSpPr>
        <p:grpSpPr>
          <a:xfrm>
            <a:off x="763896" y="2448586"/>
            <a:ext cx="7062822" cy="203268"/>
            <a:chOff x="517076" y="2426661"/>
            <a:chExt cx="7447157" cy="308443"/>
          </a:xfrm>
        </p:grpSpPr>
        <p:sp>
          <p:nvSpPr>
            <p:cNvPr id="45" name="TextBox 44">
              <a:extLst>
                <a:ext uri="{FF2B5EF4-FFF2-40B4-BE49-F238E27FC236}">
                  <a16:creationId xmlns:a16="http://schemas.microsoft.com/office/drawing/2014/main" id="{FABB54A7-22AA-3C0E-4585-3408E64D8158}"/>
                </a:ext>
              </a:extLst>
            </p:cNvPr>
            <p:cNvSpPr txBox="1"/>
            <p:nvPr/>
          </p:nvSpPr>
          <p:spPr>
            <a:xfrm>
              <a:off x="4422667" y="2426661"/>
              <a:ext cx="1047681" cy="2802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233731" hangingPunct="0"/>
              <a:r>
                <a:rPr lang="en-US" sz="1200" b="1" spc="316">
                  <a:solidFill>
                    <a:schemeClr val="tx2"/>
                  </a:solidFill>
                  <a:latin typeface="Saira"/>
                </a:rPr>
                <a:t>2017</a:t>
              </a:r>
              <a:endParaRPr lang="en-US" sz="1200" b="1" spc="316">
                <a:solidFill>
                  <a:schemeClr val="tx2"/>
                </a:solidFill>
                <a:latin typeface="Saira" pitchFamily="2" charset="77"/>
              </a:endParaRPr>
            </a:p>
          </p:txBody>
        </p:sp>
        <p:sp>
          <p:nvSpPr>
            <p:cNvPr id="46" name="TextBox 45">
              <a:extLst>
                <a:ext uri="{FF2B5EF4-FFF2-40B4-BE49-F238E27FC236}">
                  <a16:creationId xmlns:a16="http://schemas.microsoft.com/office/drawing/2014/main" id="{B7CF9CCA-5535-D21B-DD78-A3381D130B25}"/>
                </a:ext>
              </a:extLst>
            </p:cNvPr>
            <p:cNvSpPr txBox="1"/>
            <p:nvPr/>
          </p:nvSpPr>
          <p:spPr>
            <a:xfrm>
              <a:off x="517076" y="2426663"/>
              <a:ext cx="783175" cy="2802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233731" hangingPunct="0"/>
              <a:r>
                <a:rPr lang="en-US" sz="1200" b="1" spc="316" dirty="0">
                  <a:solidFill>
                    <a:schemeClr val="tx2"/>
                  </a:solidFill>
                  <a:latin typeface="Saira"/>
                </a:rPr>
                <a:t>2009</a:t>
              </a:r>
              <a:endParaRPr lang="en-US" sz="1200" b="1" spc="316" dirty="0">
                <a:solidFill>
                  <a:schemeClr val="tx2"/>
                </a:solidFill>
                <a:latin typeface="Saira" pitchFamily="2" charset="77"/>
              </a:endParaRPr>
            </a:p>
          </p:txBody>
        </p:sp>
        <p:sp>
          <p:nvSpPr>
            <p:cNvPr id="47" name="TextBox 46">
              <a:extLst>
                <a:ext uri="{FF2B5EF4-FFF2-40B4-BE49-F238E27FC236}">
                  <a16:creationId xmlns:a16="http://schemas.microsoft.com/office/drawing/2014/main" id="{994A7883-931D-2647-75EF-9B7BAAB22AC4}"/>
                </a:ext>
              </a:extLst>
            </p:cNvPr>
            <p:cNvSpPr txBox="1"/>
            <p:nvPr/>
          </p:nvSpPr>
          <p:spPr>
            <a:xfrm>
              <a:off x="5752685" y="2426669"/>
              <a:ext cx="591388" cy="280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233731" hangingPunct="0"/>
              <a:r>
                <a:rPr lang="en-US" sz="1200" b="1" spc="316">
                  <a:solidFill>
                    <a:schemeClr val="tx2"/>
                  </a:solidFill>
                  <a:latin typeface="Saira"/>
                  <a:sym typeface="Calibri"/>
                </a:rPr>
                <a:t>2019</a:t>
              </a:r>
              <a:endParaRPr lang="en-US" sz="1200" b="1" spc="316">
                <a:solidFill>
                  <a:schemeClr val="tx2"/>
                </a:solidFill>
                <a:latin typeface="Saira" pitchFamily="2" charset="77"/>
                <a:sym typeface="Calibri"/>
              </a:endParaRPr>
            </a:p>
          </p:txBody>
        </p:sp>
        <p:sp>
          <p:nvSpPr>
            <p:cNvPr id="48" name="TextBox 47">
              <a:extLst>
                <a:ext uri="{FF2B5EF4-FFF2-40B4-BE49-F238E27FC236}">
                  <a16:creationId xmlns:a16="http://schemas.microsoft.com/office/drawing/2014/main" id="{969EDD45-16D4-9683-3995-9E0E4E4515F5}"/>
                </a:ext>
              </a:extLst>
            </p:cNvPr>
            <p:cNvSpPr txBox="1"/>
            <p:nvPr/>
          </p:nvSpPr>
          <p:spPr>
            <a:xfrm>
              <a:off x="7300428" y="2444920"/>
              <a:ext cx="663805" cy="290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233731"/>
              <a:r>
                <a:rPr lang="en-US" sz="1200" b="1" spc="316">
                  <a:solidFill>
                    <a:schemeClr val="tx2"/>
                  </a:solidFill>
                  <a:latin typeface="Saira" pitchFamily="2" charset="77"/>
                </a:rPr>
                <a:t>2024</a:t>
              </a:r>
            </a:p>
          </p:txBody>
        </p:sp>
        <p:sp>
          <p:nvSpPr>
            <p:cNvPr id="77" name="TextBox 76">
              <a:extLst>
                <a:ext uri="{FF2B5EF4-FFF2-40B4-BE49-F238E27FC236}">
                  <a16:creationId xmlns:a16="http://schemas.microsoft.com/office/drawing/2014/main" id="{E9D3FD55-941B-37C3-5B07-95DFE2B9BBA6}"/>
                </a:ext>
              </a:extLst>
            </p:cNvPr>
            <p:cNvSpPr txBox="1"/>
            <p:nvPr/>
          </p:nvSpPr>
          <p:spPr>
            <a:xfrm>
              <a:off x="1974646" y="2426672"/>
              <a:ext cx="684540" cy="28021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233731" hangingPunct="0"/>
              <a:r>
                <a:rPr lang="en-US" sz="1200" b="1" spc="316">
                  <a:solidFill>
                    <a:schemeClr val="tx2"/>
                  </a:solidFill>
                  <a:latin typeface="Saira"/>
                </a:rPr>
                <a:t>2012</a:t>
              </a:r>
              <a:endParaRPr lang="en-US" sz="1200" b="1" spc="316">
                <a:solidFill>
                  <a:schemeClr val="tx2"/>
                </a:solidFill>
                <a:latin typeface="Saira" pitchFamily="2" charset="77"/>
              </a:endParaRPr>
            </a:p>
          </p:txBody>
        </p:sp>
      </p:grpSp>
      <p:pic>
        <p:nvPicPr>
          <p:cNvPr id="202" name="Picture 201" descr="A green and grey x on a black background&#10;&#10;Description automatically generated">
            <a:extLst>
              <a:ext uri="{FF2B5EF4-FFF2-40B4-BE49-F238E27FC236}">
                <a16:creationId xmlns:a16="http://schemas.microsoft.com/office/drawing/2014/main" id="{8376BD43-C164-82EA-132A-17C0ABD1B5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267" y="571311"/>
            <a:ext cx="2328421" cy="670303"/>
          </a:xfrm>
          <a:prstGeom prst="rect">
            <a:avLst/>
          </a:prstGeom>
        </p:spPr>
      </p:pic>
      <p:grpSp>
        <p:nvGrpSpPr>
          <p:cNvPr id="236" name="Group 235">
            <a:extLst>
              <a:ext uri="{FF2B5EF4-FFF2-40B4-BE49-F238E27FC236}">
                <a16:creationId xmlns:a16="http://schemas.microsoft.com/office/drawing/2014/main" id="{B6BC35D8-6AF6-9E81-9011-2209B0B23CCB}"/>
              </a:ext>
            </a:extLst>
          </p:cNvPr>
          <p:cNvGrpSpPr/>
          <p:nvPr/>
        </p:nvGrpSpPr>
        <p:grpSpPr>
          <a:xfrm>
            <a:off x="6785693" y="4394326"/>
            <a:ext cx="1385579" cy="1022992"/>
            <a:chOff x="5961425" y="4305584"/>
            <a:chExt cx="3501034" cy="2298131"/>
          </a:xfrm>
        </p:grpSpPr>
        <p:pic>
          <p:nvPicPr>
            <p:cNvPr id="12" name="Picture 11">
              <a:extLst>
                <a:ext uri="{FF2B5EF4-FFF2-40B4-BE49-F238E27FC236}">
                  <a16:creationId xmlns:a16="http://schemas.microsoft.com/office/drawing/2014/main" id="{3CD3A5DC-0B47-3F14-8D2D-A6A0AC2197EB}"/>
                </a:ext>
              </a:extLst>
            </p:cNvPr>
            <p:cNvPicPr>
              <a:picLocks noChangeAspect="1"/>
            </p:cNvPicPr>
            <p:nvPr/>
          </p:nvPicPr>
          <p:blipFill>
            <a:blip r:embed="rId8">
              <a:extLst>
                <a:ext uri="{28A0092B-C50C-407E-A947-70E740481C1C}">
                  <a14:useLocalDpi xmlns:a14="http://schemas.microsoft.com/office/drawing/2010/main" val="0"/>
                </a:ext>
              </a:extLst>
            </a:blip>
            <a:srcRect l="7134" r="7134"/>
            <a:stretch/>
          </p:blipFill>
          <p:spPr>
            <a:xfrm>
              <a:off x="5961425" y="4305584"/>
              <a:ext cx="3501034" cy="2298131"/>
            </a:xfrm>
            <a:prstGeom prst="rect">
              <a:avLst/>
            </a:prstGeom>
          </p:spPr>
        </p:pic>
        <p:pic>
          <p:nvPicPr>
            <p:cNvPr id="231" name="Picture 230" descr="A black background with a black square&#10;&#10;Description automatically generated with medium confidence">
              <a:extLst>
                <a:ext uri="{FF2B5EF4-FFF2-40B4-BE49-F238E27FC236}">
                  <a16:creationId xmlns:a16="http://schemas.microsoft.com/office/drawing/2014/main" id="{C054A7B9-2D45-7A71-EB7C-BAA532D97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0723" y="5099901"/>
              <a:ext cx="1418991" cy="354748"/>
            </a:xfrm>
            <a:prstGeom prst="rect">
              <a:avLst/>
            </a:prstGeom>
          </p:spPr>
        </p:pic>
      </p:grpSp>
      <p:sp>
        <p:nvSpPr>
          <p:cNvPr id="228" name="Content Placeholder 227">
            <a:extLst>
              <a:ext uri="{FF2B5EF4-FFF2-40B4-BE49-F238E27FC236}">
                <a16:creationId xmlns:a16="http://schemas.microsoft.com/office/drawing/2014/main" id="{ED194225-2FFF-C48C-7EBC-73762B481C17}"/>
              </a:ext>
            </a:extLst>
          </p:cNvPr>
          <p:cNvSpPr>
            <a:spLocks noGrp="1"/>
          </p:cNvSpPr>
          <p:nvPr>
            <p:ph idx="1"/>
          </p:nvPr>
        </p:nvSpPr>
        <p:spPr>
          <a:xfrm>
            <a:off x="1193800" y="5561493"/>
            <a:ext cx="6850140" cy="1022991"/>
          </a:xfrm>
        </p:spPr>
        <p:txBody>
          <a:bodyPr>
            <a:noAutofit/>
          </a:bodyPr>
          <a:lstStyle/>
          <a:p>
            <a:r>
              <a:rPr lang="en-US" sz="2000" dirty="0"/>
              <a:t>We’ve been transferring our </a:t>
            </a:r>
            <a:r>
              <a:rPr lang="en-US" sz="2000" b="1" dirty="0"/>
              <a:t>field-tested expertise </a:t>
            </a:r>
            <a:r>
              <a:rPr lang="en-US" sz="2000" dirty="0"/>
              <a:t>into </a:t>
            </a:r>
            <a:r>
              <a:rPr lang="en-US" sz="2000" b="1" dirty="0"/>
              <a:t>millions of lines of code </a:t>
            </a:r>
            <a:r>
              <a:rPr lang="en-US" sz="2000" dirty="0"/>
              <a:t>to deliver powerful software solutions that deliver the industry’s highest availability.</a:t>
            </a:r>
          </a:p>
        </p:txBody>
      </p:sp>
      <p:pic>
        <p:nvPicPr>
          <p:cNvPr id="7" name="Picture 6" descr="A pair of boots and a hard hat&#10;&#10;Description automatically generated">
            <a:extLst>
              <a:ext uri="{FF2B5EF4-FFF2-40B4-BE49-F238E27FC236}">
                <a16:creationId xmlns:a16="http://schemas.microsoft.com/office/drawing/2014/main" id="{B3FCCA78-858F-A810-202E-D0A34EC71A14}"/>
              </a:ext>
            </a:extLst>
          </p:cNvPr>
          <p:cNvPicPr>
            <a:picLocks noChangeAspect="1"/>
          </p:cNvPicPr>
          <p:nvPr/>
        </p:nvPicPr>
        <p:blipFill>
          <a:blip r:embed="rId10">
            <a:alphaModFix/>
            <a:extLst>
              <a:ext uri="{BEBA8EAE-BF5A-486C-A8C5-ECC9F3942E4B}">
                <a14:imgProps xmlns:a14="http://schemas.microsoft.com/office/drawing/2010/main">
                  <a14:imgLayer r:embed="rId11">
                    <a14:imgEffect>
                      <a14:colorTemperature colorTemp="6020"/>
                    </a14:imgEffect>
                    <a14:imgEffect>
                      <a14:saturation sat="142000"/>
                    </a14:imgEffect>
                    <a14:imgEffect>
                      <a14:brightnessContrast bright="51000" contrast="-28000"/>
                    </a14:imgEffect>
                  </a14:imgLayer>
                </a14:imgProps>
              </a:ext>
            </a:extLst>
          </a:blip>
          <a:stretch>
            <a:fillRect/>
          </a:stretch>
        </p:blipFill>
        <p:spPr>
          <a:xfrm>
            <a:off x="2291405" y="4480582"/>
            <a:ext cx="853138" cy="853138"/>
          </a:xfrm>
          <a:prstGeom prst="round2SameRect">
            <a:avLst>
              <a:gd name="adj1" fmla="val 15289"/>
              <a:gd name="adj2" fmla="val 11190"/>
            </a:avLst>
          </a:prstGeom>
        </p:spPr>
      </p:pic>
      <p:pic>
        <p:nvPicPr>
          <p:cNvPr id="8" name="Picture 7">
            <a:extLst>
              <a:ext uri="{FF2B5EF4-FFF2-40B4-BE49-F238E27FC236}">
                <a16:creationId xmlns:a16="http://schemas.microsoft.com/office/drawing/2014/main" id="{C422E1D2-0201-1FD5-F4D0-7A65436246F6}"/>
              </a:ext>
            </a:extLst>
          </p:cNvPr>
          <p:cNvPicPr>
            <a:picLocks noChangeAspect="1"/>
          </p:cNvPicPr>
          <p:nvPr/>
        </p:nvPicPr>
        <p:blipFill rotWithShape="1">
          <a:blip r:embed="rId12">
            <a:alphaModFix amt="85000"/>
            <a:extLst>
              <a:ext uri="{BEBA8EAE-BF5A-486C-A8C5-ECC9F3942E4B}">
                <a14:imgProps xmlns:a14="http://schemas.microsoft.com/office/drawing/2010/main">
                  <a14:imgLayer r:embed="rId13">
                    <a14:imgEffect>
                      <a14:brightnessContrast bright="28000"/>
                    </a14:imgEffect>
                  </a14:imgLayer>
                </a14:imgProps>
              </a:ext>
            </a:extLst>
          </a:blip>
          <a:srcRect l="4488" r="38370"/>
          <a:stretch/>
        </p:blipFill>
        <p:spPr>
          <a:xfrm>
            <a:off x="4755673" y="4480582"/>
            <a:ext cx="853138" cy="853138"/>
          </a:xfrm>
          <a:prstGeom prst="round2SameRect">
            <a:avLst>
              <a:gd name="adj1" fmla="val 16252"/>
              <a:gd name="adj2" fmla="val 12806"/>
            </a:avLst>
          </a:prstGeom>
        </p:spPr>
      </p:pic>
    </p:spTree>
    <p:extLst>
      <p:ext uri="{BB962C8B-B14F-4D97-AF65-F5344CB8AC3E}">
        <p14:creationId xmlns:p14="http://schemas.microsoft.com/office/powerpoint/2010/main" val="77721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F5633-39CC-B4EB-4183-25C2D8CCF699}"/>
            </a:ext>
          </a:extLst>
        </p:cNvPr>
        <p:cNvGrpSpPr/>
        <p:nvPr/>
      </p:nvGrpSpPr>
      <p:grpSpPr>
        <a:xfrm>
          <a:off x="0" y="0"/>
          <a:ext cx="0" cy="0"/>
          <a:chOff x="0" y="0"/>
          <a:chExt cx="0" cy="0"/>
        </a:xfrm>
      </p:grpSpPr>
      <p:pic>
        <p:nvPicPr>
          <p:cNvPr id="5" name="Picture 4" descr="A diagram of energy storage&#10;&#10;Description automatically generated">
            <a:extLst>
              <a:ext uri="{FF2B5EF4-FFF2-40B4-BE49-F238E27FC236}">
                <a16:creationId xmlns:a16="http://schemas.microsoft.com/office/drawing/2014/main" id="{AD1E7859-0DCC-47B9-50C9-30C4BE055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86" y="255182"/>
            <a:ext cx="6558514" cy="6429455"/>
          </a:xfrm>
          <a:prstGeom prst="rect">
            <a:avLst/>
          </a:prstGeom>
          <a:effectLst>
            <a:outerShdw blurRad="297372" sx="102000" sy="102000" algn="ctr" rotWithShape="0">
              <a:schemeClr val="bg2">
                <a:lumMod val="25000"/>
                <a:alpha val="8000"/>
              </a:schemeClr>
            </a:outerShdw>
          </a:effectLst>
        </p:spPr>
      </p:pic>
      <p:sp>
        <p:nvSpPr>
          <p:cNvPr id="2" name="Title 1">
            <a:extLst>
              <a:ext uri="{FF2B5EF4-FFF2-40B4-BE49-F238E27FC236}">
                <a16:creationId xmlns:a16="http://schemas.microsoft.com/office/drawing/2014/main" id="{41448D62-D3E0-E0B2-74DC-05C6A5BB7018}"/>
              </a:ext>
            </a:extLst>
          </p:cNvPr>
          <p:cNvSpPr>
            <a:spLocks noGrp="1"/>
          </p:cNvSpPr>
          <p:nvPr>
            <p:ph type="title"/>
          </p:nvPr>
        </p:nvSpPr>
        <p:spPr>
          <a:xfrm>
            <a:off x="839788" y="963041"/>
            <a:ext cx="5256212" cy="975487"/>
          </a:xfrm>
        </p:spPr>
        <p:txBody>
          <a:bodyPr>
            <a:noAutofit/>
          </a:bodyPr>
          <a:lstStyle/>
          <a:p>
            <a:r>
              <a:rPr lang="en-ID">
                <a:sym typeface="DM Sans"/>
              </a:rPr>
              <a:t>3 key moments in the energy storage lifecycle</a:t>
            </a:r>
            <a:endParaRPr lang="en-US"/>
          </a:p>
        </p:txBody>
      </p:sp>
      <p:sp>
        <p:nvSpPr>
          <p:cNvPr id="4" name="Text Placeholder 3">
            <a:extLst>
              <a:ext uri="{FF2B5EF4-FFF2-40B4-BE49-F238E27FC236}">
                <a16:creationId xmlns:a16="http://schemas.microsoft.com/office/drawing/2014/main" id="{0FC5B299-12F7-98B2-8738-7C9A5B0C0674}"/>
              </a:ext>
            </a:extLst>
          </p:cNvPr>
          <p:cNvSpPr>
            <a:spLocks noGrp="1"/>
          </p:cNvSpPr>
          <p:nvPr>
            <p:ph type="body" sz="half" idx="2"/>
          </p:nvPr>
        </p:nvSpPr>
        <p:spPr>
          <a:xfrm>
            <a:off x="1360223" y="2162033"/>
            <a:ext cx="3932237" cy="1539759"/>
          </a:xfrm>
        </p:spPr>
        <p:txBody>
          <a:bodyPr>
            <a:noAutofit/>
          </a:bodyPr>
          <a:lstStyle/>
          <a:p>
            <a:r>
              <a:rPr lang="en-US" sz="2400" dirty="0"/>
              <a:t>First revenue dollar </a:t>
            </a:r>
          </a:p>
          <a:p>
            <a:r>
              <a:rPr lang="en-US" sz="2400" dirty="0"/>
              <a:t>Optimizing performance</a:t>
            </a:r>
          </a:p>
          <a:p>
            <a:r>
              <a:rPr lang="en-US" sz="2400" dirty="0"/>
              <a:t>Augmentation</a:t>
            </a:r>
          </a:p>
        </p:txBody>
      </p:sp>
      <p:sp>
        <p:nvSpPr>
          <p:cNvPr id="9" name="Content Placeholder 8">
            <a:extLst>
              <a:ext uri="{FF2B5EF4-FFF2-40B4-BE49-F238E27FC236}">
                <a16:creationId xmlns:a16="http://schemas.microsoft.com/office/drawing/2014/main" id="{F9B6ADB0-8C27-7A8C-540C-208704D6CC35}"/>
              </a:ext>
            </a:extLst>
          </p:cNvPr>
          <p:cNvSpPr>
            <a:spLocks noGrp="1"/>
          </p:cNvSpPr>
          <p:nvPr>
            <p:ph sz="quarter" idx="13"/>
          </p:nvPr>
        </p:nvSpPr>
        <p:spPr/>
        <p:txBody>
          <a:bodyPr/>
          <a:lstStyle/>
          <a:p>
            <a:r>
              <a:rPr lang="en-US"/>
              <a:t>WHAT WE DELIVER</a:t>
            </a:r>
          </a:p>
        </p:txBody>
      </p:sp>
      <p:sp>
        <p:nvSpPr>
          <p:cNvPr id="76" name="Oval 75">
            <a:extLst>
              <a:ext uri="{FF2B5EF4-FFF2-40B4-BE49-F238E27FC236}">
                <a16:creationId xmlns:a16="http://schemas.microsoft.com/office/drawing/2014/main" id="{5700D278-34D0-707D-1B4B-944DB3BA3DEA}"/>
              </a:ext>
            </a:extLst>
          </p:cNvPr>
          <p:cNvSpPr/>
          <p:nvPr/>
        </p:nvSpPr>
        <p:spPr>
          <a:xfrm>
            <a:off x="986300" y="2162033"/>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pic>
        <p:nvPicPr>
          <p:cNvPr id="79" name="Picture 78">
            <a:extLst>
              <a:ext uri="{FF2B5EF4-FFF2-40B4-BE49-F238E27FC236}">
                <a16:creationId xmlns:a16="http://schemas.microsoft.com/office/drawing/2014/main" id="{CEED2829-33DD-2C32-5338-62DD14ECAB4D}"/>
              </a:ext>
            </a:extLst>
          </p:cNvPr>
          <p:cNvPicPr>
            <a:picLocks noChangeAspect="1"/>
          </p:cNvPicPr>
          <p:nvPr/>
        </p:nvPicPr>
        <p:blipFill>
          <a:blip r:embed="rId4"/>
          <a:stretch>
            <a:fillRect/>
          </a:stretch>
        </p:blipFill>
        <p:spPr>
          <a:xfrm rot="19562308">
            <a:off x="6004097" y="2886581"/>
            <a:ext cx="330721" cy="330721"/>
          </a:xfrm>
          <a:prstGeom prst="rect">
            <a:avLst/>
          </a:prstGeom>
        </p:spPr>
      </p:pic>
      <p:sp>
        <p:nvSpPr>
          <p:cNvPr id="77" name="Oval 76">
            <a:extLst>
              <a:ext uri="{FF2B5EF4-FFF2-40B4-BE49-F238E27FC236}">
                <a16:creationId xmlns:a16="http://schemas.microsoft.com/office/drawing/2014/main" id="{47582564-48E8-A596-AB41-358AC5CF4679}"/>
              </a:ext>
            </a:extLst>
          </p:cNvPr>
          <p:cNvSpPr/>
          <p:nvPr/>
        </p:nvSpPr>
        <p:spPr>
          <a:xfrm>
            <a:off x="8766360" y="564217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78" name="Oval 77">
            <a:extLst>
              <a:ext uri="{FF2B5EF4-FFF2-40B4-BE49-F238E27FC236}">
                <a16:creationId xmlns:a16="http://schemas.microsoft.com/office/drawing/2014/main" id="{09D97CD3-6D8E-6850-4BB1-9FE539E4DF22}"/>
              </a:ext>
            </a:extLst>
          </p:cNvPr>
          <p:cNvSpPr/>
          <p:nvPr/>
        </p:nvSpPr>
        <p:spPr>
          <a:xfrm>
            <a:off x="6206130" y="4431829"/>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83" name="Oval 82">
            <a:extLst>
              <a:ext uri="{FF2B5EF4-FFF2-40B4-BE49-F238E27FC236}">
                <a16:creationId xmlns:a16="http://schemas.microsoft.com/office/drawing/2014/main" id="{FBFB2352-CEB5-9ED7-EE39-7E0043D75FB0}"/>
              </a:ext>
            </a:extLst>
          </p:cNvPr>
          <p:cNvSpPr/>
          <p:nvPr/>
        </p:nvSpPr>
        <p:spPr>
          <a:xfrm>
            <a:off x="11435665" y="3569204"/>
            <a:ext cx="269307" cy="26517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4" name="Oval 83">
            <a:extLst>
              <a:ext uri="{FF2B5EF4-FFF2-40B4-BE49-F238E27FC236}">
                <a16:creationId xmlns:a16="http://schemas.microsoft.com/office/drawing/2014/main" id="{5E9BDC56-2C6C-43CD-6FC6-5CF190D040AB}"/>
              </a:ext>
            </a:extLst>
          </p:cNvPr>
          <p:cNvSpPr/>
          <p:nvPr/>
        </p:nvSpPr>
        <p:spPr>
          <a:xfrm>
            <a:off x="986300" y="267170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85" name="Oval 84">
            <a:extLst>
              <a:ext uri="{FF2B5EF4-FFF2-40B4-BE49-F238E27FC236}">
                <a16:creationId xmlns:a16="http://schemas.microsoft.com/office/drawing/2014/main" id="{C6150B00-66E7-C06A-8D84-751182A78F5B}"/>
              </a:ext>
            </a:extLst>
          </p:cNvPr>
          <p:cNvSpPr/>
          <p:nvPr/>
        </p:nvSpPr>
        <p:spPr>
          <a:xfrm>
            <a:off x="986300" y="317714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Tree>
    <p:extLst>
      <p:ext uri="{BB962C8B-B14F-4D97-AF65-F5344CB8AC3E}">
        <p14:creationId xmlns:p14="http://schemas.microsoft.com/office/powerpoint/2010/main" val="31151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1FF24-CC40-DB8F-88B5-AB3BA0078F2A}"/>
            </a:ext>
          </a:extLst>
        </p:cNvPr>
        <p:cNvGrpSpPr/>
        <p:nvPr/>
      </p:nvGrpSpPr>
      <p:grpSpPr>
        <a:xfrm>
          <a:off x="0" y="0"/>
          <a:ext cx="0" cy="0"/>
          <a:chOff x="0" y="0"/>
          <a:chExt cx="0" cy="0"/>
        </a:xfrm>
      </p:grpSpPr>
      <p:pic>
        <p:nvPicPr>
          <p:cNvPr id="5" name="Picture 4" descr="A diagram of energy storage&#10;&#10;Description automatically generated">
            <a:extLst>
              <a:ext uri="{FF2B5EF4-FFF2-40B4-BE49-F238E27FC236}">
                <a16:creationId xmlns:a16="http://schemas.microsoft.com/office/drawing/2014/main" id="{D4F38EE2-F341-498F-F5BB-91D400F3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86" y="255182"/>
            <a:ext cx="6558514" cy="6429455"/>
          </a:xfrm>
          <a:prstGeom prst="rect">
            <a:avLst/>
          </a:prstGeom>
          <a:effectLst>
            <a:outerShdw blurRad="297372" sx="102000" sy="102000" algn="ctr" rotWithShape="0">
              <a:schemeClr val="bg2">
                <a:lumMod val="25000"/>
                <a:alpha val="8000"/>
              </a:schemeClr>
            </a:outerShdw>
          </a:effectLst>
        </p:spPr>
      </p:pic>
      <p:sp>
        <p:nvSpPr>
          <p:cNvPr id="2" name="Title 1">
            <a:extLst>
              <a:ext uri="{FF2B5EF4-FFF2-40B4-BE49-F238E27FC236}">
                <a16:creationId xmlns:a16="http://schemas.microsoft.com/office/drawing/2014/main" id="{D7EC00E9-D19A-1CF0-56C9-AABD66AD6FCA}"/>
              </a:ext>
            </a:extLst>
          </p:cNvPr>
          <p:cNvSpPr>
            <a:spLocks noGrp="1"/>
          </p:cNvSpPr>
          <p:nvPr>
            <p:ph type="title"/>
          </p:nvPr>
        </p:nvSpPr>
        <p:spPr>
          <a:xfrm>
            <a:off x="839788" y="963041"/>
            <a:ext cx="5256212" cy="975487"/>
          </a:xfrm>
        </p:spPr>
        <p:txBody>
          <a:bodyPr>
            <a:noAutofit/>
          </a:bodyPr>
          <a:lstStyle/>
          <a:p>
            <a:r>
              <a:rPr lang="en-ID">
                <a:sym typeface="DM Sans"/>
              </a:rPr>
              <a:t>3 key moments in the energy storage lifecycle</a:t>
            </a:r>
            <a:endParaRPr lang="en-US"/>
          </a:p>
        </p:txBody>
      </p:sp>
      <p:sp>
        <p:nvSpPr>
          <p:cNvPr id="4" name="Text Placeholder 3">
            <a:extLst>
              <a:ext uri="{FF2B5EF4-FFF2-40B4-BE49-F238E27FC236}">
                <a16:creationId xmlns:a16="http://schemas.microsoft.com/office/drawing/2014/main" id="{F69042D5-8E53-4421-7CA9-D684DBBD7CA8}"/>
              </a:ext>
            </a:extLst>
          </p:cNvPr>
          <p:cNvSpPr>
            <a:spLocks noGrp="1"/>
          </p:cNvSpPr>
          <p:nvPr>
            <p:ph type="body" sz="half" idx="2"/>
          </p:nvPr>
        </p:nvSpPr>
        <p:spPr>
          <a:xfrm>
            <a:off x="1360223" y="2162033"/>
            <a:ext cx="3932237" cy="1539759"/>
          </a:xfrm>
        </p:spPr>
        <p:txBody>
          <a:bodyPr>
            <a:noAutofit/>
          </a:bodyPr>
          <a:lstStyle/>
          <a:p>
            <a:r>
              <a:rPr lang="en-US" sz="2400" dirty="0"/>
              <a:t>First revenue dollar </a:t>
            </a:r>
          </a:p>
          <a:p>
            <a:r>
              <a:rPr lang="en-US" sz="2400" dirty="0"/>
              <a:t>Optimizing performance</a:t>
            </a:r>
          </a:p>
          <a:p>
            <a:r>
              <a:rPr lang="en-US" sz="2400" dirty="0"/>
              <a:t>Augmentation</a:t>
            </a:r>
          </a:p>
        </p:txBody>
      </p:sp>
      <p:sp>
        <p:nvSpPr>
          <p:cNvPr id="9" name="Content Placeholder 8">
            <a:extLst>
              <a:ext uri="{FF2B5EF4-FFF2-40B4-BE49-F238E27FC236}">
                <a16:creationId xmlns:a16="http://schemas.microsoft.com/office/drawing/2014/main" id="{57E35EEA-E8AC-041C-F010-FCBB0C200B24}"/>
              </a:ext>
            </a:extLst>
          </p:cNvPr>
          <p:cNvSpPr>
            <a:spLocks noGrp="1"/>
          </p:cNvSpPr>
          <p:nvPr>
            <p:ph sz="quarter" idx="13"/>
          </p:nvPr>
        </p:nvSpPr>
        <p:spPr/>
        <p:txBody>
          <a:bodyPr/>
          <a:lstStyle/>
          <a:p>
            <a:r>
              <a:rPr lang="en-US"/>
              <a:t>WHAT WE DELIVER</a:t>
            </a:r>
          </a:p>
        </p:txBody>
      </p:sp>
      <p:sp>
        <p:nvSpPr>
          <p:cNvPr id="76" name="Oval 75">
            <a:extLst>
              <a:ext uri="{FF2B5EF4-FFF2-40B4-BE49-F238E27FC236}">
                <a16:creationId xmlns:a16="http://schemas.microsoft.com/office/drawing/2014/main" id="{502E540F-2627-E9B2-979D-2CFDE9A8C16D}"/>
              </a:ext>
            </a:extLst>
          </p:cNvPr>
          <p:cNvSpPr/>
          <p:nvPr/>
        </p:nvSpPr>
        <p:spPr>
          <a:xfrm>
            <a:off x="986300" y="2162033"/>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pic>
        <p:nvPicPr>
          <p:cNvPr id="79" name="Picture 78">
            <a:extLst>
              <a:ext uri="{FF2B5EF4-FFF2-40B4-BE49-F238E27FC236}">
                <a16:creationId xmlns:a16="http://schemas.microsoft.com/office/drawing/2014/main" id="{99F044E6-DCE0-38B8-959A-7A61E38A2842}"/>
              </a:ext>
            </a:extLst>
          </p:cNvPr>
          <p:cNvPicPr>
            <a:picLocks noChangeAspect="1"/>
          </p:cNvPicPr>
          <p:nvPr/>
        </p:nvPicPr>
        <p:blipFill>
          <a:blip r:embed="rId4"/>
          <a:stretch>
            <a:fillRect/>
          </a:stretch>
        </p:blipFill>
        <p:spPr>
          <a:xfrm rot="19562308">
            <a:off x="6004097" y="2886581"/>
            <a:ext cx="330721" cy="330721"/>
          </a:xfrm>
          <a:prstGeom prst="rect">
            <a:avLst/>
          </a:prstGeom>
        </p:spPr>
      </p:pic>
      <p:sp>
        <p:nvSpPr>
          <p:cNvPr id="77" name="Oval 76">
            <a:extLst>
              <a:ext uri="{FF2B5EF4-FFF2-40B4-BE49-F238E27FC236}">
                <a16:creationId xmlns:a16="http://schemas.microsoft.com/office/drawing/2014/main" id="{1697A0FB-124A-1589-9ABD-23A2ACC3570B}"/>
              </a:ext>
            </a:extLst>
          </p:cNvPr>
          <p:cNvSpPr/>
          <p:nvPr/>
        </p:nvSpPr>
        <p:spPr>
          <a:xfrm>
            <a:off x="8766360" y="564217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78" name="Oval 77">
            <a:extLst>
              <a:ext uri="{FF2B5EF4-FFF2-40B4-BE49-F238E27FC236}">
                <a16:creationId xmlns:a16="http://schemas.microsoft.com/office/drawing/2014/main" id="{1C784FBE-0C8D-7DAC-8CE9-C4439E8F33E1}"/>
              </a:ext>
            </a:extLst>
          </p:cNvPr>
          <p:cNvSpPr/>
          <p:nvPr/>
        </p:nvSpPr>
        <p:spPr>
          <a:xfrm>
            <a:off x="6206130" y="4431829"/>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83" name="Oval 82">
            <a:extLst>
              <a:ext uri="{FF2B5EF4-FFF2-40B4-BE49-F238E27FC236}">
                <a16:creationId xmlns:a16="http://schemas.microsoft.com/office/drawing/2014/main" id="{EAF3BA99-7D81-5776-A622-F572A6BEBA39}"/>
              </a:ext>
            </a:extLst>
          </p:cNvPr>
          <p:cNvSpPr/>
          <p:nvPr/>
        </p:nvSpPr>
        <p:spPr>
          <a:xfrm>
            <a:off x="11435665" y="3569204"/>
            <a:ext cx="269307" cy="26517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4" name="Oval 83">
            <a:extLst>
              <a:ext uri="{FF2B5EF4-FFF2-40B4-BE49-F238E27FC236}">
                <a16:creationId xmlns:a16="http://schemas.microsoft.com/office/drawing/2014/main" id="{827B4C06-6D97-88CC-0469-82BFA3CCFB3C}"/>
              </a:ext>
            </a:extLst>
          </p:cNvPr>
          <p:cNvSpPr/>
          <p:nvPr/>
        </p:nvSpPr>
        <p:spPr>
          <a:xfrm>
            <a:off x="986300" y="267170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85" name="Oval 84">
            <a:extLst>
              <a:ext uri="{FF2B5EF4-FFF2-40B4-BE49-F238E27FC236}">
                <a16:creationId xmlns:a16="http://schemas.microsoft.com/office/drawing/2014/main" id="{8995BF28-AD00-27A4-00E4-EBD3C0E69A08}"/>
              </a:ext>
            </a:extLst>
          </p:cNvPr>
          <p:cNvSpPr/>
          <p:nvPr/>
        </p:nvSpPr>
        <p:spPr>
          <a:xfrm>
            <a:off x="986300" y="317714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3" name="Partial Circle 2">
            <a:extLst>
              <a:ext uri="{FF2B5EF4-FFF2-40B4-BE49-F238E27FC236}">
                <a16:creationId xmlns:a16="http://schemas.microsoft.com/office/drawing/2014/main" id="{08D0981C-9561-C46B-4F02-EBE33C4F34BB}"/>
              </a:ext>
            </a:extLst>
          </p:cNvPr>
          <p:cNvSpPr/>
          <p:nvPr/>
        </p:nvSpPr>
        <p:spPr>
          <a:xfrm>
            <a:off x="5939929" y="430247"/>
            <a:ext cx="5981995" cy="6051576"/>
          </a:xfrm>
          <a:prstGeom prst="pie">
            <a:avLst>
              <a:gd name="adj1" fmla="val 21586400"/>
              <a:gd name="adj2" fmla="val 108004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9D53623B-0049-B42F-F5EF-D0E7B08E14F8}"/>
              </a:ext>
            </a:extLst>
          </p:cNvPr>
          <p:cNvSpPr txBox="1"/>
          <p:nvPr/>
        </p:nvSpPr>
        <p:spPr>
          <a:xfrm>
            <a:off x="6303860" y="3834380"/>
            <a:ext cx="5510531" cy="1569660"/>
          </a:xfrm>
          <a:prstGeom prst="rect">
            <a:avLst/>
          </a:prstGeom>
          <a:noFill/>
        </p:spPr>
        <p:txBody>
          <a:bodyPr wrap="square" rtlCol="0">
            <a:spAutoFit/>
          </a:bodyPr>
          <a:lstStyle/>
          <a:p>
            <a:pPr algn="ctr"/>
            <a:r>
              <a:rPr lang="en-US" sz="4800" b="1" dirty="0">
                <a:solidFill>
                  <a:schemeClr val="bg1"/>
                </a:solidFill>
                <a:latin typeface="Inter" panose="020B0604020202020204" charset="0"/>
                <a:ea typeface="Inter" panose="020B0604020202020204" charset="0"/>
              </a:rPr>
              <a:t>Activation</a:t>
            </a:r>
          </a:p>
          <a:p>
            <a:pPr algn="ctr"/>
            <a:r>
              <a:rPr lang="en-US" sz="4800" b="1" dirty="0">
                <a:solidFill>
                  <a:schemeClr val="bg1"/>
                </a:solidFill>
                <a:latin typeface="Inter" panose="020B0604020202020204" charset="0"/>
                <a:ea typeface="Inter" panose="020B0604020202020204" charset="0"/>
              </a:rPr>
              <a:t>Services</a:t>
            </a:r>
          </a:p>
        </p:txBody>
      </p:sp>
      <p:cxnSp>
        <p:nvCxnSpPr>
          <p:cNvPr id="7" name="Straight Connector 6">
            <a:extLst>
              <a:ext uri="{FF2B5EF4-FFF2-40B4-BE49-F238E27FC236}">
                <a16:creationId xmlns:a16="http://schemas.microsoft.com/office/drawing/2014/main" id="{8398DD4B-0ED8-D0DC-F43E-C0E95650F224}"/>
              </a:ext>
            </a:extLst>
          </p:cNvPr>
          <p:cNvCxnSpPr>
            <a:cxnSpLocks/>
          </p:cNvCxnSpPr>
          <p:nvPr/>
        </p:nvCxnSpPr>
        <p:spPr>
          <a:xfrm flipH="1" flipV="1">
            <a:off x="3343332" y="4437202"/>
            <a:ext cx="11108" cy="1178716"/>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A6586CD-7F70-8F52-CD8D-A56C36EB0C7A}"/>
              </a:ext>
            </a:extLst>
          </p:cNvPr>
          <p:cNvSpPr txBox="1"/>
          <p:nvPr/>
        </p:nvSpPr>
        <p:spPr>
          <a:xfrm>
            <a:off x="3575965" y="4569478"/>
            <a:ext cx="2208935" cy="1046440"/>
          </a:xfrm>
          <a:prstGeom prst="rect">
            <a:avLst/>
          </a:prstGeom>
          <a:noFill/>
        </p:spPr>
        <p:txBody>
          <a:bodyPr wrap="square" rtlCol="0">
            <a:spAutoFit/>
          </a:bodyPr>
          <a:lstStyle/>
          <a:p>
            <a:r>
              <a:rPr lang="en-US" sz="2800" b="1" baseline="30000" dirty="0">
                <a:solidFill>
                  <a:schemeClr val="accent2"/>
                </a:solidFill>
                <a:latin typeface="Inter" panose="02000503000000020004" pitchFamily="2" charset="0"/>
                <a:ea typeface="Inter" panose="02000503000000020004" pitchFamily="2" charset="0"/>
              </a:rPr>
              <a:t>$</a:t>
            </a:r>
            <a:r>
              <a:rPr lang="en-US" sz="2800" b="1" dirty="0">
                <a:solidFill>
                  <a:schemeClr val="accent2"/>
                </a:solidFill>
                <a:latin typeface="Inter" panose="02000503000000020004" pitchFamily="2" charset="0"/>
                <a:ea typeface="Inter" panose="02000503000000020004" pitchFamily="2" charset="0"/>
              </a:rPr>
              <a:t>11 Million</a:t>
            </a:r>
            <a:endParaRPr lang="en-US" sz="1200" b="1" dirty="0">
              <a:solidFill>
                <a:schemeClr val="accent2"/>
              </a:solidFill>
              <a:latin typeface="Inter" panose="02000503000000020004" pitchFamily="2" charset="0"/>
              <a:ea typeface="Inter" panose="02000503000000020004" pitchFamily="2" charset="0"/>
            </a:endParaRPr>
          </a:p>
          <a:p>
            <a:r>
              <a:rPr lang="en-US" sz="1200" b="1" dirty="0">
                <a:solidFill>
                  <a:schemeClr val="accent2"/>
                </a:solidFill>
                <a:latin typeface="Inter" panose="02000503000000020004" pitchFamily="2" charset="0"/>
                <a:ea typeface="Inter" panose="02000503000000020004" pitchFamily="2" charset="0"/>
              </a:rPr>
              <a:t>Value capture in high ticket summer months</a:t>
            </a:r>
          </a:p>
          <a:p>
            <a:r>
              <a:rPr lang="en-US" sz="1000" dirty="0">
                <a:solidFill>
                  <a:schemeClr val="accent2"/>
                </a:solidFill>
                <a:latin typeface="Inter" panose="02000503000000020004" pitchFamily="2" charset="0"/>
                <a:ea typeface="Inter" panose="02000503000000020004" pitchFamily="2" charset="0"/>
              </a:rPr>
              <a:t>Aug 2023 ERCOT </a:t>
            </a:r>
            <a:endParaRPr lang="en-US" sz="4000" dirty="0">
              <a:solidFill>
                <a:schemeClr val="accent2"/>
              </a:solidFill>
              <a:latin typeface="Inter" panose="02000503000000020004" pitchFamily="2" charset="0"/>
              <a:ea typeface="Inter" panose="02000503000000020004" pitchFamily="2" charset="0"/>
            </a:endParaRPr>
          </a:p>
        </p:txBody>
      </p:sp>
      <p:sp>
        <p:nvSpPr>
          <p:cNvPr id="11" name="TextBox 10">
            <a:extLst>
              <a:ext uri="{FF2B5EF4-FFF2-40B4-BE49-F238E27FC236}">
                <a16:creationId xmlns:a16="http://schemas.microsoft.com/office/drawing/2014/main" id="{33CEDD67-3341-9EDE-D14D-A9D3036E3D9A}"/>
              </a:ext>
            </a:extLst>
          </p:cNvPr>
          <p:cNvSpPr txBox="1"/>
          <p:nvPr/>
        </p:nvSpPr>
        <p:spPr>
          <a:xfrm>
            <a:off x="1160101" y="4891883"/>
            <a:ext cx="1917030" cy="951479"/>
          </a:xfrm>
          <a:prstGeom prst="rect">
            <a:avLst/>
          </a:prstGeom>
          <a:noFill/>
        </p:spPr>
        <p:txBody>
          <a:bodyPr wrap="square" rtlCol="0">
            <a:spAutoFit/>
          </a:bodyPr>
          <a:lstStyle/>
          <a:p>
            <a:pPr>
              <a:lnSpc>
                <a:spcPts val="3500"/>
              </a:lnSpc>
            </a:pPr>
            <a:r>
              <a:rPr lang="en-US" sz="7200" b="1" dirty="0">
                <a:solidFill>
                  <a:schemeClr val="accent2"/>
                </a:solidFill>
                <a:latin typeface="Inter" panose="02000503000000020004" pitchFamily="2" charset="0"/>
                <a:ea typeface="Inter" panose="02000503000000020004" pitchFamily="2" charset="0"/>
              </a:rPr>
              <a:t>90 </a:t>
            </a:r>
            <a:r>
              <a:rPr lang="en-US" sz="3600" b="1" baseline="30000" dirty="0">
                <a:solidFill>
                  <a:schemeClr val="accent2"/>
                </a:solidFill>
                <a:latin typeface="Inter" panose="02000503000000020004" pitchFamily="2" charset="0"/>
                <a:ea typeface="Inter" panose="02000503000000020004" pitchFamily="2" charset="0"/>
              </a:rPr>
              <a:t>Days faster</a:t>
            </a:r>
            <a:endParaRPr lang="en-US" sz="5400" b="1" baseline="30000" dirty="0">
              <a:solidFill>
                <a:schemeClr val="accent2"/>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3803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E2B0-6489-195F-1C4A-B3A74772B651}"/>
            </a:ext>
          </a:extLst>
        </p:cNvPr>
        <p:cNvGrpSpPr/>
        <p:nvPr/>
      </p:nvGrpSpPr>
      <p:grpSpPr>
        <a:xfrm>
          <a:off x="0" y="0"/>
          <a:ext cx="0" cy="0"/>
          <a:chOff x="0" y="0"/>
          <a:chExt cx="0" cy="0"/>
        </a:xfrm>
      </p:grpSpPr>
      <p:pic>
        <p:nvPicPr>
          <p:cNvPr id="5" name="Picture 4" descr="A diagram of energy storage&#10;&#10;Description automatically generated">
            <a:extLst>
              <a:ext uri="{FF2B5EF4-FFF2-40B4-BE49-F238E27FC236}">
                <a16:creationId xmlns:a16="http://schemas.microsoft.com/office/drawing/2014/main" id="{005DB91D-816E-6872-7E2A-9C9450DB7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486" y="255182"/>
            <a:ext cx="6558514" cy="6429455"/>
          </a:xfrm>
          <a:prstGeom prst="rect">
            <a:avLst/>
          </a:prstGeom>
          <a:effectLst>
            <a:outerShdw blurRad="297372" sx="102000" sy="102000" algn="ctr" rotWithShape="0">
              <a:schemeClr val="bg2">
                <a:lumMod val="25000"/>
                <a:alpha val="8000"/>
              </a:schemeClr>
            </a:outerShdw>
          </a:effectLst>
        </p:spPr>
      </p:pic>
      <p:sp>
        <p:nvSpPr>
          <p:cNvPr id="2" name="Title 1">
            <a:extLst>
              <a:ext uri="{FF2B5EF4-FFF2-40B4-BE49-F238E27FC236}">
                <a16:creationId xmlns:a16="http://schemas.microsoft.com/office/drawing/2014/main" id="{C6BF5DF7-A1F3-63FF-696A-646997DCD43E}"/>
              </a:ext>
            </a:extLst>
          </p:cNvPr>
          <p:cNvSpPr>
            <a:spLocks noGrp="1"/>
          </p:cNvSpPr>
          <p:nvPr>
            <p:ph type="title"/>
          </p:nvPr>
        </p:nvSpPr>
        <p:spPr>
          <a:xfrm>
            <a:off x="839788" y="963041"/>
            <a:ext cx="5256212" cy="975487"/>
          </a:xfrm>
        </p:spPr>
        <p:txBody>
          <a:bodyPr>
            <a:noAutofit/>
          </a:bodyPr>
          <a:lstStyle/>
          <a:p>
            <a:r>
              <a:rPr lang="en-ID">
                <a:sym typeface="DM Sans"/>
              </a:rPr>
              <a:t>3 key moments in the energy storage lifecycle</a:t>
            </a:r>
            <a:endParaRPr lang="en-US"/>
          </a:p>
        </p:txBody>
      </p:sp>
      <p:sp>
        <p:nvSpPr>
          <p:cNvPr id="4" name="Text Placeholder 3">
            <a:extLst>
              <a:ext uri="{FF2B5EF4-FFF2-40B4-BE49-F238E27FC236}">
                <a16:creationId xmlns:a16="http://schemas.microsoft.com/office/drawing/2014/main" id="{B6A93EDE-C121-4284-A322-206B4EE68D30}"/>
              </a:ext>
            </a:extLst>
          </p:cNvPr>
          <p:cNvSpPr>
            <a:spLocks noGrp="1"/>
          </p:cNvSpPr>
          <p:nvPr>
            <p:ph type="body" sz="half" idx="2"/>
          </p:nvPr>
        </p:nvSpPr>
        <p:spPr>
          <a:xfrm>
            <a:off x="1360223" y="2162033"/>
            <a:ext cx="3932237" cy="1539759"/>
          </a:xfrm>
        </p:spPr>
        <p:txBody>
          <a:bodyPr>
            <a:noAutofit/>
          </a:bodyPr>
          <a:lstStyle/>
          <a:p>
            <a:r>
              <a:rPr lang="en-US" sz="2400" dirty="0"/>
              <a:t>First revenue dollar </a:t>
            </a:r>
          </a:p>
          <a:p>
            <a:r>
              <a:rPr lang="en-US" sz="2400" dirty="0"/>
              <a:t>Optimizing performance</a:t>
            </a:r>
          </a:p>
          <a:p>
            <a:r>
              <a:rPr lang="en-US" sz="2400" dirty="0"/>
              <a:t>Augmentation</a:t>
            </a:r>
          </a:p>
        </p:txBody>
      </p:sp>
      <p:sp>
        <p:nvSpPr>
          <p:cNvPr id="9" name="Content Placeholder 8">
            <a:extLst>
              <a:ext uri="{FF2B5EF4-FFF2-40B4-BE49-F238E27FC236}">
                <a16:creationId xmlns:a16="http://schemas.microsoft.com/office/drawing/2014/main" id="{46772229-A0C4-A3D4-C5A9-39A8D05C0A0F}"/>
              </a:ext>
            </a:extLst>
          </p:cNvPr>
          <p:cNvSpPr>
            <a:spLocks noGrp="1"/>
          </p:cNvSpPr>
          <p:nvPr>
            <p:ph sz="quarter" idx="13"/>
          </p:nvPr>
        </p:nvSpPr>
        <p:spPr/>
        <p:txBody>
          <a:bodyPr/>
          <a:lstStyle/>
          <a:p>
            <a:r>
              <a:rPr lang="en-US"/>
              <a:t>WHAT WE DELIVER</a:t>
            </a:r>
          </a:p>
        </p:txBody>
      </p:sp>
      <p:sp>
        <p:nvSpPr>
          <p:cNvPr id="76" name="Oval 75">
            <a:extLst>
              <a:ext uri="{FF2B5EF4-FFF2-40B4-BE49-F238E27FC236}">
                <a16:creationId xmlns:a16="http://schemas.microsoft.com/office/drawing/2014/main" id="{D20CC109-F2CC-092E-DA64-E499AE19666C}"/>
              </a:ext>
            </a:extLst>
          </p:cNvPr>
          <p:cNvSpPr/>
          <p:nvPr/>
        </p:nvSpPr>
        <p:spPr>
          <a:xfrm>
            <a:off x="986300" y="2162033"/>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pic>
        <p:nvPicPr>
          <p:cNvPr id="79" name="Picture 78">
            <a:extLst>
              <a:ext uri="{FF2B5EF4-FFF2-40B4-BE49-F238E27FC236}">
                <a16:creationId xmlns:a16="http://schemas.microsoft.com/office/drawing/2014/main" id="{ED216C34-2977-BE34-A39B-80EAC56AC786}"/>
              </a:ext>
            </a:extLst>
          </p:cNvPr>
          <p:cNvPicPr>
            <a:picLocks noChangeAspect="1"/>
          </p:cNvPicPr>
          <p:nvPr/>
        </p:nvPicPr>
        <p:blipFill>
          <a:blip r:embed="rId4"/>
          <a:stretch>
            <a:fillRect/>
          </a:stretch>
        </p:blipFill>
        <p:spPr>
          <a:xfrm rot="19562308">
            <a:off x="6004097" y="2886581"/>
            <a:ext cx="330721" cy="330721"/>
          </a:xfrm>
          <a:prstGeom prst="rect">
            <a:avLst/>
          </a:prstGeom>
        </p:spPr>
      </p:pic>
      <p:sp>
        <p:nvSpPr>
          <p:cNvPr id="77" name="Oval 76">
            <a:extLst>
              <a:ext uri="{FF2B5EF4-FFF2-40B4-BE49-F238E27FC236}">
                <a16:creationId xmlns:a16="http://schemas.microsoft.com/office/drawing/2014/main" id="{0348E4DF-FE9A-1816-3406-7FA500F1E259}"/>
              </a:ext>
            </a:extLst>
          </p:cNvPr>
          <p:cNvSpPr/>
          <p:nvPr/>
        </p:nvSpPr>
        <p:spPr>
          <a:xfrm>
            <a:off x="8766360" y="5642176"/>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78" name="Oval 77">
            <a:extLst>
              <a:ext uri="{FF2B5EF4-FFF2-40B4-BE49-F238E27FC236}">
                <a16:creationId xmlns:a16="http://schemas.microsoft.com/office/drawing/2014/main" id="{B5508E6A-C0E5-45AD-009A-AD5EB19A4E22}"/>
              </a:ext>
            </a:extLst>
          </p:cNvPr>
          <p:cNvSpPr/>
          <p:nvPr/>
        </p:nvSpPr>
        <p:spPr>
          <a:xfrm>
            <a:off x="6206130" y="4431829"/>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83" name="Oval 82">
            <a:extLst>
              <a:ext uri="{FF2B5EF4-FFF2-40B4-BE49-F238E27FC236}">
                <a16:creationId xmlns:a16="http://schemas.microsoft.com/office/drawing/2014/main" id="{8CE9EB0E-9D04-CAD3-F0B4-5A83F79E3FC8}"/>
              </a:ext>
            </a:extLst>
          </p:cNvPr>
          <p:cNvSpPr/>
          <p:nvPr/>
        </p:nvSpPr>
        <p:spPr>
          <a:xfrm>
            <a:off x="11435665" y="3569204"/>
            <a:ext cx="269307" cy="26517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4" name="Oval 83">
            <a:extLst>
              <a:ext uri="{FF2B5EF4-FFF2-40B4-BE49-F238E27FC236}">
                <a16:creationId xmlns:a16="http://schemas.microsoft.com/office/drawing/2014/main" id="{81FD8DE7-6BB5-A705-BB5C-3C5052011B8F}"/>
              </a:ext>
            </a:extLst>
          </p:cNvPr>
          <p:cNvSpPr/>
          <p:nvPr/>
        </p:nvSpPr>
        <p:spPr>
          <a:xfrm>
            <a:off x="986300" y="267170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85" name="Oval 84">
            <a:extLst>
              <a:ext uri="{FF2B5EF4-FFF2-40B4-BE49-F238E27FC236}">
                <a16:creationId xmlns:a16="http://schemas.microsoft.com/office/drawing/2014/main" id="{4C30B3EC-8D38-58F9-3F12-82895D55237A}"/>
              </a:ext>
            </a:extLst>
          </p:cNvPr>
          <p:cNvSpPr/>
          <p:nvPr/>
        </p:nvSpPr>
        <p:spPr>
          <a:xfrm>
            <a:off x="986300" y="3177144"/>
            <a:ext cx="292766" cy="2927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pic>
        <p:nvPicPr>
          <p:cNvPr id="21" name="Picture 20" descr="A graph showing the results of an integrator&#10;&#10;Description automatically generated">
            <a:extLst>
              <a:ext uri="{FF2B5EF4-FFF2-40B4-BE49-F238E27FC236}">
                <a16:creationId xmlns:a16="http://schemas.microsoft.com/office/drawing/2014/main" id="{EA0441CD-C2EC-39ED-F94C-D7696E773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27" y="3936002"/>
            <a:ext cx="4517085" cy="2684253"/>
          </a:xfrm>
          <a:prstGeom prst="rect">
            <a:avLst/>
          </a:prstGeom>
        </p:spPr>
      </p:pic>
      <p:pic>
        <p:nvPicPr>
          <p:cNvPr id="1026" name="Picture 2" descr="Orennia - Solar &amp; Storage Finance USA">
            <a:extLst>
              <a:ext uri="{FF2B5EF4-FFF2-40B4-BE49-F238E27FC236}">
                <a16:creationId xmlns:a16="http://schemas.microsoft.com/office/drawing/2014/main" id="{1C34D7B5-CF14-AE0B-6CEA-C1D7F2390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5425" y="4194935"/>
            <a:ext cx="1221669"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Partial Circle 5">
            <a:extLst>
              <a:ext uri="{FF2B5EF4-FFF2-40B4-BE49-F238E27FC236}">
                <a16:creationId xmlns:a16="http://schemas.microsoft.com/office/drawing/2014/main" id="{9795D71D-1002-8F07-58CE-A90B4FD1A5EB}"/>
              </a:ext>
            </a:extLst>
          </p:cNvPr>
          <p:cNvSpPr/>
          <p:nvPr/>
        </p:nvSpPr>
        <p:spPr>
          <a:xfrm>
            <a:off x="5939929" y="430247"/>
            <a:ext cx="5981995" cy="6051576"/>
          </a:xfrm>
          <a:prstGeom prst="pie">
            <a:avLst>
              <a:gd name="adj1" fmla="val 10798532"/>
              <a:gd name="adj2" fmla="val 2158839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2E63A088-A625-08AD-63B4-2C175EBC9A38}"/>
              </a:ext>
            </a:extLst>
          </p:cNvPr>
          <p:cNvSpPr txBox="1"/>
          <p:nvPr/>
        </p:nvSpPr>
        <p:spPr>
          <a:xfrm>
            <a:off x="6303860" y="1200421"/>
            <a:ext cx="5510531" cy="1569660"/>
          </a:xfrm>
          <a:prstGeom prst="rect">
            <a:avLst/>
          </a:prstGeom>
          <a:noFill/>
        </p:spPr>
        <p:txBody>
          <a:bodyPr wrap="square" rtlCol="0">
            <a:spAutoFit/>
          </a:bodyPr>
          <a:lstStyle/>
          <a:p>
            <a:pPr algn="ctr"/>
            <a:r>
              <a:rPr lang="en-US" sz="4800" b="1" dirty="0">
                <a:solidFill>
                  <a:schemeClr val="bg1"/>
                </a:solidFill>
                <a:latin typeface="Inter" panose="020B0604020202020204" charset="0"/>
                <a:ea typeface="Inter" panose="020B0604020202020204" charset="0"/>
              </a:rPr>
              <a:t>Day 2</a:t>
            </a:r>
          </a:p>
          <a:p>
            <a:pPr algn="ctr"/>
            <a:r>
              <a:rPr lang="en-US" sz="4800" b="1" dirty="0">
                <a:solidFill>
                  <a:schemeClr val="bg1"/>
                </a:solidFill>
                <a:latin typeface="Inter" panose="020B0604020202020204" charset="0"/>
                <a:ea typeface="Inter" panose="020B0604020202020204" charset="0"/>
              </a:rPr>
              <a:t>Operations</a:t>
            </a:r>
          </a:p>
        </p:txBody>
      </p:sp>
    </p:spTree>
    <p:extLst>
      <p:ext uri="{BB962C8B-B14F-4D97-AF65-F5344CB8AC3E}">
        <p14:creationId xmlns:p14="http://schemas.microsoft.com/office/powerpoint/2010/main" val="2492616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BB9C-6BFE-5812-AA7A-636264A8293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49A99BC-DEAF-B171-43B0-ADB44FE5DAD9}"/>
              </a:ext>
            </a:extLst>
          </p:cNvPr>
          <p:cNvSpPr txBox="1"/>
          <p:nvPr/>
        </p:nvSpPr>
        <p:spPr>
          <a:xfrm>
            <a:off x="362346" y="220084"/>
            <a:ext cx="4103505" cy="338554"/>
          </a:xfrm>
          <a:prstGeom prst="rect">
            <a:avLst/>
          </a:prstGeom>
          <a:noFill/>
        </p:spPr>
        <p:txBody>
          <a:bodyPr wrap="square" lIns="121920" tIns="60960" rIns="121920" bIns="60960" anchor="t">
            <a:spAutoFit/>
          </a:bodyPr>
          <a:lstStyle/>
          <a:p>
            <a:pPr algn="ctr" defTabSz="1219170">
              <a:buClr>
                <a:srgbClr val="000000"/>
              </a:buClr>
              <a:defRPr/>
            </a:pPr>
            <a:endParaRPr lang="en-US" sz="1400" kern="0">
              <a:solidFill>
                <a:srgbClr val="000000"/>
              </a:solidFill>
              <a:latin typeface="Proxima Nova" panose="020B0604020202020204" charset="0"/>
              <a:ea typeface="Inter" panose="02000503000000020004" pitchFamily="2" charset="0"/>
              <a:cs typeface="Proxima Nova" panose="020B0604020202020204" charset="0"/>
              <a:sym typeface="Arial"/>
            </a:endParaRPr>
          </a:p>
        </p:txBody>
      </p:sp>
      <p:sp>
        <p:nvSpPr>
          <p:cNvPr id="5" name="Text Placeholder 4">
            <a:extLst>
              <a:ext uri="{FF2B5EF4-FFF2-40B4-BE49-F238E27FC236}">
                <a16:creationId xmlns:a16="http://schemas.microsoft.com/office/drawing/2014/main" id="{41EF8F00-7B16-5D7F-5A7E-CF2F1B23113B}"/>
              </a:ext>
            </a:extLst>
          </p:cNvPr>
          <p:cNvSpPr>
            <a:spLocks noGrp="1"/>
          </p:cNvSpPr>
          <p:nvPr>
            <p:ph type="body" sz="quarter" idx="10"/>
          </p:nvPr>
        </p:nvSpPr>
        <p:spPr>
          <a:xfrm>
            <a:off x="765296" y="1716069"/>
            <a:ext cx="10647342" cy="746979"/>
          </a:xfrm>
        </p:spPr>
        <p:txBody>
          <a:bodyPr>
            <a:noAutofit/>
          </a:bodyPr>
          <a:lstStyle/>
          <a:p>
            <a:r>
              <a:rPr lang="en-US" sz="5400" dirty="0"/>
              <a:t>Message #1 for the Industry:</a:t>
            </a:r>
          </a:p>
        </p:txBody>
      </p:sp>
      <p:sp>
        <p:nvSpPr>
          <p:cNvPr id="33" name="Text Placeholder 32">
            <a:extLst>
              <a:ext uri="{FF2B5EF4-FFF2-40B4-BE49-F238E27FC236}">
                <a16:creationId xmlns:a16="http://schemas.microsoft.com/office/drawing/2014/main" id="{673AF037-C9DB-1D56-596C-9EE7F5015DB0}"/>
              </a:ext>
            </a:extLst>
          </p:cNvPr>
          <p:cNvSpPr>
            <a:spLocks noGrp="1"/>
          </p:cNvSpPr>
          <p:nvPr>
            <p:ph type="body" sz="quarter" idx="12"/>
          </p:nvPr>
        </p:nvSpPr>
        <p:spPr>
          <a:xfrm>
            <a:off x="765296" y="3161401"/>
            <a:ext cx="8934289" cy="2148479"/>
          </a:xfrm>
        </p:spPr>
        <p:txBody>
          <a:bodyPr>
            <a:normAutofit/>
          </a:bodyPr>
          <a:lstStyle/>
          <a:p>
            <a:r>
              <a:rPr lang="en-US" sz="4000" dirty="0"/>
              <a:t>Please Stop Looking at Your Feet</a:t>
            </a:r>
          </a:p>
          <a:p>
            <a:endParaRPr lang="en-US" sz="4000" dirty="0"/>
          </a:p>
        </p:txBody>
      </p:sp>
      <p:sp>
        <p:nvSpPr>
          <p:cNvPr id="112" name="Text Placeholder 111">
            <a:extLst>
              <a:ext uri="{FF2B5EF4-FFF2-40B4-BE49-F238E27FC236}">
                <a16:creationId xmlns:a16="http://schemas.microsoft.com/office/drawing/2014/main" id="{E3F2D11E-D364-6450-FB2D-D40726E025DB}"/>
              </a:ext>
            </a:extLst>
          </p:cNvPr>
          <p:cNvSpPr>
            <a:spLocks noGrp="1"/>
          </p:cNvSpPr>
          <p:nvPr>
            <p:ph type="body" sz="quarter" idx="14"/>
          </p:nvPr>
        </p:nvSpPr>
        <p:spPr>
          <a:xfrm>
            <a:off x="765297" y="5309880"/>
            <a:ext cx="8425002" cy="1218242"/>
          </a:xfrm>
        </p:spPr>
        <p:txBody>
          <a:bodyPr>
            <a:normAutofit/>
          </a:bodyPr>
          <a:lstStyle/>
          <a:p>
            <a:pPr lvl="0"/>
            <a:r>
              <a:rPr lang="en-US" sz="3200" dirty="0">
                <a:sym typeface="Arial"/>
              </a:rPr>
              <a:t>Focus on the horizon and what has the most impact on your long-term value trajectory</a:t>
            </a:r>
          </a:p>
        </p:txBody>
      </p:sp>
    </p:spTree>
    <p:extLst>
      <p:ext uri="{BB962C8B-B14F-4D97-AF65-F5344CB8AC3E}">
        <p14:creationId xmlns:p14="http://schemas.microsoft.com/office/powerpoint/2010/main" val="33615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FlexGen">
      <a:dk1>
        <a:srgbClr val="1C283A"/>
      </a:dk1>
      <a:lt1>
        <a:srgbClr val="F4FCFF"/>
      </a:lt1>
      <a:dk2>
        <a:srgbClr val="344255"/>
      </a:dk2>
      <a:lt2>
        <a:srgbClr val="F7FAFC"/>
      </a:lt2>
      <a:accent1>
        <a:srgbClr val="3AC3F7"/>
      </a:accent1>
      <a:accent2>
        <a:srgbClr val="1674AC"/>
      </a:accent2>
      <a:accent3>
        <a:srgbClr val="00DA53"/>
      </a:accent3>
      <a:accent4>
        <a:srgbClr val="FBBB49"/>
      </a:accent4>
      <a:accent5>
        <a:srgbClr val="EC4599"/>
      </a:accent5>
      <a:accent6>
        <a:srgbClr val="7C3BEC"/>
      </a:accent6>
      <a:hlink>
        <a:srgbClr val="0B2A54"/>
      </a:hlink>
      <a:folHlink>
        <a:srgbClr val="00DCF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2a0e48-0145-4f55-a6bb-a8fd9078d407">
      <Terms xmlns="http://schemas.microsoft.com/office/infopath/2007/PartnerControls"/>
    </lcf76f155ced4ddcb4097134ff3c332f>
    <TaxCatchAll xmlns="f6f6ce5a-03cd-4adf-a050-2e9c68287072" xsi:nil="true"/>
    <MigrationWizId xmlns="472a0e48-0145-4f55-a6bb-a8fd9078d407" xsi:nil="true"/>
    <MigrationWizIdPermissions xmlns="472a0e48-0145-4f55-a6bb-a8fd9078d407" xsi:nil="true"/>
    <lcf76f155ced4ddcb4097134ff3c332f0 xmlns="472a0e48-0145-4f55-a6bb-a8fd9078d407" xsi:nil="true"/>
    <MigrationWizIdVersion xmlns="472a0e48-0145-4f55-a6bb-a8fd9078d4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D05C73CA9FE34E820618FAD4014184" ma:contentTypeVersion="24" ma:contentTypeDescription="Create a new document." ma:contentTypeScope="" ma:versionID="1a1b78e43a190b8127c667ab31bcd9c9">
  <xsd:schema xmlns:xsd="http://www.w3.org/2001/XMLSchema" xmlns:xs="http://www.w3.org/2001/XMLSchema" xmlns:p="http://schemas.microsoft.com/office/2006/metadata/properties" xmlns:ns2="472a0e48-0145-4f55-a6bb-a8fd9078d407" xmlns:ns3="f6f6ce5a-03cd-4adf-a050-2e9c68287072" targetNamespace="http://schemas.microsoft.com/office/2006/metadata/properties" ma:root="true" ma:fieldsID="fd1e99ce9505c417c013b68b1e630e3d" ns2:_="" ns3:_="">
    <xsd:import namespace="472a0e48-0145-4f55-a6bb-a8fd9078d407"/>
    <xsd:import namespace="f6f6ce5a-03cd-4adf-a050-2e9c682870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igrationWizId" minOccurs="0"/>
                <xsd:element ref="ns2:MigrationWizIdPermissions" minOccurs="0"/>
                <xsd:element ref="ns2:MigrationWizIdVersion" minOccurs="0"/>
                <xsd:element ref="ns2:lcf76f155ced4ddcb4097134ff3c332f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a0e48-0145-4f55-a6bb-a8fd9078d407"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GenerationTime" ma:index="7" nillable="true" ma:displayName="MediaServiceGenerationTime" ma:hidden="true" ma:internalName="MediaServiceGenerationTime" ma:readOnly="true">
      <xsd:simpleType>
        <xsd:restriction base="dms:Text"/>
      </xsd:simpleType>
    </xsd:element>
    <xsd:element name="MediaServiceEventHashCode" ma:index="8" nillable="true" ma:displayName="MediaServiceEventHashCode" ma:hidden="true" ma:internalName="MediaServiceEventHashCode"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descrip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igrationWizId" ma:index="21" nillable="true" ma:displayName="MigrationWizId" ma:internalName="MigrationWizId">
      <xsd:simpleType>
        <xsd:restriction base="dms:Text"/>
      </xsd:simpleType>
    </xsd:element>
    <xsd:element name="MigrationWizIdPermissions" ma:index="22" nillable="true" ma:displayName="MigrationWizIdPermissions" ma:internalName="MigrationWizIdPermissions">
      <xsd:simpleType>
        <xsd:restriction base="dms:Text"/>
      </xsd:simpleType>
    </xsd:element>
    <xsd:element name="MigrationWizIdVersion" ma:index="23" nillable="true" ma:displayName="MigrationWizIdVersion" ma:internalName="MigrationWizIdVersion">
      <xsd:simpleType>
        <xsd:restriction base="dms:Text"/>
      </xsd:simpleType>
    </xsd:element>
    <xsd:element name="lcf76f155ced4ddcb4097134ff3c332f0" ma:index="24" nillable="true" ma:displayName="Image Tags_0" ma:hidden="true" ma:internalName="lcf76f155ced4ddcb4097134ff3c332f0"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6ce5a-03cd-4adf-a050-2e9c682870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169b49-c07d-4000-acaa-6b5edd4fca4f}" ma:internalName="TaxCatchAll" ma:showField="CatchAllData" ma:web="f6f6ce5a-03cd-4adf-a050-2e9c682870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65723F-4CDD-4311-A1D0-E1206B0D57BA}">
  <ds:schemaRefs>
    <ds:schemaRef ds:uri="http://schemas.microsoft.com/sharepoint/v3/contenttype/forms"/>
  </ds:schemaRefs>
</ds:datastoreItem>
</file>

<file path=customXml/itemProps2.xml><?xml version="1.0" encoding="utf-8"?>
<ds:datastoreItem xmlns:ds="http://schemas.openxmlformats.org/officeDocument/2006/customXml" ds:itemID="{4F4DCCE6-A88E-49FE-B238-58E07F5A3F6F}">
  <ds:schemaRefs>
    <ds:schemaRef ds:uri="http://purl.org/dc/dcmitype/"/>
    <ds:schemaRef ds:uri="http://schemas.microsoft.com/office/infopath/2007/PartnerControls"/>
    <ds:schemaRef ds:uri="http://purl.org/dc/terms/"/>
    <ds:schemaRef ds:uri="http://www.w3.org/XML/1998/namespace"/>
    <ds:schemaRef ds:uri="a7003d31-0453-46b7-b1d7-b078acda0ac1"/>
    <ds:schemaRef ds:uri="http://purl.org/dc/elements/1.1/"/>
    <ds:schemaRef ds:uri="2d124505-338e-4b16-a6d1-ff98ff3113a6"/>
    <ds:schemaRef ds:uri="http://schemas.microsoft.com/office/2006/documentManagement/types"/>
    <ds:schemaRef ds:uri="http://schemas.openxmlformats.org/package/2006/metadata/core-properties"/>
    <ds:schemaRef ds:uri="http://schemas.microsoft.com/office/2006/metadata/properties"/>
    <ds:schemaRef ds:uri="472a0e48-0145-4f55-a6bb-a8fd9078d407"/>
    <ds:schemaRef ds:uri="f6f6ce5a-03cd-4adf-a050-2e9c68287072"/>
  </ds:schemaRefs>
</ds:datastoreItem>
</file>

<file path=customXml/itemProps3.xml><?xml version="1.0" encoding="utf-8"?>
<ds:datastoreItem xmlns:ds="http://schemas.openxmlformats.org/officeDocument/2006/customXml" ds:itemID="{29A17679-1F37-4FD2-A86B-AADA1FE9C2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2a0e48-0145-4f55-a6bb-a8fd9078d407"/>
    <ds:schemaRef ds:uri="f6f6ce5a-03cd-4adf-a050-2e9c68287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431</TotalTime>
  <Words>2696</Words>
  <Application>Microsoft Office PowerPoint</Application>
  <PresentationFormat>Widescreen</PresentationFormat>
  <Paragraphs>415</Paragraphs>
  <Slides>29</Slides>
  <Notes>29</Notes>
  <HiddenSlides>5</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Aptos</vt:lpstr>
      <vt:lpstr>Arial</vt:lpstr>
      <vt:lpstr>Calibri</vt:lpstr>
      <vt:lpstr>Courier New</vt:lpstr>
      <vt:lpstr>DM Sans</vt:lpstr>
      <vt:lpstr>DM Sans Medium</vt:lpstr>
      <vt:lpstr>Georgia</vt:lpstr>
      <vt:lpstr>Helvetica Neue</vt:lpstr>
      <vt:lpstr>Inter</vt:lpstr>
      <vt:lpstr>Inter Light</vt:lpstr>
      <vt:lpstr>Inter SemiBold</vt:lpstr>
      <vt:lpstr>Proxima Nova</vt:lpstr>
      <vt:lpstr>Rockwell</vt:lpstr>
      <vt:lpstr>Saira</vt:lpstr>
      <vt:lpstr>Segoe UI</vt:lpstr>
      <vt:lpstr>Custom Design</vt:lpstr>
      <vt:lpstr>Agenda</vt:lpstr>
      <vt:lpstr>PowerPoint Presentation</vt:lpstr>
      <vt:lpstr>PowerPoint Presentation</vt:lpstr>
      <vt:lpstr>Battery Storage can be both a solution for the grid we have and a bridge to the grid we want</vt:lpstr>
      <vt:lpstr>Attacking toughest challenges for 15 years</vt:lpstr>
      <vt:lpstr>3 key moments in the energy storage lifecycle</vt:lpstr>
      <vt:lpstr>3 key moments in the energy storage lifecycle</vt:lpstr>
      <vt:lpstr>3 key moments in the energy storage lifecycle</vt:lpstr>
      <vt:lpstr>PowerPoint Presentation</vt:lpstr>
      <vt:lpstr>3 key moments in the energy storage lifecycle</vt:lpstr>
      <vt:lpstr>3 key moments in the energy storage lifecycle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 in adaptability</vt:lpstr>
      <vt:lpstr>PowerPoint Presentation</vt:lpstr>
      <vt:lpstr>PowerPoint Presentation</vt:lpstr>
      <vt:lpstr>Thank you</vt:lpstr>
      <vt:lpstr>Ways to work with FlexGen Partnering to meet you where your needs are</vt:lpstr>
      <vt:lpstr>FlexGen’s Scope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krahn@flexgen.com</dc:creator>
  <cp:lastModifiedBy>Perdue, Thomas</cp:lastModifiedBy>
  <cp:revision>2</cp:revision>
  <cp:lastPrinted>2024-10-25T22:31:43Z</cp:lastPrinted>
  <dcterms:created xsi:type="dcterms:W3CDTF">2023-11-05T09:24:38Z</dcterms:created>
  <dcterms:modified xsi:type="dcterms:W3CDTF">2024-11-12T18:12:41Z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baa1a6-d374-4699-9530-c7865f4b83b0_Enabled">
    <vt:lpwstr>true</vt:lpwstr>
  </property>
  <property fmtid="{D5CDD505-2E9C-101B-9397-08002B2CF9AE}" pid="3" name="MSIP_Label_c1baa1a6-d374-4699-9530-c7865f4b83b0_SetDate">
    <vt:lpwstr>2024-10-09T23:16:05Z</vt:lpwstr>
  </property>
  <property fmtid="{D5CDD505-2E9C-101B-9397-08002B2CF9AE}" pid="4" name="MSIP_Label_c1baa1a6-d374-4699-9530-c7865f4b83b0_Method">
    <vt:lpwstr>Standard</vt:lpwstr>
  </property>
  <property fmtid="{D5CDD505-2E9C-101B-9397-08002B2CF9AE}" pid="5" name="MSIP_Label_c1baa1a6-d374-4699-9530-c7865f4b83b0_Name">
    <vt:lpwstr>Non-Public</vt:lpwstr>
  </property>
  <property fmtid="{D5CDD505-2E9C-101B-9397-08002B2CF9AE}" pid="6" name="MSIP_Label_c1baa1a6-d374-4699-9530-c7865f4b83b0_SiteId">
    <vt:lpwstr>79c5cf82-8360-407c-8ee6-ec7903dd2d1a</vt:lpwstr>
  </property>
  <property fmtid="{D5CDD505-2E9C-101B-9397-08002B2CF9AE}" pid="7" name="MSIP_Label_c1baa1a6-d374-4699-9530-c7865f4b83b0_ActionId">
    <vt:lpwstr>20d930a7-5dd0-4060-81bf-b8be6a95e959</vt:lpwstr>
  </property>
  <property fmtid="{D5CDD505-2E9C-101B-9397-08002B2CF9AE}" pid="8" name="MSIP_Label_c1baa1a6-d374-4699-9530-c7865f4b83b0_ContentBits">
    <vt:lpwstr>2</vt:lpwstr>
  </property>
  <property fmtid="{D5CDD505-2E9C-101B-9397-08002B2CF9AE}" pid="9" name="MediaServiceImageTags">
    <vt:lpwstr/>
  </property>
  <property fmtid="{D5CDD505-2E9C-101B-9397-08002B2CF9AE}" pid="10" name="MSIP_Label_2bbab825-a111-45e4-86a1-18cee0005896_Enabled">
    <vt:lpwstr>true</vt:lpwstr>
  </property>
  <property fmtid="{D5CDD505-2E9C-101B-9397-08002B2CF9AE}" pid="11" name="MSIP_Label_2bbab825-a111-45e4-86a1-18cee0005896_SetDate">
    <vt:lpwstr>2024-11-12T17:27:30Z</vt:lpwstr>
  </property>
  <property fmtid="{D5CDD505-2E9C-101B-9397-08002B2CF9AE}" pid="12" name="MSIP_Label_2bbab825-a111-45e4-86a1-18cee0005896_Method">
    <vt:lpwstr>Standard</vt:lpwstr>
  </property>
  <property fmtid="{D5CDD505-2E9C-101B-9397-08002B2CF9AE}" pid="13" name="MSIP_Label_2bbab825-a111-45e4-86a1-18cee0005896_Name">
    <vt:lpwstr>2bbab825-a111-45e4-86a1-18cee0005896</vt:lpwstr>
  </property>
  <property fmtid="{D5CDD505-2E9C-101B-9397-08002B2CF9AE}" pid="14" name="MSIP_Label_2bbab825-a111-45e4-86a1-18cee0005896_SiteId">
    <vt:lpwstr>2567d566-604c-408a-8a60-55d0dc9d9d6b</vt:lpwstr>
  </property>
  <property fmtid="{D5CDD505-2E9C-101B-9397-08002B2CF9AE}" pid="15" name="MSIP_Label_2bbab825-a111-45e4-86a1-18cee0005896_ActionId">
    <vt:lpwstr>cbbcb429-c332-4ed4-9bc1-bc4553982073</vt:lpwstr>
  </property>
  <property fmtid="{D5CDD505-2E9C-101B-9397-08002B2CF9AE}" pid="16" name="MSIP_Label_2bbab825-a111-45e4-86a1-18cee0005896_ContentBits">
    <vt:lpwstr>2</vt:lpwstr>
  </property>
  <property fmtid="{D5CDD505-2E9C-101B-9397-08002B2CF9AE}" pid="17" name="ClassificationContentMarkingFooterLocations">
    <vt:lpwstr>Custom Design:8</vt:lpwstr>
  </property>
  <property fmtid="{D5CDD505-2E9C-101B-9397-08002B2CF9AE}" pid="18" name="ClassificationContentMarkingFooterText">
    <vt:lpwstr>Information Classification: General</vt:lpwstr>
  </property>
  <property fmtid="{D5CDD505-2E9C-101B-9397-08002B2CF9AE}" pid="19" name="ContentTypeId">
    <vt:lpwstr>0x01010032D05C73CA9FE34E820618FAD4014184</vt:lpwstr>
  </property>
</Properties>
</file>