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comments/modernComment_7FFFFF45_DD16A903.xml" ContentType="application/vnd.ms-powerpoint.comment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9.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9"/>
  </p:notesMasterIdLst>
  <p:sldIdLst>
    <p:sldId id="257" r:id="rId5"/>
    <p:sldId id="2147482903" r:id="rId6"/>
    <p:sldId id="2147480632" r:id="rId7"/>
    <p:sldId id="2147483463" r:id="rId8"/>
    <p:sldId id="2147483462" r:id="rId9"/>
    <p:sldId id="2147483135" r:id="rId10"/>
    <p:sldId id="266" r:id="rId11"/>
    <p:sldId id="2147483134" r:id="rId12"/>
    <p:sldId id="2147483464" r:id="rId13"/>
    <p:sldId id="2147483461" r:id="rId14"/>
    <p:sldId id="3311" r:id="rId15"/>
    <p:sldId id="262" r:id="rId16"/>
    <p:sldId id="3631" r:id="rId17"/>
    <p:sldId id="256" r:id="rId18"/>
  </p:sldIdLst>
  <p:sldSz cx="12192000" cy="6858000"/>
  <p:notesSz cx="6858000" cy="9144000"/>
  <p:custDataLst>
    <p:tags r:id="rId2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591" userDrawn="1">
          <p15:clr>
            <a:srgbClr val="A4A3A4"/>
          </p15:clr>
        </p15:guide>
        <p15:guide id="4"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E9ADFE-E077-2DF6-6431-C681E6197F4C}" name="Claudia Pavarini" initials="CP" userId="S::claudia.pavarini@afry.com::e6320691-e7e5-4ebf-825f-7be43f49ff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126EA-3F59-42BE-A850-C6CD3AF9FD8A}" v="670" dt="2024-12-04T06:40:01.723"/>
    <p1510:client id="{CDC15F4B-C317-44FE-9E6F-D7D29C920685}" v="1611" dt="2024-12-03T08:28:52.452"/>
    <p1510:client id="{F75B3098-AD24-46B3-AAA3-EA61909B332B}" v="65" dt="2024-12-03T08:35:33.605"/>
  </p1510:revLst>
</p1510:revInfo>
</file>

<file path=ppt/tableStyles.xml><?xml version="1.0" encoding="utf-8"?>
<a:tblStyleLst xmlns:a="http://schemas.openxmlformats.org/drawingml/2006/main" def="{B301B821-A1FF-4177-AEE7-76D212191A0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59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07692307692309"/>
          <c:y val="7.8651685393258425E-2"/>
          <c:w val="0.57466063348416285"/>
          <c:h val="0.84269662921348309"/>
        </c:manualLayout>
      </c:layout>
      <c:barChart>
        <c:barDir val="col"/>
        <c:grouping val="stacked"/>
        <c:varyColors val="0"/>
        <c:ser>
          <c:idx val="0"/>
          <c:order val="0"/>
          <c:spPr>
            <a:solidFill>
              <a:srgbClr val="AAB6CE"/>
            </a:solidFill>
            <a:ln>
              <a:noFill/>
            </a:ln>
          </c:spPr>
          <c:invertIfNegative val="0"/>
          <c:dLbls>
            <c:dLbl>
              <c:idx val="0"/>
              <c:layout>
                <c:manualLayout>
                  <c:x val="0"/>
                  <c:y val="-1.4044943820224719E-3"/>
                </c:manualLayout>
              </c:layout>
              <c:numFmt formatCode="#,##0;&quot;-&quot;#,##0" sourceLinked="0"/>
              <c:spPr>
                <a:noFill/>
                <a:ln>
                  <a:noFill/>
                </a:ln>
              </c:spPr>
              <c:txPr>
                <a:bodyPr wrap="none"/>
                <a:lstStyle/>
                <a:p>
                  <a:pPr>
                    <a:defRPr sz="1200" kern="1200" spc="4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CBC-4A79-B9CE-62456AE2F26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7.5</c:v>
                </c:pt>
              </c:numCache>
            </c:numRef>
          </c:val>
          <c:extLst>
            <c:ext xmlns:c16="http://schemas.microsoft.com/office/drawing/2014/chart" uri="{C3380CC4-5D6E-409C-BE32-E72D297353CC}">
              <c16:uniqueId val="{00000001-8CBC-4A79-B9CE-62456AE2F269}"/>
            </c:ext>
          </c:extLst>
        </c:ser>
        <c:ser>
          <c:idx val="1"/>
          <c:order val="1"/>
          <c:spPr>
            <a:solidFill>
              <a:srgbClr val="7F92B6"/>
            </a:solidFill>
            <a:ln>
              <a:noFill/>
            </a:ln>
          </c:spPr>
          <c:invertIfNegative val="0"/>
          <c:dLbls>
            <c:dLbl>
              <c:idx val="0"/>
              <c:layout>
                <c:manualLayout>
                  <c:x val="0"/>
                  <c:y val="-9.3632958801498128E-4"/>
                </c:manualLayout>
              </c:layout>
              <c:numFmt formatCode="#,##0;&quot;-&quot;#,##0" sourceLinked="0"/>
              <c:spPr>
                <a:noFill/>
                <a:ln>
                  <a:noFill/>
                </a:ln>
              </c:spPr>
              <c:txPr>
                <a:bodyPr wrap="none"/>
                <a:lstStyle/>
                <a:p>
                  <a:pPr>
                    <a:defRPr sz="1200" kern="1200" spc="4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CBC-4A79-B9CE-62456AE2F26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13.5</c:v>
                </c:pt>
              </c:numCache>
            </c:numRef>
          </c:val>
          <c:extLst>
            <c:ext xmlns:c16="http://schemas.microsoft.com/office/drawing/2014/chart" uri="{C3380CC4-5D6E-409C-BE32-E72D297353CC}">
              <c16:uniqueId val="{00000003-8CBC-4A79-B9CE-62456AE2F269}"/>
            </c:ext>
          </c:extLst>
        </c:ser>
        <c:ser>
          <c:idx val="2"/>
          <c:order val="2"/>
          <c:spPr>
            <a:solidFill>
              <a:srgbClr val="405070"/>
            </a:solidFill>
            <a:ln>
              <a:noFill/>
            </a:ln>
          </c:spPr>
          <c:invertIfNegative val="0"/>
          <c:dLbls>
            <c:dLbl>
              <c:idx val="0"/>
              <c:layout>
                <c:manualLayout>
                  <c:x val="0"/>
                  <c:y val="-9.3632958801498128E-4"/>
                </c:manualLayout>
              </c:layout>
              <c:numFmt formatCode="#,##0;&quot;-&quot;#,##0" sourceLinked="0"/>
              <c:spPr>
                <a:noFill/>
                <a:ln>
                  <a:noFill/>
                </a:ln>
              </c:spPr>
              <c:txPr>
                <a:bodyPr wrap="none"/>
                <a:lstStyle/>
                <a:p>
                  <a:pPr>
                    <a:defRPr sz="1200" kern="1200" spc="4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CBC-4A79-B9CE-62456AE2F26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50</c:v>
                </c:pt>
              </c:numCache>
            </c:numRef>
          </c:val>
          <c:extLst>
            <c:ext xmlns:c16="http://schemas.microsoft.com/office/drawing/2014/chart" uri="{C3380CC4-5D6E-409C-BE32-E72D297353CC}">
              <c16:uniqueId val="{00000005-8CBC-4A79-B9CE-62456AE2F269}"/>
            </c:ext>
          </c:extLst>
        </c:ser>
        <c:dLbls>
          <c:showLegendKey val="0"/>
          <c:showVal val="0"/>
          <c:showCatName val="0"/>
          <c:showSerName val="0"/>
          <c:showPercent val="0"/>
          <c:showBubbleSize val="0"/>
        </c:dLbls>
        <c:gapWidth val="80"/>
        <c:overlap val="100"/>
        <c:axId val="349744271"/>
        <c:axId val="1"/>
      </c:barChart>
      <c:catAx>
        <c:axId val="349744271"/>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80"/>
          <c:min val="0"/>
        </c:scaling>
        <c:delete val="0"/>
        <c:axPos val="l"/>
        <c:majorGridlines>
          <c:spPr>
            <a:ln>
              <a:noFill/>
            </a:ln>
          </c:spPr>
        </c:majorGridlines>
        <c:numFmt formatCode="#,##0;&quot;-&quot;#,##0" sourceLinked="0"/>
        <c:majorTickMark val="out"/>
        <c:minorTickMark val="none"/>
        <c:tickLblPos val="nextTo"/>
        <c:spPr>
          <a:ln w="9525" cmpd="sng" algn="ctr">
            <a:solidFill>
              <a:srgbClr val="D0D0D0"/>
            </a:solidFill>
            <a:prstDash val="solid"/>
          </a:ln>
        </c:spPr>
        <c:txPr>
          <a:bodyPr wrap="none"/>
          <a:lstStyle/>
          <a:p>
            <a:pPr>
              <a:defRPr sz="1200" kern="1200" spc="40">
                <a:solidFill>
                  <a:schemeClr val="tx1"/>
                </a:solidFill>
                <a:latin typeface="+mn-lt"/>
                <a:ea typeface="+mn-ea"/>
                <a:cs typeface="+mn-cs"/>
              </a:defRPr>
            </a:pPr>
            <a:endParaRPr lang="en-US"/>
          </a:p>
        </c:txPr>
        <c:crossAx val="349744271"/>
        <c:crosses val="min"/>
        <c:crossBetween val="between"/>
        <c:majorUnit val="2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46258503401361"/>
          <c:y val="0.16686251468860164"/>
          <c:w val="0.68707482993197277"/>
          <c:h val="0.66627497062279673"/>
        </c:manualLayout>
      </c:layout>
      <c:barChart>
        <c:barDir val="col"/>
        <c:grouping val="stacked"/>
        <c:varyColors val="0"/>
        <c:ser>
          <c:idx val="0"/>
          <c:order val="0"/>
          <c:spPr>
            <a:solidFill>
              <a:srgbClr val="405070"/>
            </a:solidFill>
            <a:ln>
              <a:noFill/>
            </a:ln>
          </c:spPr>
          <c:invertIfNegative val="0"/>
          <c:dLbls>
            <c:dLbl>
              <c:idx val="0"/>
              <c:layout>
                <c:manualLayout>
                  <c:x val="0"/>
                  <c:y val="-0.19271445358401881"/>
                </c:manualLayout>
              </c:layout>
              <c:numFmt formatCode="#,##0;&quot;-&quot;#,##0" sourceLinked="0"/>
              <c:spPr>
                <a:noFill/>
                <a:ln>
                  <a:noFill/>
                </a:ln>
              </c:spPr>
              <c:txPr>
                <a:bodyPr wrap="none"/>
                <a:lstStyle/>
                <a:p>
                  <a:pPr>
                    <a:defRPr sz="1000" kern="1200" spc="4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BE4-4068-AA13-111B7F59726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6</c:v>
                </c:pt>
              </c:numCache>
            </c:numRef>
          </c:val>
          <c:extLst>
            <c:ext xmlns:c16="http://schemas.microsoft.com/office/drawing/2014/chart" uri="{C3380CC4-5D6E-409C-BE32-E72D297353CC}">
              <c16:uniqueId val="{00000001-2BE4-4068-AA13-111B7F59726F}"/>
            </c:ext>
          </c:extLst>
        </c:ser>
        <c:dLbls>
          <c:showLegendKey val="0"/>
          <c:showVal val="0"/>
          <c:showCatName val="0"/>
          <c:showSerName val="0"/>
          <c:showPercent val="0"/>
          <c:showBubbleSize val="0"/>
        </c:dLbls>
        <c:gapWidth val="80"/>
        <c:overlap val="100"/>
        <c:axId val="1266379360"/>
        <c:axId val="1"/>
      </c:barChart>
      <c:catAx>
        <c:axId val="1266379360"/>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16.8"/>
          <c:min val="0"/>
        </c:scaling>
        <c:delete val="1"/>
        <c:axPos val="l"/>
        <c:numFmt formatCode="General" sourceLinked="1"/>
        <c:majorTickMark val="out"/>
        <c:minorTickMark val="none"/>
        <c:tickLblPos val="nextTo"/>
        <c:crossAx val="1266379360"/>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278606965174129"/>
          <c:y val="0.16686251468860164"/>
          <c:w val="0.51343283582089549"/>
          <c:h val="0.66627497062279673"/>
        </c:manualLayout>
      </c:layout>
      <c:barChart>
        <c:barDir val="col"/>
        <c:grouping val="stacked"/>
        <c:varyColors val="0"/>
        <c:ser>
          <c:idx val="0"/>
          <c:order val="0"/>
          <c:spPr>
            <a:solidFill>
              <a:srgbClr val="405070"/>
            </a:solidFill>
            <a:ln>
              <a:noFill/>
            </a:ln>
          </c:spPr>
          <c:invertIfNegative val="0"/>
          <c:dLbls>
            <c:dLbl>
              <c:idx val="0"/>
              <c:layout>
                <c:manualLayout>
                  <c:x val="0"/>
                  <c:y val="-0.2808460634547591"/>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8B7-4051-8D03-7892774E5F9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10.4</c:v>
                </c:pt>
              </c:numCache>
            </c:numRef>
          </c:val>
          <c:extLst>
            <c:ext xmlns:c16="http://schemas.microsoft.com/office/drawing/2014/chart" uri="{C3380CC4-5D6E-409C-BE32-E72D297353CC}">
              <c16:uniqueId val="{00000001-38B7-4051-8D03-7892774E5F9C}"/>
            </c:ext>
          </c:extLst>
        </c:ser>
        <c:dLbls>
          <c:showLegendKey val="0"/>
          <c:showVal val="0"/>
          <c:showCatName val="0"/>
          <c:showSerName val="0"/>
          <c:showPercent val="0"/>
          <c:showBubbleSize val="0"/>
        </c:dLbls>
        <c:gapWidth val="80"/>
        <c:overlap val="100"/>
        <c:axId val="828081080"/>
        <c:axId val="1"/>
      </c:barChart>
      <c:catAx>
        <c:axId val="828081080"/>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16.8"/>
          <c:min val="0"/>
        </c:scaling>
        <c:delete val="1"/>
        <c:axPos val="l"/>
        <c:numFmt formatCode="General" sourceLinked="1"/>
        <c:majorTickMark val="out"/>
        <c:minorTickMark val="none"/>
        <c:tickLblPos val="nextTo"/>
        <c:crossAx val="828081080"/>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843233312921007E-2"/>
          <c:y val="0.22428884026258206"/>
          <c:w val="0.93631353337415801"/>
          <c:h val="0.62035010940919033"/>
        </c:manualLayout>
      </c:layout>
      <c:barChart>
        <c:barDir val="col"/>
        <c:grouping val="stacked"/>
        <c:varyColors val="0"/>
        <c:ser>
          <c:idx val="0"/>
          <c:order val="0"/>
          <c:spPr>
            <a:solidFill>
              <a:srgbClr val="405070"/>
            </a:solidFill>
            <a:ln>
              <a:noFill/>
            </a:ln>
          </c:spPr>
          <c:invertIfNegative val="0"/>
          <c:dPt>
            <c:idx val="1"/>
            <c:invertIfNegative val="0"/>
            <c:bubble3D val="0"/>
            <c:spPr>
              <a:solidFill>
                <a:srgbClr val="7F92B6"/>
              </a:solidFill>
              <a:ln>
                <a:noFill/>
              </a:ln>
            </c:spPr>
            <c:extLst>
              <c:ext xmlns:c16="http://schemas.microsoft.com/office/drawing/2014/chart" uri="{C3380CC4-5D6E-409C-BE32-E72D297353CC}">
                <c16:uniqueId val="{00000000-6AFB-45C8-B652-64835B933D0C}"/>
              </c:ext>
            </c:extLst>
          </c:dPt>
          <c:dPt>
            <c:idx val="2"/>
            <c:invertIfNegative val="0"/>
            <c:bubble3D val="0"/>
            <c:spPr>
              <a:solidFill>
                <a:srgbClr val="AAB6CE"/>
              </a:solidFill>
              <a:ln>
                <a:noFill/>
              </a:ln>
            </c:spPr>
            <c:extLst>
              <c:ext xmlns:c16="http://schemas.microsoft.com/office/drawing/2014/chart" uri="{C3380CC4-5D6E-409C-BE32-E72D297353CC}">
                <c16:uniqueId val="{00000001-6AFB-45C8-B652-64835B933D0C}"/>
              </c:ext>
            </c:extLst>
          </c:dPt>
          <c:dLbls>
            <c:dLbl>
              <c:idx val="0"/>
              <c:layout>
                <c:manualLayout>
                  <c:x val="0"/>
                  <c:y val="-0.17177242888402625"/>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FB-45C8-B652-64835B933D0C}"/>
                </c:ext>
              </c:extLst>
            </c:dLbl>
            <c:dLbl>
              <c:idx val="1"/>
              <c:layout>
                <c:manualLayout>
                  <c:x val="0"/>
                  <c:y val="-0.10175054704595186"/>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FB-45C8-B652-64835B933D0C}"/>
                </c:ext>
              </c:extLst>
            </c:dLbl>
            <c:dLbl>
              <c:idx val="2"/>
              <c:layout>
                <c:manualLayout>
                  <c:x val="0"/>
                  <c:y val="-0.37964989059080961"/>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FB-45C8-B652-64835B933D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16.8</c:v>
                </c:pt>
                <c:pt idx="1">
                  <c:v>5.3819999999999997</c:v>
                </c:pt>
                <c:pt idx="2">
                  <c:v>50.981999999999999</c:v>
                </c:pt>
              </c:numCache>
            </c:numRef>
          </c:val>
          <c:extLst>
            <c:ext xmlns:c16="http://schemas.microsoft.com/office/drawing/2014/chart" uri="{C3380CC4-5D6E-409C-BE32-E72D297353CC}">
              <c16:uniqueId val="{00000003-6AFB-45C8-B652-64835B933D0C}"/>
            </c:ext>
          </c:extLst>
        </c:ser>
        <c:dLbls>
          <c:showLegendKey val="0"/>
          <c:showVal val="0"/>
          <c:showCatName val="0"/>
          <c:showSerName val="0"/>
          <c:showPercent val="0"/>
          <c:showBubbleSize val="0"/>
        </c:dLbls>
        <c:gapWidth val="80"/>
        <c:overlap val="100"/>
        <c:axId val="1272797104"/>
        <c:axId val="1"/>
      </c:barChart>
      <c:catAx>
        <c:axId val="1272797104"/>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50.981999999999999"/>
          <c:min val="0"/>
        </c:scaling>
        <c:delete val="1"/>
        <c:axPos val="l"/>
        <c:numFmt formatCode="General" sourceLinked="1"/>
        <c:majorTickMark val="out"/>
        <c:minorTickMark val="none"/>
        <c:tickLblPos val="nextTo"/>
        <c:crossAx val="1272797104"/>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118591723285982E-2"/>
          <c:y val="0.16686251468860164"/>
          <c:w val="0.93576281655342808"/>
          <c:h val="0.66627497062279673"/>
        </c:manualLayout>
      </c:layout>
      <c:barChart>
        <c:barDir val="col"/>
        <c:grouping val="stacked"/>
        <c:varyColors val="0"/>
        <c:ser>
          <c:idx val="0"/>
          <c:order val="0"/>
          <c:spPr>
            <a:solidFill>
              <a:srgbClr val="405070"/>
            </a:solidFill>
            <a:ln>
              <a:noFill/>
            </a:ln>
          </c:spPr>
          <c:invertIfNegative val="0"/>
          <c:dPt>
            <c:idx val="1"/>
            <c:invertIfNegative val="0"/>
            <c:bubble3D val="0"/>
            <c:spPr>
              <a:solidFill>
                <a:srgbClr val="7F92B6"/>
              </a:solidFill>
              <a:ln>
                <a:noFill/>
              </a:ln>
            </c:spPr>
            <c:extLst>
              <c:ext xmlns:c16="http://schemas.microsoft.com/office/drawing/2014/chart" uri="{C3380CC4-5D6E-409C-BE32-E72D297353CC}">
                <c16:uniqueId val="{00000000-A32E-4614-9D25-676B41015AE6}"/>
              </c:ext>
            </c:extLst>
          </c:dPt>
          <c:dPt>
            <c:idx val="2"/>
            <c:invertIfNegative val="0"/>
            <c:bubble3D val="0"/>
            <c:spPr>
              <a:solidFill>
                <a:srgbClr val="AAB6CE"/>
              </a:solidFill>
              <a:ln>
                <a:noFill/>
              </a:ln>
            </c:spPr>
            <c:extLst>
              <c:ext xmlns:c16="http://schemas.microsoft.com/office/drawing/2014/chart" uri="{C3380CC4-5D6E-409C-BE32-E72D297353CC}">
                <c16:uniqueId val="{00000001-A32E-4614-9D25-676B41015AE6}"/>
              </c:ext>
            </c:extLst>
          </c:dPt>
          <c:dLbls>
            <c:dLbl>
              <c:idx val="0"/>
              <c:layout>
                <c:manualLayout>
                  <c:x val="0"/>
                  <c:y val="-9.5182138660399526E-2"/>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32E-4614-9D25-676B41015AE6}"/>
                </c:ext>
              </c:extLst>
            </c:dLbl>
            <c:dLbl>
              <c:idx val="1"/>
              <c:layout>
                <c:manualLayout>
                  <c:x val="0"/>
                  <c:y val="-7.5205640423031725E-2"/>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32E-4614-9D25-676B41015AE6}"/>
                </c:ext>
              </c:extLst>
            </c:dLbl>
            <c:dLbl>
              <c:idx val="2"/>
              <c:layout>
                <c:manualLayout>
                  <c:x val="0"/>
                  <c:y val="-8.6956521739130432E-2"/>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2E-4614-9D25-676B41015A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3.198</c:v>
                </c:pt>
                <c:pt idx="1">
                  <c:v>0.312</c:v>
                </c:pt>
                <c:pt idx="2">
                  <c:v>1.8780000000000001</c:v>
                </c:pt>
              </c:numCache>
            </c:numRef>
          </c:val>
          <c:extLst>
            <c:ext xmlns:c16="http://schemas.microsoft.com/office/drawing/2014/chart" uri="{C3380CC4-5D6E-409C-BE32-E72D297353CC}">
              <c16:uniqueId val="{00000003-A32E-4614-9D25-676B41015AE6}"/>
            </c:ext>
          </c:extLst>
        </c:ser>
        <c:dLbls>
          <c:showLegendKey val="0"/>
          <c:showVal val="0"/>
          <c:showCatName val="0"/>
          <c:showSerName val="0"/>
          <c:showPercent val="0"/>
          <c:showBubbleSize val="0"/>
        </c:dLbls>
        <c:gapWidth val="80"/>
        <c:overlap val="100"/>
        <c:axId val="232741823"/>
        <c:axId val="1"/>
      </c:barChart>
      <c:catAx>
        <c:axId val="232741823"/>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50.981999999999999"/>
          <c:min val="0"/>
        </c:scaling>
        <c:delete val="1"/>
        <c:axPos val="l"/>
        <c:numFmt formatCode="General" sourceLinked="1"/>
        <c:majorTickMark val="out"/>
        <c:minorTickMark val="none"/>
        <c:tickLblPos val="nextTo"/>
        <c:crossAx val="232741823"/>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96062992125984E-2"/>
          <c:y val="0.16686251468860164"/>
          <c:w val="0.93700787401574803"/>
          <c:h val="0.66627497062279673"/>
        </c:manualLayout>
      </c:layout>
      <c:barChart>
        <c:barDir val="col"/>
        <c:grouping val="stacked"/>
        <c:varyColors val="0"/>
        <c:ser>
          <c:idx val="0"/>
          <c:order val="0"/>
          <c:spPr>
            <a:solidFill>
              <a:srgbClr val="405070"/>
            </a:solidFill>
            <a:ln>
              <a:noFill/>
            </a:ln>
          </c:spPr>
          <c:invertIfNegative val="0"/>
          <c:dPt>
            <c:idx val="1"/>
            <c:invertIfNegative val="0"/>
            <c:bubble3D val="0"/>
            <c:spPr>
              <a:solidFill>
                <a:srgbClr val="7F92B6"/>
              </a:solidFill>
              <a:ln>
                <a:noFill/>
              </a:ln>
            </c:spPr>
            <c:extLst>
              <c:ext xmlns:c16="http://schemas.microsoft.com/office/drawing/2014/chart" uri="{C3380CC4-5D6E-409C-BE32-E72D297353CC}">
                <c16:uniqueId val="{00000000-EB95-4549-AFF0-D3D04FD30046}"/>
              </c:ext>
            </c:extLst>
          </c:dPt>
          <c:dPt>
            <c:idx val="2"/>
            <c:invertIfNegative val="0"/>
            <c:bubble3D val="0"/>
            <c:spPr>
              <a:solidFill>
                <a:srgbClr val="AAB6CE"/>
              </a:solidFill>
              <a:ln>
                <a:noFill/>
              </a:ln>
            </c:spPr>
            <c:extLst>
              <c:ext xmlns:c16="http://schemas.microsoft.com/office/drawing/2014/chart" uri="{C3380CC4-5D6E-409C-BE32-E72D297353CC}">
                <c16:uniqueId val="{00000001-EB95-4549-AFF0-D3D04FD30046}"/>
              </c:ext>
            </c:extLst>
          </c:dPt>
          <c:dLbls>
            <c:dLbl>
              <c:idx val="0"/>
              <c:layout>
                <c:manualLayout>
                  <c:x val="0"/>
                  <c:y val="-0.16216216216216217"/>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B95-4549-AFF0-D3D04FD30046}"/>
                </c:ext>
              </c:extLst>
            </c:dLbl>
            <c:dLbl>
              <c:idx val="1"/>
              <c:layout>
                <c:manualLayout>
                  <c:x val="0"/>
                  <c:y val="-7.8730904817861339E-2"/>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B95-4549-AFF0-D3D04FD30046}"/>
                </c:ext>
              </c:extLst>
            </c:dLbl>
            <c:dLbl>
              <c:idx val="2"/>
              <c:layout>
                <c:manualLayout>
                  <c:x val="0"/>
                  <c:y val="-0.11633372502937721"/>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95-4549-AFF0-D3D04FD3004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13.602</c:v>
                </c:pt>
                <c:pt idx="1">
                  <c:v>0.72</c:v>
                </c:pt>
                <c:pt idx="2">
                  <c:v>6.51</c:v>
                </c:pt>
              </c:numCache>
            </c:numRef>
          </c:val>
          <c:extLst>
            <c:ext xmlns:c16="http://schemas.microsoft.com/office/drawing/2014/chart" uri="{C3380CC4-5D6E-409C-BE32-E72D297353CC}">
              <c16:uniqueId val="{00000003-EB95-4549-AFF0-D3D04FD30046}"/>
            </c:ext>
          </c:extLst>
        </c:ser>
        <c:dLbls>
          <c:showLegendKey val="0"/>
          <c:showVal val="0"/>
          <c:showCatName val="0"/>
          <c:showSerName val="0"/>
          <c:showPercent val="0"/>
          <c:showBubbleSize val="0"/>
        </c:dLbls>
        <c:gapWidth val="80"/>
        <c:overlap val="100"/>
        <c:axId val="1273630072"/>
        <c:axId val="1"/>
      </c:barChart>
      <c:catAx>
        <c:axId val="1273630072"/>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50.981999999999999"/>
          <c:min val="0"/>
        </c:scaling>
        <c:delete val="1"/>
        <c:axPos val="l"/>
        <c:numFmt formatCode="General" sourceLinked="1"/>
        <c:majorTickMark val="out"/>
        <c:minorTickMark val="none"/>
        <c:tickLblPos val="nextTo"/>
        <c:crossAx val="1273630072"/>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118591723285982E-2"/>
          <c:y val="0.16686251468860164"/>
          <c:w val="0.93576281655342808"/>
          <c:h val="0.66627497062279673"/>
        </c:manualLayout>
      </c:layout>
      <c:barChart>
        <c:barDir val="col"/>
        <c:grouping val="stacked"/>
        <c:varyColors val="0"/>
        <c:ser>
          <c:idx val="0"/>
          <c:order val="0"/>
          <c:spPr>
            <a:solidFill>
              <a:srgbClr val="405070"/>
            </a:solidFill>
            <a:ln>
              <a:noFill/>
            </a:ln>
          </c:spPr>
          <c:invertIfNegative val="0"/>
          <c:dPt>
            <c:idx val="1"/>
            <c:invertIfNegative val="0"/>
            <c:bubble3D val="0"/>
            <c:spPr>
              <a:solidFill>
                <a:srgbClr val="7F92B6"/>
              </a:solidFill>
              <a:ln>
                <a:noFill/>
              </a:ln>
            </c:spPr>
            <c:extLst>
              <c:ext xmlns:c16="http://schemas.microsoft.com/office/drawing/2014/chart" uri="{C3380CC4-5D6E-409C-BE32-E72D297353CC}">
                <c16:uniqueId val="{00000000-EA08-4B71-8B54-5DE42E285FDB}"/>
              </c:ext>
            </c:extLst>
          </c:dPt>
          <c:dPt>
            <c:idx val="2"/>
            <c:invertIfNegative val="0"/>
            <c:bubble3D val="0"/>
            <c:spPr>
              <a:solidFill>
                <a:srgbClr val="AAB6CE"/>
              </a:solidFill>
              <a:ln>
                <a:noFill/>
              </a:ln>
            </c:spPr>
            <c:extLst>
              <c:ext xmlns:c16="http://schemas.microsoft.com/office/drawing/2014/chart" uri="{C3380CC4-5D6E-409C-BE32-E72D297353CC}">
                <c16:uniqueId val="{00000001-EA08-4B71-8B54-5DE42E285FDB}"/>
              </c:ext>
            </c:extLst>
          </c:dPt>
          <c:dLbls>
            <c:dLbl>
              <c:idx val="0"/>
              <c:layout>
                <c:manualLayout>
                  <c:x val="0"/>
                  <c:y val="-0.11398354876615746"/>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A08-4B71-8B54-5DE42E285FDB}"/>
                </c:ext>
              </c:extLst>
            </c:dLbl>
            <c:dLbl>
              <c:idx val="1"/>
              <c:layout>
                <c:manualLayout>
                  <c:x val="0"/>
                  <c:y val="-0.11633372502937721"/>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A08-4B71-8B54-5DE42E285FDB}"/>
                </c:ext>
              </c:extLst>
            </c:dLbl>
            <c:dLbl>
              <c:idx val="2"/>
              <c:layout>
                <c:manualLayout>
                  <c:x val="0"/>
                  <c:y val="-0.1891891891891892"/>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A08-4B71-8B54-5DE42E285F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6</c:v>
                </c:pt>
                <c:pt idx="1">
                  <c:v>6.3479999999999999</c:v>
                </c:pt>
                <c:pt idx="2">
                  <c:v>17.622</c:v>
                </c:pt>
              </c:numCache>
            </c:numRef>
          </c:val>
          <c:extLst>
            <c:ext xmlns:c16="http://schemas.microsoft.com/office/drawing/2014/chart" uri="{C3380CC4-5D6E-409C-BE32-E72D297353CC}">
              <c16:uniqueId val="{00000003-EA08-4B71-8B54-5DE42E285FDB}"/>
            </c:ext>
          </c:extLst>
        </c:ser>
        <c:dLbls>
          <c:showLegendKey val="0"/>
          <c:showVal val="0"/>
          <c:showCatName val="0"/>
          <c:showSerName val="0"/>
          <c:showPercent val="0"/>
          <c:showBubbleSize val="0"/>
        </c:dLbls>
        <c:gapWidth val="80"/>
        <c:overlap val="100"/>
        <c:axId val="113747463"/>
        <c:axId val="1"/>
      </c:barChart>
      <c:catAx>
        <c:axId val="113747463"/>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50.981999999999999"/>
          <c:min val="0"/>
        </c:scaling>
        <c:delete val="1"/>
        <c:axPos val="l"/>
        <c:numFmt formatCode="General" sourceLinked="1"/>
        <c:majorTickMark val="out"/>
        <c:minorTickMark val="none"/>
        <c:tickLblPos val="nextTo"/>
        <c:crossAx val="113747463"/>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96062992125984E-2"/>
          <c:y val="0.16686251468860164"/>
          <c:w val="0.93700787401574803"/>
          <c:h val="0.66627497062279673"/>
        </c:manualLayout>
      </c:layout>
      <c:barChart>
        <c:barDir val="col"/>
        <c:grouping val="stacked"/>
        <c:varyColors val="0"/>
        <c:ser>
          <c:idx val="0"/>
          <c:order val="0"/>
          <c:spPr>
            <a:solidFill>
              <a:srgbClr val="405070"/>
            </a:solidFill>
            <a:ln>
              <a:noFill/>
            </a:ln>
          </c:spPr>
          <c:invertIfNegative val="0"/>
          <c:dPt>
            <c:idx val="1"/>
            <c:invertIfNegative val="0"/>
            <c:bubble3D val="0"/>
            <c:spPr>
              <a:solidFill>
                <a:srgbClr val="7F92B6"/>
              </a:solidFill>
              <a:ln>
                <a:noFill/>
              </a:ln>
            </c:spPr>
            <c:extLst>
              <c:ext xmlns:c16="http://schemas.microsoft.com/office/drawing/2014/chart" uri="{C3380CC4-5D6E-409C-BE32-E72D297353CC}">
                <c16:uniqueId val="{00000000-B766-4E78-8807-F7CDB8B6DFA9}"/>
              </c:ext>
            </c:extLst>
          </c:dPt>
          <c:dPt>
            <c:idx val="2"/>
            <c:invertIfNegative val="0"/>
            <c:bubble3D val="0"/>
            <c:spPr>
              <a:solidFill>
                <a:srgbClr val="AAB6CE"/>
              </a:solidFill>
              <a:ln>
                <a:noFill/>
              </a:ln>
            </c:spPr>
            <c:extLst>
              <c:ext xmlns:c16="http://schemas.microsoft.com/office/drawing/2014/chart" uri="{C3380CC4-5D6E-409C-BE32-E72D297353CC}">
                <c16:uniqueId val="{00000001-B766-4E78-8807-F7CDB8B6DFA9}"/>
              </c:ext>
            </c:extLst>
          </c:dPt>
          <c:dLbls>
            <c:dLbl>
              <c:idx val="0"/>
              <c:layout>
                <c:manualLayout>
                  <c:x val="0"/>
                  <c:y val="-0.14218566392479437"/>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766-4E78-8807-F7CDB8B6DFA9}"/>
                </c:ext>
              </c:extLst>
            </c:dLbl>
            <c:dLbl>
              <c:idx val="1"/>
              <c:layout>
                <c:manualLayout>
                  <c:x val="0"/>
                  <c:y val="-0.10810810810810811"/>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766-4E78-8807-F7CDB8B6DFA9}"/>
                </c:ext>
              </c:extLst>
            </c:dLbl>
            <c:dLbl>
              <c:idx val="2"/>
              <c:layout>
                <c:manualLayout>
                  <c:x val="0"/>
                  <c:y val="-0.15746180963572268"/>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766-4E78-8807-F7CDB8B6DF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10.398</c:v>
                </c:pt>
                <c:pt idx="1">
                  <c:v>5.25</c:v>
                </c:pt>
                <c:pt idx="2">
                  <c:v>12.774000000000001</c:v>
                </c:pt>
              </c:numCache>
            </c:numRef>
          </c:val>
          <c:extLst>
            <c:ext xmlns:c16="http://schemas.microsoft.com/office/drawing/2014/chart" uri="{C3380CC4-5D6E-409C-BE32-E72D297353CC}">
              <c16:uniqueId val="{00000003-B766-4E78-8807-F7CDB8B6DFA9}"/>
            </c:ext>
          </c:extLst>
        </c:ser>
        <c:dLbls>
          <c:showLegendKey val="0"/>
          <c:showVal val="0"/>
          <c:showCatName val="0"/>
          <c:showSerName val="0"/>
          <c:showPercent val="0"/>
          <c:showBubbleSize val="0"/>
        </c:dLbls>
        <c:gapWidth val="80"/>
        <c:overlap val="100"/>
        <c:axId val="113748183"/>
        <c:axId val="1"/>
      </c:barChart>
      <c:catAx>
        <c:axId val="113748183"/>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50.981999999999999"/>
          <c:min val="0"/>
        </c:scaling>
        <c:delete val="1"/>
        <c:axPos val="l"/>
        <c:numFmt formatCode="General" sourceLinked="1"/>
        <c:majorTickMark val="out"/>
        <c:minorTickMark val="none"/>
        <c:tickLblPos val="nextTo"/>
        <c:crossAx val="113748183"/>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086780210867802E-2"/>
          <c:y val="0.12931034482758622"/>
          <c:w val="0.95782643957826441"/>
          <c:h val="0.78017241379310343"/>
        </c:manualLayout>
      </c:layout>
      <c:barChart>
        <c:barDir val="col"/>
        <c:grouping val="clustered"/>
        <c:varyColors val="0"/>
        <c:ser>
          <c:idx val="0"/>
          <c:order val="0"/>
          <c:spPr>
            <a:solidFill>
              <a:srgbClr val="E19F36"/>
            </a:solidFill>
            <a:ln>
              <a:noFill/>
            </a:ln>
          </c:spPr>
          <c:invertIfNegative val="0"/>
          <c:dLbls>
            <c:dLbl>
              <c:idx val="0"/>
              <c:layout>
                <c:manualLayout>
                  <c:x val="0"/>
                  <c:y val="-0.18857758620689655"/>
                </c:manualLayout>
              </c:layout>
              <c:numFmt formatCode="#,##0;&quot;-&quot;#,##0" sourceLinked="0"/>
              <c:spPr>
                <a:noFill/>
                <a:ln>
                  <a:noFill/>
                </a:ln>
              </c:spPr>
              <c:txPr>
                <a:bodyPr wrap="none"/>
                <a:lstStyle/>
                <a:p>
                  <a:pPr>
                    <a:defRPr sz="1200" kern="1200" spc="4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45-43F1-87BC-36B13FD0B18F}"/>
                </c:ext>
              </c:extLst>
            </c:dLbl>
            <c:dLbl>
              <c:idx val="1"/>
              <c:layout>
                <c:manualLayout>
                  <c:x val="0"/>
                  <c:y val="-0.42941810344827586"/>
                </c:manualLayout>
              </c:layout>
              <c:numFmt formatCode="#,##0;&quot;-&quot;#,##0" sourceLinked="0"/>
              <c:spPr>
                <a:noFill/>
                <a:ln>
                  <a:noFill/>
                </a:ln>
              </c:spPr>
              <c:txPr>
                <a:bodyPr wrap="none"/>
                <a:lstStyle/>
                <a:p>
                  <a:pPr>
                    <a:defRPr sz="1200" kern="1200" spc="4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45-43F1-87BC-36B13FD0B1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30.3</c:v>
                </c:pt>
                <c:pt idx="1">
                  <c:v>79.2</c:v>
                </c:pt>
              </c:numCache>
            </c:numRef>
          </c:val>
          <c:extLst>
            <c:ext xmlns:c16="http://schemas.microsoft.com/office/drawing/2014/chart" uri="{C3380CC4-5D6E-409C-BE32-E72D297353CC}">
              <c16:uniqueId val="{00000002-0445-43F1-87BC-36B13FD0B18F}"/>
            </c:ext>
          </c:extLst>
        </c:ser>
        <c:ser>
          <c:idx val="1"/>
          <c:order val="1"/>
          <c:spPr>
            <a:solidFill>
              <a:srgbClr val="009900"/>
            </a:solidFill>
            <a:ln>
              <a:noFill/>
            </a:ln>
          </c:spPr>
          <c:invertIfNegative val="0"/>
          <c:dLbls>
            <c:dLbl>
              <c:idx val="0"/>
              <c:layout>
                <c:manualLayout>
                  <c:x val="0"/>
                  <c:y val="-0.10021551724137931"/>
                </c:manualLayout>
              </c:layout>
              <c:numFmt formatCode="#,##0;&quot;-&quot;#,##0" sourceLinked="0"/>
              <c:spPr>
                <a:noFill/>
                <a:ln>
                  <a:noFill/>
                </a:ln>
              </c:spPr>
              <c:txPr>
                <a:bodyPr wrap="none"/>
                <a:lstStyle/>
                <a:p>
                  <a:pPr>
                    <a:defRPr sz="1200" kern="1200" spc="4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445-43F1-87BC-36B13FD0B18F}"/>
                </c:ext>
              </c:extLst>
            </c:dLbl>
            <c:dLbl>
              <c:idx val="1"/>
              <c:layout>
                <c:manualLayout>
                  <c:x val="0"/>
                  <c:y val="-0.16702586206896552"/>
                </c:manualLayout>
              </c:layout>
              <c:numFmt formatCode="#,##0;&quot;-&quot;#,##0" sourceLinked="0"/>
              <c:spPr>
                <a:noFill/>
                <a:ln>
                  <a:noFill/>
                </a:ln>
              </c:spPr>
              <c:txPr>
                <a:bodyPr wrap="none"/>
                <a:lstStyle/>
                <a:p>
                  <a:pPr>
                    <a:defRPr sz="1200" kern="1200" spc="4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445-43F1-87BC-36B13FD0B1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12.3</c:v>
                </c:pt>
                <c:pt idx="1">
                  <c:v>26</c:v>
                </c:pt>
              </c:numCache>
            </c:numRef>
          </c:val>
          <c:extLst>
            <c:ext xmlns:c16="http://schemas.microsoft.com/office/drawing/2014/chart" uri="{C3380CC4-5D6E-409C-BE32-E72D297353CC}">
              <c16:uniqueId val="{00000005-0445-43F1-87BC-36B13FD0B18F}"/>
            </c:ext>
          </c:extLst>
        </c:ser>
        <c:ser>
          <c:idx val="2"/>
          <c:order val="2"/>
          <c:spPr>
            <a:solidFill>
              <a:srgbClr val="73B9C3"/>
            </a:solidFill>
            <a:ln>
              <a:noFill/>
            </a:ln>
          </c:spPr>
          <c:invertIfNegative val="0"/>
          <c:dPt>
            <c:idx val="0"/>
            <c:invertIfNegative val="0"/>
            <c:bubble3D val="0"/>
            <c:spPr>
              <a:solidFill>
                <a:srgbClr val="AAB6CE"/>
              </a:solidFill>
              <a:ln>
                <a:noFill/>
              </a:ln>
            </c:spPr>
            <c:extLst>
              <c:ext xmlns:c16="http://schemas.microsoft.com/office/drawing/2014/chart" uri="{C3380CC4-5D6E-409C-BE32-E72D297353CC}">
                <c16:uniqueId val="{00000006-0445-43F1-87BC-36B13FD0B18F}"/>
              </c:ext>
            </c:extLst>
          </c:dPt>
          <c:dLbls>
            <c:dLbl>
              <c:idx val="1"/>
              <c:layout>
                <c:manualLayout>
                  <c:x val="0"/>
                  <c:y val="-8.6206896551724137E-3"/>
                </c:manualLayout>
              </c:layout>
              <c:numFmt formatCode="#,##0;&quot;-&quot;#,##0" sourceLinked="0"/>
              <c:spPr>
                <a:noFill/>
                <a:ln>
                  <a:noFill/>
                </a:ln>
              </c:spPr>
              <c:txPr>
                <a:bodyPr wrap="none"/>
                <a:lstStyle/>
                <a:p>
                  <a:pPr>
                    <a:defRPr sz="1200" kern="1200" spc="4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445-43F1-87BC-36B13FD0B1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0</c:v>
                </c:pt>
                <c:pt idx="1">
                  <c:v>2.1</c:v>
                </c:pt>
              </c:numCache>
            </c:numRef>
          </c:val>
          <c:extLst>
            <c:ext xmlns:c16="http://schemas.microsoft.com/office/drawing/2014/chart" uri="{C3380CC4-5D6E-409C-BE32-E72D297353CC}">
              <c16:uniqueId val="{00000008-0445-43F1-87BC-36B13FD0B18F}"/>
            </c:ext>
          </c:extLst>
        </c:ser>
        <c:dLbls>
          <c:showLegendKey val="0"/>
          <c:showVal val="0"/>
          <c:showCatName val="0"/>
          <c:showSerName val="0"/>
          <c:showPercent val="0"/>
          <c:showBubbleSize val="0"/>
        </c:dLbls>
        <c:gapWidth val="80"/>
        <c:axId val="349748591"/>
        <c:axId val="1"/>
      </c:barChart>
      <c:catAx>
        <c:axId val="349748591"/>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79.2"/>
          <c:min val="0"/>
        </c:scaling>
        <c:delete val="1"/>
        <c:axPos val="l"/>
        <c:numFmt formatCode="General" sourceLinked="1"/>
        <c:majorTickMark val="out"/>
        <c:minorTickMark val="none"/>
        <c:tickLblPos val="nextTo"/>
        <c:crossAx val="349748591"/>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827195467422094E-2"/>
          <c:y val="2.3090586145648313E-2"/>
          <c:w val="0.92634560906515584"/>
          <c:h val="0.95381882770870341"/>
        </c:manualLayout>
      </c:layout>
      <c:barChart>
        <c:barDir val="col"/>
        <c:grouping val="stacked"/>
        <c:varyColors val="0"/>
        <c:ser>
          <c:idx val="0"/>
          <c:order val="0"/>
          <c:spPr>
            <a:solidFill>
              <a:srgbClr val="506450"/>
            </a:solidFill>
            <a:ln w="3175" cmpd="sng" algn="ctr">
              <a:solidFill>
                <a:srgbClr val="808080"/>
              </a:solidFill>
              <a:prstDash val="solid"/>
            </a:ln>
          </c:spPr>
          <c:invertIfNegative val="0"/>
          <c:dPt>
            <c:idx val="0"/>
            <c:invertIfNegative val="0"/>
            <c:bubble3D val="0"/>
            <c:spPr>
              <a:solidFill>
                <a:srgbClr val="405070"/>
              </a:solidFill>
              <a:ln w="3175" cmpd="sng" algn="ctr">
                <a:solidFill>
                  <a:srgbClr val="808080"/>
                </a:solidFill>
                <a:prstDash val="solid"/>
              </a:ln>
            </c:spPr>
            <c:extLst>
              <c:ext xmlns:c16="http://schemas.microsoft.com/office/drawing/2014/chart" uri="{C3380CC4-5D6E-409C-BE32-E72D297353CC}">
                <c16:uniqueId val="{00000000-DED8-469E-A091-26FC496BA024}"/>
              </c:ext>
            </c:extLst>
          </c:dPt>
          <c:val>
            <c:numRef>
              <c:f>Sheet1!$A$1:$B$1</c:f>
              <c:numCache>
                <c:formatCode>General</c:formatCode>
                <c:ptCount val="2"/>
                <c:pt idx="0">
                  <c:v>829156.14370000002</c:v>
                </c:pt>
                <c:pt idx="1">
                  <c:v>269427.62150000001</c:v>
                </c:pt>
              </c:numCache>
            </c:numRef>
          </c:val>
          <c:extLst>
            <c:ext xmlns:c16="http://schemas.microsoft.com/office/drawing/2014/chart" uri="{C3380CC4-5D6E-409C-BE32-E72D297353CC}">
              <c16:uniqueId val="{00000001-DED8-469E-A091-26FC496BA024}"/>
            </c:ext>
          </c:extLst>
        </c:ser>
        <c:ser>
          <c:idx val="1"/>
          <c:order val="1"/>
          <c:spPr>
            <a:solidFill>
              <a:srgbClr val="859D85"/>
            </a:solidFill>
            <a:ln w="3175" cmpd="sng" algn="ctr">
              <a:solidFill>
                <a:srgbClr val="808080"/>
              </a:solidFill>
              <a:prstDash val="solid"/>
            </a:ln>
          </c:spPr>
          <c:invertIfNegative val="0"/>
          <c:dPt>
            <c:idx val="0"/>
            <c:invertIfNegative val="0"/>
            <c:bubble3D val="0"/>
            <c:spPr>
              <a:solidFill>
                <a:srgbClr val="7F92B6"/>
              </a:solidFill>
              <a:ln w="3175" cmpd="sng" algn="ctr">
                <a:solidFill>
                  <a:srgbClr val="808080"/>
                </a:solidFill>
                <a:prstDash val="solid"/>
              </a:ln>
            </c:spPr>
            <c:extLst>
              <c:ext xmlns:c16="http://schemas.microsoft.com/office/drawing/2014/chart" uri="{C3380CC4-5D6E-409C-BE32-E72D297353CC}">
                <c16:uniqueId val="{00000002-DED8-469E-A091-26FC496BA024}"/>
              </c:ext>
            </c:extLst>
          </c:dPt>
          <c:val>
            <c:numRef>
              <c:f>Sheet1!$A$2:$B$2</c:f>
              <c:numCache>
                <c:formatCode>General</c:formatCode>
                <c:ptCount val="2"/>
                <c:pt idx="0">
                  <c:v>230393.19939999992</c:v>
                </c:pt>
                <c:pt idx="1">
                  <c:v>398592.38190000004</c:v>
                </c:pt>
              </c:numCache>
            </c:numRef>
          </c:val>
          <c:extLst>
            <c:ext xmlns:c16="http://schemas.microsoft.com/office/drawing/2014/chart" uri="{C3380CC4-5D6E-409C-BE32-E72D297353CC}">
              <c16:uniqueId val="{00000003-DED8-469E-A091-26FC496BA024}"/>
            </c:ext>
          </c:extLst>
        </c:ser>
        <c:ser>
          <c:idx val="2"/>
          <c:order val="2"/>
          <c:spPr>
            <a:pattFill prst="wdDnDiag">
              <a:fgClr>
                <a:schemeClr val="tx1"/>
              </a:fgClr>
              <a:bgClr>
                <a:schemeClr val="bg1"/>
              </a:bgClr>
            </a:pattFill>
            <a:ln w="3175" cmpd="sng" algn="ctr">
              <a:solidFill>
                <a:srgbClr val="808080"/>
              </a:solidFill>
              <a:prstDash val="solid"/>
            </a:ln>
          </c:spPr>
          <c:invertIfNegative val="0"/>
          <c:val>
            <c:numRef>
              <c:f>Sheet1!$A$3:$B$3</c:f>
              <c:numCache>
                <c:formatCode>General</c:formatCode>
                <c:ptCount val="2"/>
                <c:pt idx="1">
                  <c:v>391529.33969999989</c:v>
                </c:pt>
              </c:numCache>
            </c:numRef>
          </c:val>
          <c:extLst>
            <c:ext xmlns:c16="http://schemas.microsoft.com/office/drawing/2014/chart" uri="{C3380CC4-5D6E-409C-BE32-E72D297353CC}">
              <c16:uniqueId val="{00000004-DED8-469E-A091-26FC496BA024}"/>
            </c:ext>
          </c:extLst>
        </c:ser>
        <c:dLbls>
          <c:showLegendKey val="0"/>
          <c:showVal val="0"/>
          <c:showCatName val="0"/>
          <c:showSerName val="0"/>
          <c:showPercent val="0"/>
          <c:showBubbleSize val="0"/>
        </c:dLbls>
        <c:gapWidth val="50"/>
        <c:overlap val="100"/>
        <c:axId val="160461472"/>
        <c:axId val="1"/>
      </c:barChart>
      <c:catAx>
        <c:axId val="160461472"/>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1059549.3430999999"/>
          <c:min val="0"/>
        </c:scaling>
        <c:delete val="1"/>
        <c:axPos val="l"/>
        <c:numFmt formatCode="General" sourceLinked="1"/>
        <c:majorTickMark val="out"/>
        <c:minorTickMark val="none"/>
        <c:tickLblPos val="nextTo"/>
        <c:crossAx val="160461472"/>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338225017470298E-2"/>
          <c:y val="2.048050413548641E-2"/>
          <c:w val="0.92732354996505939"/>
          <c:h val="0.95903899172902718"/>
        </c:manualLayout>
      </c:layout>
      <c:barChart>
        <c:barDir val="col"/>
        <c:grouping val="stacked"/>
        <c:varyColors val="0"/>
        <c:ser>
          <c:idx val="0"/>
          <c:order val="0"/>
          <c:spPr>
            <a:solidFill>
              <a:srgbClr val="AAB6CE"/>
            </a:solidFill>
            <a:ln w="3175" cmpd="sng" algn="ctr">
              <a:solidFill>
                <a:srgbClr val="808080"/>
              </a:solidFill>
              <a:prstDash val="solid"/>
            </a:ln>
          </c:spPr>
          <c:invertIfNegative val="0"/>
          <c:val>
            <c:numRef>
              <c:f>Sheet1!$A$1</c:f>
              <c:numCache>
                <c:formatCode>General</c:formatCode>
                <c:ptCount val="1"/>
                <c:pt idx="0">
                  <c:v>30</c:v>
                </c:pt>
              </c:numCache>
            </c:numRef>
          </c:val>
          <c:extLst>
            <c:ext xmlns:c16="http://schemas.microsoft.com/office/drawing/2014/chart" uri="{C3380CC4-5D6E-409C-BE32-E72D297353CC}">
              <c16:uniqueId val="{00000000-D52E-4FEE-BD2B-B27C2E97A729}"/>
            </c:ext>
          </c:extLst>
        </c:ser>
        <c:ser>
          <c:idx val="1"/>
          <c:order val="1"/>
          <c:spPr>
            <a:solidFill>
              <a:srgbClr val="7F92B6"/>
            </a:solidFill>
            <a:ln w="3175" cmpd="sng" algn="ctr">
              <a:solidFill>
                <a:srgbClr val="808080"/>
              </a:solidFill>
              <a:prstDash val="solid"/>
            </a:ln>
          </c:spPr>
          <c:invertIfNegative val="0"/>
          <c:val>
            <c:numRef>
              <c:f>Sheet1!$A$2</c:f>
              <c:numCache>
                <c:formatCode>General</c:formatCode>
                <c:ptCount val="1"/>
                <c:pt idx="0">
                  <c:v>40</c:v>
                </c:pt>
              </c:numCache>
            </c:numRef>
          </c:val>
          <c:extLst>
            <c:ext xmlns:c16="http://schemas.microsoft.com/office/drawing/2014/chart" uri="{C3380CC4-5D6E-409C-BE32-E72D297353CC}">
              <c16:uniqueId val="{00000001-D52E-4FEE-BD2B-B27C2E97A729}"/>
            </c:ext>
          </c:extLst>
        </c:ser>
        <c:ser>
          <c:idx val="2"/>
          <c:order val="2"/>
          <c:spPr>
            <a:solidFill>
              <a:srgbClr val="AEBEAE"/>
            </a:solidFill>
            <a:ln w="3175" cmpd="sng" algn="ctr">
              <a:solidFill>
                <a:srgbClr val="808080"/>
              </a:solidFill>
              <a:prstDash val="solid"/>
            </a:ln>
          </c:spPr>
          <c:invertIfNegative val="0"/>
          <c:val>
            <c:numRef>
              <c:f>Sheet1!$A$3</c:f>
              <c:numCache>
                <c:formatCode>General</c:formatCode>
                <c:ptCount val="1"/>
                <c:pt idx="0">
                  <c:v>30</c:v>
                </c:pt>
              </c:numCache>
            </c:numRef>
          </c:val>
          <c:extLst>
            <c:ext xmlns:c16="http://schemas.microsoft.com/office/drawing/2014/chart" uri="{C3380CC4-5D6E-409C-BE32-E72D297353CC}">
              <c16:uniqueId val="{00000002-D52E-4FEE-BD2B-B27C2E97A729}"/>
            </c:ext>
          </c:extLst>
        </c:ser>
        <c:dLbls>
          <c:showLegendKey val="0"/>
          <c:showVal val="0"/>
          <c:showCatName val="0"/>
          <c:showSerName val="0"/>
          <c:showPercent val="0"/>
          <c:showBubbleSize val="0"/>
        </c:dLbls>
        <c:gapWidth val="200"/>
        <c:overlap val="100"/>
        <c:axId val="87378608"/>
        <c:axId val="1"/>
      </c:barChart>
      <c:catAx>
        <c:axId val="87378608"/>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87378608"/>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365358592692828E-2"/>
          <c:y val="2.7310924369747899E-2"/>
          <c:w val="0.85926928281461434"/>
          <c:h val="0.94537815126050417"/>
        </c:manualLayout>
      </c:layout>
      <c:barChart>
        <c:barDir val="col"/>
        <c:grouping val="stacked"/>
        <c:varyColors val="0"/>
        <c:ser>
          <c:idx val="0"/>
          <c:order val="0"/>
          <c:spPr>
            <a:solidFill>
              <a:srgbClr val="FFFFFF"/>
            </a:solidFill>
            <a:ln>
              <a:noFill/>
            </a:ln>
          </c:spPr>
          <c:invertIfNegative val="0"/>
          <c:val>
            <c:numRef>
              <c:f>Sheet1!$A$1</c:f>
              <c:numCache>
                <c:formatCode>General</c:formatCode>
                <c:ptCount val="1"/>
                <c:pt idx="0">
                  <c:v>50</c:v>
                </c:pt>
              </c:numCache>
            </c:numRef>
          </c:val>
          <c:extLst>
            <c:ext xmlns:c16="http://schemas.microsoft.com/office/drawing/2014/chart" uri="{C3380CC4-5D6E-409C-BE32-E72D297353CC}">
              <c16:uniqueId val="{00000000-1E08-440B-97B0-21C4596E65F3}"/>
            </c:ext>
          </c:extLst>
        </c:ser>
        <c:ser>
          <c:idx val="1"/>
          <c:order val="1"/>
          <c:spPr>
            <a:solidFill>
              <a:srgbClr val="AEBEAE"/>
            </a:solidFill>
            <a:ln>
              <a:noFill/>
            </a:ln>
          </c:spPr>
          <c:invertIfNegative val="0"/>
          <c:val>
            <c:numRef>
              <c:f>Sheet1!$A$2</c:f>
              <c:numCache>
                <c:formatCode>General</c:formatCode>
                <c:ptCount val="1"/>
                <c:pt idx="0">
                  <c:v>850</c:v>
                </c:pt>
              </c:numCache>
            </c:numRef>
          </c:val>
          <c:extLst>
            <c:ext xmlns:c16="http://schemas.microsoft.com/office/drawing/2014/chart" uri="{C3380CC4-5D6E-409C-BE32-E72D297353CC}">
              <c16:uniqueId val="{00000001-1E08-440B-97B0-21C4596E65F3}"/>
            </c:ext>
          </c:extLst>
        </c:ser>
        <c:dLbls>
          <c:showLegendKey val="0"/>
          <c:showVal val="0"/>
          <c:showCatName val="0"/>
          <c:showSerName val="0"/>
          <c:showPercent val="0"/>
          <c:showBubbleSize val="0"/>
        </c:dLbls>
        <c:gapWidth val="80"/>
        <c:overlap val="100"/>
        <c:axId val="524343743"/>
        <c:axId val="1"/>
      </c:barChart>
      <c:catAx>
        <c:axId val="524343743"/>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1000"/>
          <c:min val="0"/>
        </c:scaling>
        <c:delete val="0"/>
        <c:axPos val="l"/>
        <c:majorGridlines>
          <c:spPr>
            <a:ln>
              <a:noFill/>
            </a:ln>
          </c:spPr>
        </c:majorGridlines>
        <c:numFmt formatCode="General" sourceLinked="1"/>
        <c:majorTickMark val="out"/>
        <c:minorTickMark val="none"/>
        <c:tickLblPos val="none"/>
        <c:spPr>
          <a:ln w="9525" cmpd="sng" algn="ctr">
            <a:solidFill>
              <a:srgbClr val="D0D0D0"/>
            </a:solidFill>
            <a:prstDash val="solid"/>
          </a:ln>
        </c:spPr>
        <c:txPr>
          <a:bodyPr wrap="none"/>
          <a:lstStyle/>
          <a:p>
            <a:pPr>
              <a:defRPr sz="1200" kern="1200" spc="40">
                <a:latin typeface="+mn-lt"/>
                <a:ea typeface="+mn-ea"/>
                <a:cs typeface="+mn-cs"/>
              </a:defRPr>
            </a:pPr>
            <a:endParaRPr lang="en-US"/>
          </a:p>
        </c:txPr>
        <c:crossAx val="524343743"/>
        <c:crosses val="min"/>
        <c:crossBetween val="between"/>
        <c:majorUnit val="2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338225017470298E-2"/>
          <c:y val="2.048050413548641E-2"/>
          <c:w val="0.92732354996505939"/>
          <c:h val="0.95903899172902718"/>
        </c:manualLayout>
      </c:layout>
      <c:barChart>
        <c:barDir val="col"/>
        <c:grouping val="stacked"/>
        <c:varyColors val="0"/>
        <c:ser>
          <c:idx val="0"/>
          <c:order val="0"/>
          <c:spPr>
            <a:solidFill>
              <a:srgbClr val="7F92B6"/>
            </a:solidFill>
            <a:ln w="3175" cmpd="sng" algn="ctr">
              <a:solidFill>
                <a:srgbClr val="808080"/>
              </a:solidFill>
              <a:prstDash val="solid"/>
            </a:ln>
          </c:spPr>
          <c:invertIfNegative val="0"/>
          <c:val>
            <c:numRef>
              <c:f>Sheet1!$A$1</c:f>
              <c:numCache>
                <c:formatCode>General</c:formatCode>
                <c:ptCount val="1"/>
                <c:pt idx="0">
                  <c:v>10</c:v>
                </c:pt>
              </c:numCache>
            </c:numRef>
          </c:val>
          <c:extLst>
            <c:ext xmlns:c16="http://schemas.microsoft.com/office/drawing/2014/chart" uri="{C3380CC4-5D6E-409C-BE32-E72D297353CC}">
              <c16:uniqueId val="{00000000-3138-4069-AA10-C79B1AD9E7B9}"/>
            </c:ext>
          </c:extLst>
        </c:ser>
        <c:ser>
          <c:idx val="1"/>
          <c:order val="1"/>
          <c:spPr>
            <a:solidFill>
              <a:srgbClr val="AEBEAE"/>
            </a:solidFill>
            <a:ln w="3175" cmpd="sng" algn="ctr">
              <a:solidFill>
                <a:srgbClr val="808080"/>
              </a:solidFill>
              <a:prstDash val="solid"/>
            </a:ln>
          </c:spPr>
          <c:invertIfNegative val="0"/>
          <c:val>
            <c:numRef>
              <c:f>Sheet1!$A$2</c:f>
              <c:numCache>
                <c:formatCode>General</c:formatCode>
                <c:ptCount val="1"/>
                <c:pt idx="0">
                  <c:v>90</c:v>
                </c:pt>
              </c:numCache>
            </c:numRef>
          </c:val>
          <c:extLst>
            <c:ext xmlns:c16="http://schemas.microsoft.com/office/drawing/2014/chart" uri="{C3380CC4-5D6E-409C-BE32-E72D297353CC}">
              <c16:uniqueId val="{00000001-3138-4069-AA10-C79B1AD9E7B9}"/>
            </c:ext>
          </c:extLst>
        </c:ser>
        <c:dLbls>
          <c:showLegendKey val="0"/>
          <c:showVal val="0"/>
          <c:showCatName val="0"/>
          <c:showSerName val="0"/>
          <c:showPercent val="0"/>
          <c:showBubbleSize val="0"/>
        </c:dLbls>
        <c:gapWidth val="200"/>
        <c:overlap val="100"/>
        <c:axId val="2143717264"/>
        <c:axId val="1"/>
      </c:barChart>
      <c:catAx>
        <c:axId val="2143717264"/>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143717264"/>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77114427860697"/>
          <c:y val="0.22428884026258206"/>
          <c:w val="0.5074626865671642"/>
          <c:h val="0.62035010940919033"/>
        </c:manualLayout>
      </c:layout>
      <c:barChart>
        <c:barDir val="col"/>
        <c:grouping val="stacked"/>
        <c:varyColors val="0"/>
        <c:ser>
          <c:idx val="0"/>
          <c:order val="0"/>
          <c:spPr>
            <a:solidFill>
              <a:srgbClr val="405070"/>
            </a:solidFill>
            <a:ln>
              <a:noFill/>
            </a:ln>
          </c:spPr>
          <c:invertIfNegative val="0"/>
          <c:dLbls>
            <c:dLbl>
              <c:idx val="0"/>
              <c:layout>
                <c:manualLayout>
                  <c:x val="0"/>
                  <c:y val="-0.37964989059080961"/>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2C8-42F1-A94B-1017B6BE1A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16.8</c:v>
                </c:pt>
              </c:numCache>
            </c:numRef>
          </c:val>
          <c:extLst>
            <c:ext xmlns:c16="http://schemas.microsoft.com/office/drawing/2014/chart" uri="{C3380CC4-5D6E-409C-BE32-E72D297353CC}">
              <c16:uniqueId val="{00000001-C2C8-42F1-A94B-1017B6BE1AF3}"/>
            </c:ext>
          </c:extLst>
        </c:ser>
        <c:dLbls>
          <c:showLegendKey val="0"/>
          <c:showVal val="0"/>
          <c:showCatName val="0"/>
          <c:showSerName val="0"/>
          <c:showPercent val="0"/>
          <c:showBubbleSize val="0"/>
        </c:dLbls>
        <c:gapWidth val="80"/>
        <c:overlap val="100"/>
        <c:axId val="120615199"/>
        <c:axId val="1"/>
      </c:barChart>
      <c:catAx>
        <c:axId val="120615199"/>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16.8"/>
          <c:min val="0"/>
        </c:scaling>
        <c:delete val="1"/>
        <c:axPos val="l"/>
        <c:numFmt formatCode="General" sourceLinked="1"/>
        <c:majorTickMark val="out"/>
        <c:minorTickMark val="none"/>
        <c:tickLblPos val="nextTo"/>
        <c:crossAx val="120615199"/>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46258503401361"/>
          <c:y val="0.16686251468860164"/>
          <c:w val="0.68707482993197277"/>
          <c:h val="0.66627497062279673"/>
        </c:manualLayout>
      </c:layout>
      <c:barChart>
        <c:barDir val="col"/>
        <c:grouping val="stacked"/>
        <c:varyColors val="0"/>
        <c:ser>
          <c:idx val="0"/>
          <c:order val="0"/>
          <c:spPr>
            <a:solidFill>
              <a:srgbClr val="405070"/>
            </a:solidFill>
            <a:ln>
              <a:noFill/>
            </a:ln>
          </c:spPr>
          <c:invertIfNegative val="0"/>
          <c:dLbls>
            <c:dLbl>
              <c:idx val="0"/>
              <c:layout>
                <c:manualLayout>
                  <c:x val="0"/>
                  <c:y val="-0.13748531139835488"/>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D9F-48F1-ABA8-6909183E96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3.2</c:v>
                </c:pt>
              </c:numCache>
            </c:numRef>
          </c:val>
          <c:extLst>
            <c:ext xmlns:c16="http://schemas.microsoft.com/office/drawing/2014/chart" uri="{C3380CC4-5D6E-409C-BE32-E72D297353CC}">
              <c16:uniqueId val="{00000001-ED9F-48F1-ABA8-6909183E96AA}"/>
            </c:ext>
          </c:extLst>
        </c:ser>
        <c:dLbls>
          <c:showLegendKey val="0"/>
          <c:showVal val="0"/>
          <c:showCatName val="0"/>
          <c:showSerName val="0"/>
          <c:showPercent val="0"/>
          <c:showBubbleSize val="0"/>
        </c:dLbls>
        <c:gapWidth val="80"/>
        <c:overlap val="100"/>
        <c:axId val="2126033496"/>
        <c:axId val="1"/>
      </c:barChart>
      <c:catAx>
        <c:axId val="2126033496"/>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16.8"/>
          <c:min val="0"/>
        </c:scaling>
        <c:delete val="1"/>
        <c:axPos val="l"/>
        <c:numFmt formatCode="General" sourceLinked="1"/>
        <c:majorTickMark val="out"/>
        <c:minorTickMark val="none"/>
        <c:tickLblPos val="nextTo"/>
        <c:crossAx val="2126033496"/>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278606965174129"/>
          <c:y val="0.16686251468860164"/>
          <c:w val="0.51343283582089549"/>
          <c:h val="0.66627497062279673"/>
        </c:manualLayout>
      </c:layout>
      <c:barChart>
        <c:barDir val="col"/>
        <c:grouping val="stacked"/>
        <c:varyColors val="0"/>
        <c:ser>
          <c:idx val="0"/>
          <c:order val="0"/>
          <c:spPr>
            <a:solidFill>
              <a:srgbClr val="405070"/>
            </a:solidFill>
            <a:ln>
              <a:noFill/>
            </a:ln>
          </c:spPr>
          <c:invertIfNegative val="0"/>
          <c:dLbls>
            <c:dLbl>
              <c:idx val="0"/>
              <c:layout>
                <c:manualLayout>
                  <c:x val="0"/>
                  <c:y val="-0.34430082256169214"/>
                </c:manualLayout>
              </c:layout>
              <c:numFmt formatCode="#,##0;&quot;-&quot;#,##0" sourceLinked="0"/>
              <c:spPr>
                <a:noFill/>
                <a:ln>
                  <a:noFill/>
                </a:ln>
              </c:spPr>
              <c:txPr>
                <a:bodyPr wrap="none"/>
                <a:lstStyle/>
                <a:p>
                  <a:pPr>
                    <a:defRPr sz="1000" kern="1200" spc="4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E3-45AC-B090-86F2CE76679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13.6</c:v>
                </c:pt>
              </c:numCache>
            </c:numRef>
          </c:val>
          <c:extLst>
            <c:ext xmlns:c16="http://schemas.microsoft.com/office/drawing/2014/chart" uri="{C3380CC4-5D6E-409C-BE32-E72D297353CC}">
              <c16:uniqueId val="{00000001-10E3-45AC-B090-86F2CE766790}"/>
            </c:ext>
          </c:extLst>
        </c:ser>
        <c:dLbls>
          <c:showLegendKey val="0"/>
          <c:showVal val="0"/>
          <c:showCatName val="0"/>
          <c:showSerName val="0"/>
          <c:showPercent val="0"/>
          <c:showBubbleSize val="0"/>
        </c:dLbls>
        <c:gapWidth val="80"/>
        <c:overlap val="100"/>
        <c:axId val="2126036016"/>
        <c:axId val="1"/>
      </c:barChart>
      <c:catAx>
        <c:axId val="2126036016"/>
        <c:scaling>
          <c:orientation val="minMax"/>
        </c:scaling>
        <c:delete val="0"/>
        <c:axPos val="b"/>
        <c:majorGridlines>
          <c:spPr>
            <a:ln>
              <a:noFill/>
            </a:ln>
          </c:spPr>
        </c:majorGridlines>
        <c:majorTickMark val="none"/>
        <c:minorTickMark val="none"/>
        <c:tickLblPos val="none"/>
        <c:spPr>
          <a:ln w="9525" cmpd="sng" algn="ctr">
            <a:solidFill>
              <a:srgbClr val="D0D0D0"/>
            </a:solidFill>
            <a:prstDash val="solid"/>
          </a:ln>
        </c:spPr>
        <c:crossAx val="1"/>
        <c:crosses val="min"/>
        <c:auto val="0"/>
        <c:lblAlgn val="ctr"/>
        <c:lblOffset val="100"/>
        <c:noMultiLvlLbl val="0"/>
      </c:catAx>
      <c:valAx>
        <c:axId val="1"/>
        <c:scaling>
          <c:orientation val="minMax"/>
          <c:max val="16.8"/>
          <c:min val="0"/>
        </c:scaling>
        <c:delete val="1"/>
        <c:axPos val="l"/>
        <c:numFmt formatCode="General" sourceLinked="1"/>
        <c:majorTickMark val="out"/>
        <c:minorTickMark val="none"/>
        <c:tickLblPos val="nextTo"/>
        <c:crossAx val="2126036016"/>
        <c:crosses val="min"/>
        <c:crossBetween val="between"/>
      </c:valAx>
    </c:plotArea>
    <c:plotVisOnly val="0"/>
    <c:dispBlanksAs val="gap"/>
    <c:showDLblsOverMax val="1"/>
  </c:chart>
  <c:externalData r:id="rId1">
    <c:autoUpdate val="0"/>
  </c:externalData>
</c:chartSpace>
</file>

<file path=ppt/comments/modernComment_7FFFFF45_DD16A903.xml><?xml version="1.0" encoding="utf-8"?>
<p188:cmLst xmlns:a="http://schemas.openxmlformats.org/drawingml/2006/main" xmlns:r="http://schemas.openxmlformats.org/officeDocument/2006/relationships" xmlns:p188="http://schemas.microsoft.com/office/powerpoint/2018/8/main">
  <p188:cm id="{FEF722F9-EC38-45A6-871F-EDE0BC140E65}" authorId="{08E9ADFE-E077-2DF6-6431-C681E6197F4C}" status="resolved" created="2024-12-02T07:25:32.137" complete="100000">
    <ac:deMkLst xmlns:ac="http://schemas.microsoft.com/office/drawing/2013/main/command">
      <pc:docMk xmlns:pc="http://schemas.microsoft.com/office/powerpoint/2013/main/command"/>
      <pc:sldMk xmlns:pc="http://schemas.microsoft.com/office/powerpoint/2013/main/command" cId="3709249795" sldId="2147483461"/>
      <ac:spMk id="41" creationId="{D95D6612-4B4F-134D-72AE-50ECB8553B3E}"/>
    </ac:deMkLst>
    <p188:txBody>
      <a:bodyPr/>
      <a:lstStyle/>
      <a:p>
        <a:r>
          <a:rPr lang="it-IT"/>
          <a:t>Solo quelli? Senza pipeline?
[@Paolo Pacciarini]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3C419-E3C3-4BE5-AD9F-4569234A0932}" type="datetimeFigureOut">
              <a:rPr lang="en-GB" smtClean="0"/>
              <a:t>04/12/2024</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AF86D-21AF-476E-B7ED-61799633A175}" type="slidenum">
              <a:rPr lang="en-GB" smtClean="0"/>
              <a:t>‹#›</a:t>
            </a:fld>
            <a:endParaRPr lang="en-GB"/>
          </a:p>
        </p:txBody>
      </p:sp>
    </p:spTree>
    <p:extLst>
      <p:ext uri="{BB962C8B-B14F-4D97-AF65-F5344CB8AC3E}">
        <p14:creationId xmlns:p14="http://schemas.microsoft.com/office/powerpoint/2010/main" val="192195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0AF86D-21AF-476E-B7ED-61799633A175}" type="slidenum">
              <a:rPr lang="en-GB" smtClean="0"/>
              <a:t>1</a:t>
            </a:fld>
            <a:endParaRPr lang="en-GB"/>
          </a:p>
        </p:txBody>
      </p:sp>
    </p:spTree>
    <p:extLst>
      <p:ext uri="{BB962C8B-B14F-4D97-AF65-F5344CB8AC3E}">
        <p14:creationId xmlns:p14="http://schemas.microsoft.com/office/powerpoint/2010/main" val="219229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420AF86D-21AF-476E-B7ED-61799633A175}" type="slidenum">
              <a:rPr lang="en-GB" smtClean="0"/>
              <a:pPr/>
              <a:t>13</a:t>
            </a:fld>
            <a:endParaRPr lang="en-GB"/>
          </a:p>
        </p:txBody>
      </p:sp>
    </p:spTree>
    <p:extLst>
      <p:ext uri="{BB962C8B-B14F-4D97-AF65-F5344CB8AC3E}">
        <p14:creationId xmlns:p14="http://schemas.microsoft.com/office/powerpoint/2010/main" val="333999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Rechte</a:t>
            </a:r>
            <a:r>
              <a:rPr lang="en-GB" dirty="0"/>
              <a:t> </a:t>
            </a:r>
            <a:r>
              <a:rPr lang="en-GB" dirty="0" err="1"/>
              <a:t>Seite</a:t>
            </a:r>
            <a:r>
              <a:rPr lang="en-GB" dirty="0"/>
              <a:t> </a:t>
            </a:r>
            <a:r>
              <a:rPr lang="en-GB" dirty="0" err="1"/>
              <a:t>jetzt</a:t>
            </a:r>
            <a:r>
              <a:rPr lang="en-GB" dirty="0"/>
              <a:t> </a:t>
            </a:r>
            <a:r>
              <a:rPr lang="en-GB" dirty="0" err="1"/>
              <a:t>zu</a:t>
            </a:r>
            <a:r>
              <a:rPr lang="en-GB" dirty="0"/>
              <a:t> </a:t>
            </a:r>
            <a:r>
              <a:rPr lang="en-GB" dirty="0" err="1"/>
              <a:t>überladen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B08468-548D-44E2-9B4C-BDF106104390}"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7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AF86D-21AF-476E-B7ED-61799633A17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17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Chiudere</a:t>
            </a:r>
            <a:r>
              <a:rPr lang="en-US" dirty="0"/>
              <a:t> </a:t>
            </a:r>
            <a:r>
              <a:rPr lang="en-US" dirty="0" err="1"/>
              <a:t>dicendo</a:t>
            </a:r>
            <a:r>
              <a:rPr lang="en-US" dirty="0"/>
              <a:t>: But how will this new 50 GWh enter the system? How do they make money?</a:t>
            </a:r>
          </a:p>
        </p:txBody>
      </p:sp>
      <p:sp>
        <p:nvSpPr>
          <p:cNvPr id="4" name="Slide Number Placeholder 3"/>
          <p:cNvSpPr>
            <a:spLocks noGrp="1"/>
          </p:cNvSpPr>
          <p:nvPr>
            <p:ph type="sldNum" sz="quarter" idx="5"/>
          </p:nvPr>
        </p:nvSpPr>
        <p:spPr/>
        <p:txBody>
          <a:bodyPr/>
          <a:lstStyle/>
          <a:p>
            <a:fld id="{420AF86D-21AF-476E-B7ED-61799633A175}" type="slidenum">
              <a:rPr lang="en-GB" smtClean="0"/>
              <a:t>4</a:t>
            </a:fld>
            <a:endParaRPr lang="en-GB"/>
          </a:p>
        </p:txBody>
      </p:sp>
    </p:spTree>
    <p:extLst>
      <p:ext uri="{BB962C8B-B14F-4D97-AF65-F5344CB8AC3E}">
        <p14:creationId xmlns:p14="http://schemas.microsoft.com/office/powerpoint/2010/main" val="409383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all incentives will be awarded through competitive auctions, competition will be key to understand</a:t>
            </a:r>
          </a:p>
        </p:txBody>
      </p:sp>
      <p:sp>
        <p:nvSpPr>
          <p:cNvPr id="4" name="Slide Number Placeholder 3"/>
          <p:cNvSpPr>
            <a:spLocks noGrp="1"/>
          </p:cNvSpPr>
          <p:nvPr>
            <p:ph type="sldNum" sz="quarter" idx="5"/>
          </p:nvPr>
        </p:nvSpPr>
        <p:spPr/>
        <p:txBody>
          <a:bodyPr/>
          <a:lstStyle/>
          <a:p>
            <a:fld id="{420AF86D-21AF-476E-B7ED-61799633A175}" type="slidenum">
              <a:rPr lang="en-GB" smtClean="0"/>
              <a:t>5</a:t>
            </a:fld>
            <a:endParaRPr lang="en-GB"/>
          </a:p>
        </p:txBody>
      </p:sp>
    </p:spTree>
    <p:extLst>
      <p:ext uri="{BB962C8B-B14F-4D97-AF65-F5344CB8AC3E}">
        <p14:creationId xmlns:p14="http://schemas.microsoft.com/office/powerpoint/2010/main" val="390163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01330-4F52-25EB-D53C-16664A3A3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4D92C-33D1-98FD-AE11-BFE841ACD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954D6-8978-B678-5C27-6F5AE434DD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C3D8ED-4CB2-887C-8FCA-81F5B8EA19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AF86D-21AF-476E-B7ED-61799633A1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74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Available MW for new entrants will strongly depend on the willingness to lower the price offered in the auctions</a:t>
            </a:r>
          </a:p>
          <a:p>
            <a:pPr marL="0" marR="0" indent="0" algn="ctr" defTabSz="914400" rtl="0" eaLnBrk="1" fontAlgn="auto" latinLnBrk="0" hangingPunct="1">
              <a:lnSpc>
                <a:spcPct val="95000"/>
              </a:lnSpc>
              <a:spcBef>
                <a:spcPts val="600"/>
              </a:spcBef>
              <a:spcAft>
                <a:spcPts val="0"/>
              </a:spcAft>
              <a:buClrTx/>
              <a:buSzTx/>
              <a:buFontTx/>
              <a:buNone/>
              <a:tabLst/>
            </a:pPr>
            <a:r>
              <a:rPr kumimoji="0" lang="en-GB" sz="1200" b="0" i="0" u="none" strike="noStrike" kern="1200" cap="none" spc="0" normalizeH="0" baseline="0" noProof="0">
                <a:ln>
                  <a:noFill/>
                </a:ln>
                <a:solidFill>
                  <a:srgbClr val="000000"/>
                </a:solidFill>
                <a:effectLst/>
                <a:uLnTx/>
                <a:uFillTx/>
                <a:latin typeface="Verdana"/>
                <a:ea typeface="+mn-ea"/>
                <a:cs typeface="+mn-cs"/>
              </a:rPr>
              <a:t>Poco </a:t>
            </a:r>
            <a:r>
              <a:rPr kumimoji="0" lang="en-GB" sz="1200" b="0" i="0" u="none" strike="noStrike" kern="1200" cap="none" spc="0" normalizeH="0" baseline="0" noProof="0" err="1">
                <a:ln>
                  <a:noFill/>
                </a:ln>
                <a:solidFill>
                  <a:srgbClr val="000000"/>
                </a:solidFill>
                <a:effectLst/>
                <a:uLnTx/>
                <a:uFillTx/>
                <a:latin typeface="Verdana"/>
                <a:ea typeface="+mn-ea"/>
                <a:cs typeface="+mn-cs"/>
              </a:rPr>
              <a:t>spazio</a:t>
            </a:r>
            <a:r>
              <a:rPr kumimoji="0" lang="en-GB" sz="1200" b="0" i="0" u="none" strike="noStrike" kern="1200" cap="none" spc="0" normalizeH="0" baseline="0" noProof="0">
                <a:ln>
                  <a:noFill/>
                </a:ln>
                <a:solidFill>
                  <a:srgbClr val="000000"/>
                </a:solidFill>
                <a:effectLst/>
                <a:uLnTx/>
                <a:uFillTx/>
                <a:latin typeface="Verdana"/>
                <a:ea typeface="+mn-ea"/>
                <a:cs typeface="+mn-cs"/>
              </a:rPr>
              <a:t> in generale</a:t>
            </a:r>
          </a:p>
          <a:p>
            <a:pPr marL="0" marR="0" indent="0" algn="ctr" defTabSz="914400" rtl="0" eaLnBrk="1" fontAlgn="auto" latinLnBrk="0" hangingPunct="1">
              <a:lnSpc>
                <a:spcPct val="95000"/>
              </a:lnSpc>
              <a:spcBef>
                <a:spcPts val="600"/>
              </a:spcBef>
              <a:spcAft>
                <a:spcPts val="0"/>
              </a:spcAft>
              <a:buClrTx/>
              <a:buSzTx/>
              <a:buFontTx/>
              <a:buNone/>
              <a:tabLst/>
            </a:pPr>
            <a:r>
              <a:rPr lang="en-GB" sz="1200">
                <a:solidFill>
                  <a:srgbClr val="000000"/>
                </a:solidFill>
                <a:latin typeface="Verdana"/>
              </a:rPr>
              <a:t>Tanta </a:t>
            </a:r>
            <a:r>
              <a:rPr lang="en-GB" sz="1200" err="1">
                <a:solidFill>
                  <a:srgbClr val="000000"/>
                </a:solidFill>
                <a:latin typeface="Verdana"/>
              </a:rPr>
              <a:t>competizione</a:t>
            </a:r>
            <a:endParaRPr kumimoji="0" lang="en-GB" sz="1200" b="0" i="0" u="none" strike="noStrike" kern="1200" cap="none" spc="0" normalizeH="0" baseline="0" noProof="0">
              <a:ln>
                <a:noFill/>
              </a:ln>
              <a:solidFill>
                <a:srgbClr val="000000"/>
              </a:solidFill>
              <a:effectLst/>
              <a:uLnTx/>
              <a:uFillTx/>
              <a:latin typeface="Verdana"/>
              <a:ea typeface="+mn-ea"/>
              <a:cs typeface="+mn-cs"/>
            </a:endParaRPr>
          </a:p>
          <a:p>
            <a:pPr marL="0" marR="0" indent="0" algn="ctr" defTabSz="914400" rtl="0" eaLnBrk="1" fontAlgn="auto" latinLnBrk="0" hangingPunct="1">
              <a:lnSpc>
                <a:spcPct val="95000"/>
              </a:lnSpc>
              <a:spcBef>
                <a:spcPts val="600"/>
              </a:spcBef>
              <a:spcAft>
                <a:spcPts val="0"/>
              </a:spcAft>
              <a:buClrTx/>
              <a:buSzTx/>
              <a:buFontTx/>
              <a:buNone/>
              <a:tabLst/>
            </a:pPr>
            <a:r>
              <a:rPr lang="en-GB" sz="1200" err="1">
                <a:solidFill>
                  <a:srgbClr val="000000"/>
                </a:solidFill>
                <a:latin typeface="Verdana"/>
              </a:rPr>
              <a:t>Pressione</a:t>
            </a:r>
            <a:r>
              <a:rPr lang="en-GB" sz="1200">
                <a:solidFill>
                  <a:srgbClr val="000000"/>
                </a:solidFill>
                <a:latin typeface="Verdana"/>
              </a:rPr>
              <a:t> a </a:t>
            </a:r>
            <a:r>
              <a:rPr lang="en-GB" sz="1200" err="1">
                <a:solidFill>
                  <a:srgbClr val="000000"/>
                </a:solidFill>
                <a:latin typeface="Verdana"/>
              </a:rPr>
              <a:t>scendere</a:t>
            </a:r>
            <a:r>
              <a:rPr lang="en-GB" sz="1200">
                <a:solidFill>
                  <a:srgbClr val="000000"/>
                </a:solidFill>
                <a:latin typeface="Verdana"/>
              </a:rPr>
              <a:t> </a:t>
            </a:r>
            <a:r>
              <a:rPr lang="en-GB" sz="1200" err="1">
                <a:solidFill>
                  <a:srgbClr val="000000"/>
                </a:solidFill>
                <a:latin typeface="Verdana"/>
              </a:rPr>
              <a:t>sul</a:t>
            </a:r>
            <a:r>
              <a:rPr lang="en-GB" sz="1200">
                <a:solidFill>
                  <a:srgbClr val="000000"/>
                </a:solidFill>
                <a:latin typeface="Verdana"/>
              </a:rPr>
              <a:t> Prezzo di </a:t>
            </a:r>
            <a:r>
              <a:rPr lang="en-GB" sz="1200" err="1">
                <a:solidFill>
                  <a:srgbClr val="000000"/>
                </a:solidFill>
                <a:latin typeface="Verdana"/>
              </a:rPr>
              <a:t>offerta</a:t>
            </a:r>
            <a:endParaRPr kumimoji="0" lang="en-GB" sz="1200" b="0" i="0" u="none" strike="noStrike" kern="1200" cap="none" spc="0" normalizeH="0" baseline="0" noProof="0">
              <a:ln>
                <a:noFill/>
              </a:ln>
              <a:solidFill>
                <a:srgbClr val="000000"/>
              </a:solidFill>
              <a:effectLst/>
              <a:uLnTx/>
              <a:uFillTx/>
              <a:latin typeface="Verdana"/>
              <a:ea typeface="+mn-ea"/>
              <a:cs typeface="+mn-cs"/>
            </a:endParaRPr>
          </a:p>
          <a:p>
            <a:pPr marL="0" marR="0" indent="0" algn="ctr" defTabSz="914400" rtl="0" eaLnBrk="1" fontAlgn="auto" latinLnBrk="0" hangingPunct="1">
              <a:lnSpc>
                <a:spcPct val="95000"/>
              </a:lnSpc>
              <a:spcBef>
                <a:spcPts val="600"/>
              </a:spcBef>
              <a:spcAft>
                <a:spcPts val="0"/>
              </a:spcAft>
              <a:buClrTx/>
              <a:buSzTx/>
              <a:buFontTx/>
              <a:buNone/>
              <a:tabLst/>
            </a:pPr>
            <a:r>
              <a:rPr kumimoji="0" lang="en-GB" sz="1200" b="0" i="0" u="none" strike="noStrike" kern="1200" cap="none" spc="0" normalizeH="0" baseline="0" noProof="0">
                <a:ln>
                  <a:noFill/>
                </a:ln>
                <a:solidFill>
                  <a:srgbClr val="000000"/>
                </a:solidFill>
                <a:effectLst/>
                <a:uLnTx/>
                <a:uFillTx/>
                <a:latin typeface="Verdana"/>
                <a:ea typeface="+mn-ea"/>
                <a:cs typeface="+mn-cs"/>
              </a:rPr>
              <a:t>Dare </a:t>
            </a:r>
            <a:r>
              <a:rPr kumimoji="0" lang="en-GB" sz="1200" b="0" i="0" u="none" strike="noStrike" kern="1200" cap="none" spc="0" normalizeH="0" baseline="0" noProof="0" err="1">
                <a:ln>
                  <a:noFill/>
                </a:ln>
                <a:solidFill>
                  <a:srgbClr val="000000"/>
                </a:solidFill>
                <a:effectLst/>
                <a:uLnTx/>
                <a:uFillTx/>
                <a:latin typeface="Verdana"/>
                <a:ea typeface="+mn-ea"/>
                <a:cs typeface="+mn-cs"/>
              </a:rPr>
              <a:t>più</a:t>
            </a:r>
            <a:r>
              <a:rPr kumimoji="0" lang="en-GB" sz="1200" b="0" i="0" u="none" strike="noStrike" kern="1200" cap="none" spc="0" normalizeH="0" baseline="0" noProof="0">
                <a:ln>
                  <a:noFill/>
                </a:ln>
                <a:solidFill>
                  <a:srgbClr val="000000"/>
                </a:solidFill>
                <a:effectLst/>
                <a:uLnTx/>
                <a:uFillTx/>
                <a:latin typeface="Verdana"/>
                <a:ea typeface="+mn-ea"/>
                <a:cs typeface="+mn-cs"/>
              </a:rPr>
              <a:t> </a:t>
            </a:r>
            <a:r>
              <a:rPr kumimoji="0" lang="en-GB" sz="1200" b="0" i="0" u="none" strike="noStrike" kern="1200" cap="none" spc="0" normalizeH="0" baseline="0" noProof="0" err="1">
                <a:ln>
                  <a:noFill/>
                </a:ln>
                <a:solidFill>
                  <a:srgbClr val="000000"/>
                </a:solidFill>
                <a:effectLst/>
                <a:uLnTx/>
                <a:uFillTx/>
                <a:latin typeface="Verdana"/>
                <a:ea typeface="+mn-ea"/>
                <a:cs typeface="+mn-cs"/>
              </a:rPr>
              <a:t>spazio</a:t>
            </a:r>
            <a:r>
              <a:rPr kumimoji="0" lang="en-GB" sz="1200" b="0" i="0" u="none" strike="noStrike" kern="1200" cap="none" spc="0" normalizeH="0" baseline="0" noProof="0">
                <a:ln>
                  <a:noFill/>
                </a:ln>
                <a:solidFill>
                  <a:srgbClr val="000000"/>
                </a:solidFill>
                <a:effectLst/>
                <a:uLnTx/>
                <a:uFillTx/>
                <a:latin typeface="Verdana"/>
                <a:ea typeface="+mn-ea"/>
                <a:cs typeface="+mn-cs"/>
              </a:rPr>
              <a:t> al </a:t>
            </a:r>
            <a:r>
              <a:rPr kumimoji="0" lang="en-GB" sz="1200" b="0" i="0" u="none" strike="noStrike" kern="1200" cap="none" spc="0" normalizeH="0" baseline="0" noProof="0" err="1">
                <a:ln>
                  <a:noFill/>
                </a:ln>
                <a:solidFill>
                  <a:srgbClr val="000000"/>
                </a:solidFill>
                <a:effectLst/>
                <a:uLnTx/>
                <a:uFillTx/>
                <a:latin typeface="Verdana"/>
                <a:ea typeface="+mn-ea"/>
                <a:cs typeface="+mn-cs"/>
              </a:rPr>
              <a:t>valore</a:t>
            </a:r>
            <a:r>
              <a:rPr kumimoji="0" lang="en-GB" sz="1200" b="0" i="0" u="none" strike="noStrike" kern="1200" cap="none" spc="0" normalizeH="0" baseline="0" noProof="0">
                <a:ln>
                  <a:noFill/>
                </a:ln>
                <a:solidFill>
                  <a:srgbClr val="000000"/>
                </a:solidFill>
                <a:effectLst/>
                <a:uLnTx/>
                <a:uFillTx/>
                <a:latin typeface="Verdana"/>
                <a:ea typeface="+mn-ea"/>
                <a:cs typeface="+mn-cs"/>
              </a:rPr>
              <a:t> </a:t>
            </a:r>
            <a:r>
              <a:rPr kumimoji="0" lang="en-GB" sz="1200" b="0" i="0" u="none" strike="noStrike" kern="1200" cap="none" spc="0" normalizeH="0" baseline="0" noProof="0" err="1">
                <a:ln>
                  <a:noFill/>
                </a:ln>
                <a:solidFill>
                  <a:srgbClr val="000000"/>
                </a:solidFill>
                <a:effectLst/>
                <a:uLnTx/>
                <a:uFillTx/>
                <a:latin typeface="Verdana"/>
                <a:ea typeface="+mn-ea"/>
                <a:cs typeface="+mn-cs"/>
              </a:rPr>
              <a:t>estraibile</a:t>
            </a:r>
            <a:r>
              <a:rPr kumimoji="0" lang="en-GB" sz="1200" b="0" i="0" u="none" strike="noStrike" kern="1200" cap="none" spc="0" normalizeH="0" baseline="0" noProof="0">
                <a:ln>
                  <a:noFill/>
                </a:ln>
                <a:solidFill>
                  <a:srgbClr val="000000"/>
                </a:solidFill>
                <a:effectLst/>
                <a:uLnTx/>
                <a:uFillTx/>
                <a:latin typeface="Verdana"/>
                <a:ea typeface="+mn-ea"/>
                <a:cs typeface="+mn-cs"/>
              </a:rPr>
              <a:t> (</a:t>
            </a:r>
            <a:r>
              <a:rPr kumimoji="0" lang="en-GB" sz="1200" b="0" i="0" u="none" strike="noStrike" kern="1200" cap="none" spc="0" normalizeH="0" baseline="0" noProof="0" err="1">
                <a:ln>
                  <a:noFill/>
                </a:ln>
                <a:solidFill>
                  <a:srgbClr val="000000"/>
                </a:solidFill>
                <a:effectLst/>
                <a:uLnTx/>
                <a:uFillTx/>
                <a:latin typeface="Verdana"/>
                <a:ea typeface="+mn-ea"/>
                <a:cs typeface="+mn-cs"/>
              </a:rPr>
              <a:t>quindi</a:t>
            </a:r>
            <a:r>
              <a:rPr kumimoji="0" lang="en-GB" sz="1200" b="0" i="0" u="none" strike="noStrike" kern="1200" cap="none" spc="0" normalizeH="0" baseline="0" noProof="0">
                <a:ln>
                  <a:noFill/>
                </a:ln>
                <a:solidFill>
                  <a:srgbClr val="000000"/>
                </a:solidFill>
                <a:effectLst/>
                <a:uLnTx/>
                <a:uFillTx/>
                <a:latin typeface="Verdana"/>
                <a:ea typeface="+mn-ea"/>
                <a:cs typeface="+mn-cs"/>
              </a:rPr>
              <a:t> al </a:t>
            </a:r>
            <a:r>
              <a:rPr kumimoji="0" lang="en-GB" sz="1200" b="0" i="0" u="none" strike="noStrike" kern="1200" cap="none" spc="0" normalizeH="0" baseline="0" noProof="0" err="1">
                <a:ln>
                  <a:noFill/>
                </a:ln>
                <a:solidFill>
                  <a:srgbClr val="000000"/>
                </a:solidFill>
                <a:effectLst/>
                <a:uLnTx/>
                <a:uFillTx/>
                <a:latin typeface="Verdana"/>
                <a:ea typeface="+mn-ea"/>
                <a:cs typeface="+mn-cs"/>
              </a:rPr>
              <a:t>nord</a:t>
            </a:r>
            <a:r>
              <a:rPr lang="en-GB" sz="1200">
                <a:solidFill>
                  <a:srgbClr val="000000"/>
                </a:solidFill>
                <a:latin typeface="Verdana"/>
              </a:rPr>
              <a:t>)</a:t>
            </a:r>
          </a:p>
          <a:p>
            <a:endParaRPr lang="en-GB"/>
          </a:p>
        </p:txBody>
      </p:sp>
      <p:sp>
        <p:nvSpPr>
          <p:cNvPr id="4" name="Slide Number Placeholder 3"/>
          <p:cNvSpPr>
            <a:spLocks noGrp="1"/>
          </p:cNvSpPr>
          <p:nvPr>
            <p:ph type="sldNum" sz="quarter" idx="5"/>
          </p:nvPr>
        </p:nvSpPr>
        <p:spPr/>
        <p:txBody>
          <a:bodyPr/>
          <a:lstStyle/>
          <a:p>
            <a:fld id="{420AF86D-21AF-476E-B7ED-61799633A175}" type="slidenum">
              <a:rPr lang="en-GB" smtClean="0"/>
              <a:t>7</a:t>
            </a:fld>
            <a:endParaRPr lang="en-GB"/>
          </a:p>
        </p:txBody>
      </p:sp>
    </p:spTree>
    <p:extLst>
      <p:ext uri="{BB962C8B-B14F-4D97-AF65-F5344CB8AC3E}">
        <p14:creationId xmlns:p14="http://schemas.microsoft.com/office/powerpoint/2010/main" val="1806117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ECD63-355A-1A35-09CD-FA91169D5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7D8E0-5E66-F7E7-8155-C69B107D8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D77A3-E3DF-29FB-C97C-CC81EEDC9CD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27536EF-2C6E-C23A-14B4-ACDAD08A38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AF86D-21AF-476E-B7ED-61799633A1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0AF86D-21AF-476E-B7ED-61799633A175}" type="slidenum">
              <a:rPr lang="en-GB" smtClean="0"/>
              <a:t>11</a:t>
            </a:fld>
            <a:endParaRPr lang="en-GB"/>
          </a:p>
        </p:txBody>
      </p:sp>
    </p:spTree>
    <p:extLst>
      <p:ext uri="{BB962C8B-B14F-4D97-AF65-F5344CB8AC3E}">
        <p14:creationId xmlns:p14="http://schemas.microsoft.com/office/powerpoint/2010/main" val="1251512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slid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D4ACB2A-0178-412B-9677-CA31407E9A7C}"/>
              </a:ext>
            </a:extLst>
          </p:cNvPr>
          <p:cNvGraphicFramePr>
            <a:graphicFrameLocks noChangeAspect="1"/>
          </p:cNvGraphicFramePr>
          <p:nvPr userDrawn="1">
            <p:custDataLst>
              <p:tags r:id="rId1"/>
            </p:custDataLst>
            <p:extLst>
              <p:ext uri="{D42A27DB-BD31-4B8C-83A1-F6EECF244321}">
                <p14:modId xmlns:p14="http://schemas.microsoft.com/office/powerpoint/2010/main" val="1482510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kt 3" hidden="1">
                        <a:extLst>
                          <a:ext uri="{FF2B5EF4-FFF2-40B4-BE49-F238E27FC236}">
                            <a16:creationId xmlns:a16="http://schemas.microsoft.com/office/drawing/2014/main" id="{7D4ACB2A-0178-412B-9677-CA31407E9A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51ADA57-D336-47D1-9CBE-2CA74A8CCFEA}"/>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4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27" name="Platshållare för bild 26">
            <a:extLst>
              <a:ext uri="{FF2B5EF4-FFF2-40B4-BE49-F238E27FC236}">
                <a16:creationId xmlns:a16="http://schemas.microsoft.com/office/drawing/2014/main" id="{A120CED2-6393-5147-8154-CFCB3B98C95F}"/>
              </a:ext>
            </a:extLst>
          </p:cNvPr>
          <p:cNvSpPr>
            <a:spLocks noGrp="1"/>
          </p:cNvSpPr>
          <p:nvPr>
            <p:ph type="pic" sz="quarter" idx="14" hasCustomPrompt="1"/>
          </p:nvPr>
        </p:nvSpPr>
        <p:spPr>
          <a:xfrm>
            <a:off x="2" y="3"/>
            <a:ext cx="12191999" cy="3428998"/>
          </a:xfrm>
          <a:prstGeom prst="rect">
            <a:avLst/>
          </a:prstGeom>
          <a:solidFill>
            <a:schemeClr val="accent1"/>
          </a:solidFill>
        </p:spPr>
        <p:txBody>
          <a:bodyPr wrap="square">
            <a:noAutofit/>
          </a:bodyPr>
          <a:lstStyle>
            <a:lvl1pPr marL="7938" indent="0">
              <a:buNone/>
              <a:defRPr sz="1000"/>
            </a:lvl1pPr>
          </a:lstStyle>
          <a:p>
            <a:r>
              <a:rPr lang="en-GB" noProof="0"/>
              <a:t>Click on the icon to add an image</a:t>
            </a:r>
          </a:p>
        </p:txBody>
      </p:sp>
      <p:sp>
        <p:nvSpPr>
          <p:cNvPr id="2" name="Title 1">
            <a:extLst>
              <a:ext uri="{FF2B5EF4-FFF2-40B4-BE49-F238E27FC236}">
                <a16:creationId xmlns:a16="http://schemas.microsoft.com/office/drawing/2014/main" id="{250D436C-449C-44A3-A112-F4E3D1AFBAE7}"/>
              </a:ext>
            </a:extLst>
          </p:cNvPr>
          <p:cNvSpPr>
            <a:spLocks noGrp="1"/>
          </p:cNvSpPr>
          <p:nvPr>
            <p:ph type="title" hasCustomPrompt="1"/>
          </p:nvPr>
        </p:nvSpPr>
        <p:spPr>
          <a:xfrm>
            <a:off x="766801" y="4041775"/>
            <a:ext cx="9613677" cy="1107996"/>
          </a:xfrm>
          <a:prstGeom prst="rect">
            <a:avLst/>
          </a:prstGeom>
        </p:spPr>
        <p:txBody>
          <a:bodyPr anchor="b">
            <a:spAutoFit/>
          </a:bodyPr>
          <a:lstStyle>
            <a:lvl1pPr>
              <a:lnSpc>
                <a:spcPct val="90000"/>
              </a:lnSpc>
              <a:defRPr sz="4000" spc="80" baseline="0">
                <a:solidFill>
                  <a:schemeClr val="tx1"/>
                </a:solidFill>
              </a:defRPr>
            </a:lvl1pPr>
          </a:lstStyle>
          <a:p>
            <a:r>
              <a:rPr lang="en-GB" noProof="0"/>
              <a:t>Click to add</a:t>
            </a:r>
            <a:br>
              <a:rPr lang="en-GB" noProof="0"/>
            </a:br>
            <a:r>
              <a:rPr lang="en-GB" noProof="0"/>
              <a:t>a headline</a:t>
            </a:r>
          </a:p>
        </p:txBody>
      </p:sp>
      <p:sp>
        <p:nvSpPr>
          <p:cNvPr id="6" name="Platshållare för text 5">
            <a:extLst>
              <a:ext uri="{FF2B5EF4-FFF2-40B4-BE49-F238E27FC236}">
                <a16:creationId xmlns:a16="http://schemas.microsoft.com/office/drawing/2014/main" id="{559C74F0-3489-BE40-A493-A19FCFB72EAF}"/>
              </a:ext>
            </a:extLst>
          </p:cNvPr>
          <p:cNvSpPr>
            <a:spLocks noGrp="1"/>
          </p:cNvSpPr>
          <p:nvPr>
            <p:ph type="body" sz="quarter" idx="13" hasCustomPrompt="1"/>
          </p:nvPr>
        </p:nvSpPr>
        <p:spPr>
          <a:xfrm>
            <a:off x="766800" y="5756326"/>
            <a:ext cx="9614604" cy="153504"/>
          </a:xfrm>
        </p:spPr>
        <p:txBody>
          <a:bodyPr>
            <a:spAutoFit/>
          </a:bodyPr>
          <a:lstStyle>
            <a:lvl1pPr marL="0" indent="0">
              <a:buNone/>
              <a:defRPr sz="1050" cap="all" baseline="0"/>
            </a:lvl1pPr>
          </a:lstStyle>
          <a:p>
            <a:r>
              <a:rPr lang="en-GB" noProof="0"/>
              <a:t>CLICK TO ADD indicator OR FIRSTNAME LASTNAME</a:t>
            </a:r>
          </a:p>
        </p:txBody>
      </p:sp>
      <p:sp>
        <p:nvSpPr>
          <p:cNvPr id="19" name="Textplatzhalter 18">
            <a:extLst>
              <a:ext uri="{FF2B5EF4-FFF2-40B4-BE49-F238E27FC236}">
                <a16:creationId xmlns:a16="http://schemas.microsoft.com/office/drawing/2014/main" id="{3BDB9811-819B-4075-AC76-35F2526E0CFD}"/>
              </a:ext>
            </a:extLst>
          </p:cNvPr>
          <p:cNvSpPr>
            <a:spLocks noGrp="1"/>
          </p:cNvSpPr>
          <p:nvPr>
            <p:ph type="body" sz="quarter" idx="15"/>
          </p:nvPr>
        </p:nvSpPr>
        <p:spPr>
          <a:xfrm>
            <a:off x="766801" y="5298948"/>
            <a:ext cx="9613677" cy="233910"/>
          </a:xfrm>
        </p:spPr>
        <p:txBody>
          <a:bodyPr>
            <a:spAutoFit/>
          </a:bodyPr>
          <a:lstStyle>
            <a:lvl1pPr marL="0" indent="0">
              <a:spcBef>
                <a:spcPts val="0"/>
              </a:spcBef>
              <a:spcAft>
                <a:spcPts val="0"/>
              </a:spcAft>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noProof="0"/>
              <a:t>Click to edit Master text styles</a:t>
            </a:r>
          </a:p>
        </p:txBody>
      </p:sp>
      <p:grpSp>
        <p:nvGrpSpPr>
          <p:cNvPr id="38" name="Grafik 5">
            <a:extLst>
              <a:ext uri="{FF2B5EF4-FFF2-40B4-BE49-F238E27FC236}">
                <a16:creationId xmlns:a16="http://schemas.microsoft.com/office/drawing/2014/main" id="{A1CBC643-1EA6-A28C-7D8C-ACD6E66A4686}"/>
              </a:ext>
            </a:extLst>
          </p:cNvPr>
          <p:cNvGrpSpPr>
            <a:grpSpLocks noChangeAspect="1"/>
          </p:cNvGrpSpPr>
          <p:nvPr userDrawn="1"/>
        </p:nvGrpSpPr>
        <p:grpSpPr>
          <a:xfrm>
            <a:off x="10666241" y="6334963"/>
            <a:ext cx="1232317" cy="349818"/>
            <a:chOff x="3379404" y="4989479"/>
            <a:chExt cx="6704563" cy="1903226"/>
          </a:xfrm>
          <a:solidFill>
            <a:srgbClr val="000100"/>
          </a:solidFill>
        </p:grpSpPr>
        <p:grpSp>
          <p:nvGrpSpPr>
            <p:cNvPr id="39" name="Grafik 5">
              <a:extLst>
                <a:ext uri="{FF2B5EF4-FFF2-40B4-BE49-F238E27FC236}">
                  <a16:creationId xmlns:a16="http://schemas.microsoft.com/office/drawing/2014/main" id="{FE602E55-D983-5682-8711-3357E73D94E4}"/>
                </a:ext>
              </a:extLst>
            </p:cNvPr>
            <p:cNvGrpSpPr/>
            <p:nvPr/>
          </p:nvGrpSpPr>
          <p:grpSpPr>
            <a:xfrm>
              <a:off x="5827147" y="5471745"/>
              <a:ext cx="4256821" cy="941396"/>
              <a:chOff x="5827147" y="5471745"/>
              <a:chExt cx="4256821" cy="941396"/>
            </a:xfrm>
            <a:solidFill>
              <a:srgbClr val="000100"/>
            </a:solidFill>
          </p:grpSpPr>
          <p:sp>
            <p:nvSpPr>
              <p:cNvPr id="41" name="Freihandform: Form 40">
                <a:extLst>
                  <a:ext uri="{FF2B5EF4-FFF2-40B4-BE49-F238E27FC236}">
                    <a16:creationId xmlns:a16="http://schemas.microsoft.com/office/drawing/2014/main" id="{0F98E9F7-FDA7-0F34-427E-8161BFA17B9C}"/>
                  </a:ext>
                </a:extLst>
              </p:cNvPr>
              <p:cNvSpPr/>
              <p:nvPr/>
            </p:nvSpPr>
            <p:spPr>
              <a:xfrm>
                <a:off x="7083603" y="5471745"/>
                <a:ext cx="733879" cy="941396"/>
              </a:xfrm>
              <a:custGeom>
                <a:avLst/>
                <a:gdLst>
                  <a:gd name="connsiteX0" fmla="*/ 0 w 733879"/>
                  <a:gd name="connsiteY0" fmla="*/ 941397 h 941396"/>
                  <a:gd name="connsiteX1" fmla="*/ 0 w 733879"/>
                  <a:gd name="connsiteY1" fmla="*/ 0 h 941396"/>
                  <a:gd name="connsiteX2" fmla="*/ 733879 w 733879"/>
                  <a:gd name="connsiteY2" fmla="*/ 0 h 941396"/>
                  <a:gd name="connsiteX3" fmla="*/ 733879 w 733879"/>
                  <a:gd name="connsiteY3" fmla="*/ 109163 h 941396"/>
                  <a:gd name="connsiteX4" fmla="*/ 137265 w 733879"/>
                  <a:gd name="connsiteY4" fmla="*/ 109163 h 941396"/>
                  <a:gd name="connsiteX5" fmla="*/ 115648 w 733879"/>
                  <a:gd name="connsiteY5" fmla="*/ 131320 h 941396"/>
                  <a:gd name="connsiteX6" fmla="*/ 115648 w 733879"/>
                  <a:gd name="connsiteY6" fmla="*/ 424763 h 941396"/>
                  <a:gd name="connsiteX7" fmla="*/ 137265 w 733879"/>
                  <a:gd name="connsiteY7" fmla="*/ 446380 h 941396"/>
                  <a:gd name="connsiteX8" fmla="*/ 619852 w 733879"/>
                  <a:gd name="connsiteY8" fmla="*/ 446380 h 941396"/>
                  <a:gd name="connsiteX9" fmla="*/ 619852 w 733879"/>
                  <a:gd name="connsiteY9" fmla="*/ 547437 h 941396"/>
                  <a:gd name="connsiteX10" fmla="*/ 137265 w 733879"/>
                  <a:gd name="connsiteY10" fmla="*/ 547437 h 941396"/>
                  <a:gd name="connsiteX11" fmla="*/ 115648 w 733879"/>
                  <a:gd name="connsiteY11" fmla="*/ 569594 h 941396"/>
                  <a:gd name="connsiteX12" fmla="*/ 115648 w 733879"/>
                  <a:gd name="connsiteY12"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879" h="941396">
                    <a:moveTo>
                      <a:pt x="0" y="941397"/>
                    </a:moveTo>
                    <a:lnTo>
                      <a:pt x="0" y="0"/>
                    </a:lnTo>
                    <a:lnTo>
                      <a:pt x="733879" y="0"/>
                    </a:lnTo>
                    <a:lnTo>
                      <a:pt x="733879" y="109163"/>
                    </a:lnTo>
                    <a:lnTo>
                      <a:pt x="137265" y="109163"/>
                    </a:lnTo>
                    <a:lnTo>
                      <a:pt x="115648" y="131320"/>
                    </a:lnTo>
                    <a:lnTo>
                      <a:pt x="115648" y="424763"/>
                    </a:lnTo>
                    <a:lnTo>
                      <a:pt x="137265" y="446380"/>
                    </a:lnTo>
                    <a:lnTo>
                      <a:pt x="619852" y="446380"/>
                    </a:lnTo>
                    <a:lnTo>
                      <a:pt x="619852" y="547437"/>
                    </a:lnTo>
                    <a:lnTo>
                      <a:pt x="137265" y="547437"/>
                    </a:lnTo>
                    <a:lnTo>
                      <a:pt x="115648" y="569594"/>
                    </a:lnTo>
                    <a:lnTo>
                      <a:pt x="115648" y="941397"/>
                    </a:lnTo>
                    <a:close/>
                  </a:path>
                </a:pathLst>
              </a:custGeom>
              <a:solidFill>
                <a:srgbClr val="000100"/>
              </a:solidFill>
              <a:ln w="5402" cap="flat">
                <a:noFill/>
                <a:prstDash val="solid"/>
                <a:miter/>
              </a:ln>
            </p:spPr>
            <p:txBody>
              <a:bodyPr rtlCol="0" anchor="ctr"/>
              <a:lstStyle/>
              <a:p>
                <a:endParaRPr lang="en-GB"/>
              </a:p>
            </p:txBody>
          </p:sp>
          <p:sp>
            <p:nvSpPr>
              <p:cNvPr id="42" name="Freihandform: Form 41">
                <a:extLst>
                  <a:ext uri="{FF2B5EF4-FFF2-40B4-BE49-F238E27FC236}">
                    <a16:creationId xmlns:a16="http://schemas.microsoft.com/office/drawing/2014/main" id="{3CA6E5E0-C9F0-4836-1432-AED7135E8638}"/>
                  </a:ext>
                </a:extLst>
              </p:cNvPr>
              <p:cNvSpPr/>
              <p:nvPr/>
            </p:nvSpPr>
            <p:spPr>
              <a:xfrm>
                <a:off x="5827147" y="5471745"/>
                <a:ext cx="978144" cy="941396"/>
              </a:xfrm>
              <a:custGeom>
                <a:avLst/>
                <a:gdLst>
                  <a:gd name="connsiteX0" fmla="*/ 852229 w 978144"/>
                  <a:gd name="connsiteY0" fmla="*/ 941397 h 941396"/>
                  <a:gd name="connsiteX1" fmla="*/ 727394 w 978144"/>
                  <a:gd name="connsiteY1" fmla="*/ 659302 h 941396"/>
                  <a:gd name="connsiteX2" fmla="*/ 355591 w 978144"/>
                  <a:gd name="connsiteY2" fmla="*/ 659302 h 941396"/>
                  <a:gd name="connsiteX3" fmla="*/ 400445 w 978144"/>
                  <a:gd name="connsiteY3" fmla="*/ 558245 h 941396"/>
                  <a:gd name="connsiteX4" fmla="*/ 683080 w 978144"/>
                  <a:gd name="connsiteY4" fmla="*/ 558245 h 941396"/>
                  <a:gd name="connsiteX5" fmla="*/ 500962 w 978144"/>
                  <a:gd name="connsiteY5" fmla="*/ 156179 h 941396"/>
                  <a:gd name="connsiteX6" fmla="*/ 469077 w 978144"/>
                  <a:gd name="connsiteY6" fmla="*/ 156179 h 941396"/>
                  <a:gd name="connsiteX7" fmla="*/ 118891 w 978144"/>
                  <a:gd name="connsiteY7" fmla="*/ 941397 h 941396"/>
                  <a:gd name="connsiteX8" fmla="*/ 0 w 978144"/>
                  <a:gd name="connsiteY8" fmla="*/ 941397 h 941396"/>
                  <a:gd name="connsiteX9" fmla="*/ 433410 w 978144"/>
                  <a:gd name="connsiteY9" fmla="*/ 0 h 941396"/>
                  <a:gd name="connsiteX10" fmla="*/ 545275 w 978144"/>
                  <a:gd name="connsiteY10" fmla="*/ 0 h 941396"/>
                  <a:gd name="connsiteX11" fmla="*/ 978145 w 978144"/>
                  <a:gd name="connsiteY11"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8144" h="941396">
                    <a:moveTo>
                      <a:pt x="852229" y="941397"/>
                    </a:moveTo>
                    <a:lnTo>
                      <a:pt x="727394" y="659302"/>
                    </a:lnTo>
                    <a:lnTo>
                      <a:pt x="355591" y="659302"/>
                    </a:lnTo>
                    <a:lnTo>
                      <a:pt x="400445" y="558245"/>
                    </a:lnTo>
                    <a:lnTo>
                      <a:pt x="683080" y="558245"/>
                    </a:lnTo>
                    <a:lnTo>
                      <a:pt x="500962" y="156179"/>
                    </a:lnTo>
                    <a:lnTo>
                      <a:pt x="469077" y="156179"/>
                    </a:lnTo>
                    <a:lnTo>
                      <a:pt x="118891" y="941397"/>
                    </a:lnTo>
                    <a:lnTo>
                      <a:pt x="0" y="941397"/>
                    </a:lnTo>
                    <a:lnTo>
                      <a:pt x="433410" y="0"/>
                    </a:lnTo>
                    <a:lnTo>
                      <a:pt x="545275" y="0"/>
                    </a:lnTo>
                    <a:lnTo>
                      <a:pt x="978145" y="941397"/>
                    </a:lnTo>
                    <a:close/>
                  </a:path>
                </a:pathLst>
              </a:custGeom>
              <a:solidFill>
                <a:srgbClr val="000100"/>
              </a:solidFill>
              <a:ln w="5402" cap="flat">
                <a:noFill/>
                <a:prstDash val="solid"/>
                <a:miter/>
              </a:ln>
            </p:spPr>
            <p:txBody>
              <a:bodyPr rtlCol="0" anchor="ctr"/>
              <a:lstStyle/>
              <a:p>
                <a:endParaRPr lang="en-GB"/>
              </a:p>
            </p:txBody>
          </p:sp>
          <p:sp>
            <p:nvSpPr>
              <p:cNvPr id="43" name="Freihandform: Form 42">
                <a:extLst>
                  <a:ext uri="{FF2B5EF4-FFF2-40B4-BE49-F238E27FC236}">
                    <a16:creationId xmlns:a16="http://schemas.microsoft.com/office/drawing/2014/main" id="{60ABA5A4-C9F4-4A43-0CA6-CB86638EC3A2}"/>
                  </a:ext>
                </a:extLst>
              </p:cNvPr>
              <p:cNvSpPr/>
              <p:nvPr/>
            </p:nvSpPr>
            <p:spPr>
              <a:xfrm>
                <a:off x="8128219" y="5471745"/>
                <a:ext cx="877087" cy="941396"/>
              </a:xfrm>
              <a:custGeom>
                <a:avLst/>
                <a:gdLst>
                  <a:gd name="connsiteX0" fmla="*/ 745228 w 877087"/>
                  <a:gd name="connsiteY0" fmla="*/ 941397 h 941396"/>
                  <a:gd name="connsiteX1" fmla="*/ 476102 w 877087"/>
                  <a:gd name="connsiteY1" fmla="*/ 547977 h 941396"/>
                  <a:gd name="connsiteX2" fmla="*/ 216165 w 877087"/>
                  <a:gd name="connsiteY2" fmla="*/ 547977 h 941396"/>
                  <a:gd name="connsiteX3" fmla="*/ 216165 w 877087"/>
                  <a:gd name="connsiteY3" fmla="*/ 446920 h 941396"/>
                  <a:gd name="connsiteX4" fmla="*/ 545275 w 877087"/>
                  <a:gd name="connsiteY4" fmla="*/ 446920 h 941396"/>
                  <a:gd name="connsiteX5" fmla="*/ 730636 w 877087"/>
                  <a:gd name="connsiteY5" fmla="*/ 273448 h 941396"/>
                  <a:gd name="connsiteX6" fmla="*/ 684701 w 877087"/>
                  <a:gd name="connsiteY6" fmla="*/ 160502 h 941396"/>
                  <a:gd name="connsiteX7" fmla="*/ 513931 w 877087"/>
                  <a:gd name="connsiteY7" fmla="*/ 101057 h 941396"/>
                  <a:gd name="connsiteX8" fmla="*/ 137265 w 877087"/>
                  <a:gd name="connsiteY8" fmla="*/ 101057 h 941396"/>
                  <a:gd name="connsiteX9" fmla="*/ 115648 w 877087"/>
                  <a:gd name="connsiteY9" fmla="*/ 122673 h 941396"/>
                  <a:gd name="connsiteX10" fmla="*/ 115648 w 877087"/>
                  <a:gd name="connsiteY10" fmla="*/ 941397 h 941396"/>
                  <a:gd name="connsiteX11" fmla="*/ 0 w 877087"/>
                  <a:gd name="connsiteY11" fmla="*/ 941397 h 941396"/>
                  <a:gd name="connsiteX12" fmla="*/ 0 w 877087"/>
                  <a:gd name="connsiteY12" fmla="*/ 0 h 941396"/>
                  <a:gd name="connsiteX13" fmla="*/ 513931 w 877087"/>
                  <a:gd name="connsiteY13" fmla="*/ 0 h 941396"/>
                  <a:gd name="connsiteX14" fmla="*/ 774409 w 877087"/>
                  <a:gd name="connsiteY14" fmla="*/ 93491 h 941396"/>
                  <a:gd name="connsiteX15" fmla="*/ 845204 w 877087"/>
                  <a:gd name="connsiteY15" fmla="*/ 274529 h 941396"/>
                  <a:gd name="connsiteX16" fmla="*/ 629579 w 877087"/>
                  <a:gd name="connsiteY16" fmla="*/ 532305 h 941396"/>
                  <a:gd name="connsiteX17" fmla="*/ 604721 w 877087"/>
                  <a:gd name="connsiteY17" fmla="*/ 538250 h 941396"/>
                  <a:gd name="connsiteX18" fmla="*/ 597155 w 877087"/>
                  <a:gd name="connsiteY18" fmla="*/ 539871 h 941396"/>
                  <a:gd name="connsiteX19" fmla="*/ 877087 w 877087"/>
                  <a:gd name="connsiteY19" fmla="*/ 941397 h 941396"/>
                  <a:gd name="connsiteX20" fmla="*/ 745228 w 877087"/>
                  <a:gd name="connsiteY20"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7087" h="941396">
                    <a:moveTo>
                      <a:pt x="745228" y="941397"/>
                    </a:moveTo>
                    <a:lnTo>
                      <a:pt x="476102" y="547977"/>
                    </a:lnTo>
                    <a:lnTo>
                      <a:pt x="216165" y="547977"/>
                    </a:lnTo>
                    <a:lnTo>
                      <a:pt x="216165" y="446920"/>
                    </a:lnTo>
                    <a:lnTo>
                      <a:pt x="545275" y="446920"/>
                    </a:lnTo>
                    <a:cubicBezTo>
                      <a:pt x="649034" y="446920"/>
                      <a:pt x="730636" y="370722"/>
                      <a:pt x="730636" y="273448"/>
                    </a:cubicBezTo>
                    <a:cubicBezTo>
                      <a:pt x="730636" y="231837"/>
                      <a:pt x="714424" y="191846"/>
                      <a:pt x="684701" y="160502"/>
                    </a:cubicBezTo>
                    <a:cubicBezTo>
                      <a:pt x="632281" y="108082"/>
                      <a:pt x="569053" y="101057"/>
                      <a:pt x="513931" y="101057"/>
                    </a:cubicBezTo>
                    <a:lnTo>
                      <a:pt x="137265" y="101057"/>
                    </a:lnTo>
                    <a:lnTo>
                      <a:pt x="115648" y="122673"/>
                    </a:lnTo>
                    <a:lnTo>
                      <a:pt x="115648" y="941397"/>
                    </a:lnTo>
                    <a:lnTo>
                      <a:pt x="0" y="941397"/>
                    </a:lnTo>
                    <a:lnTo>
                      <a:pt x="0" y="0"/>
                    </a:lnTo>
                    <a:lnTo>
                      <a:pt x="513931" y="0"/>
                    </a:lnTo>
                    <a:cubicBezTo>
                      <a:pt x="629039" y="0"/>
                      <a:pt x="714424" y="30803"/>
                      <a:pt x="774409" y="93491"/>
                    </a:cubicBezTo>
                    <a:cubicBezTo>
                      <a:pt x="820885" y="142669"/>
                      <a:pt x="845204" y="205356"/>
                      <a:pt x="845204" y="274529"/>
                    </a:cubicBezTo>
                    <a:cubicBezTo>
                      <a:pt x="845204" y="397202"/>
                      <a:pt x="762520" y="496098"/>
                      <a:pt x="629579" y="532305"/>
                    </a:cubicBezTo>
                    <a:cubicBezTo>
                      <a:pt x="626337" y="533386"/>
                      <a:pt x="618231" y="535548"/>
                      <a:pt x="604721" y="538250"/>
                    </a:cubicBezTo>
                    <a:lnTo>
                      <a:pt x="597155" y="539871"/>
                    </a:lnTo>
                    <a:lnTo>
                      <a:pt x="877087" y="941397"/>
                    </a:lnTo>
                    <a:lnTo>
                      <a:pt x="745228" y="941397"/>
                    </a:lnTo>
                    <a:close/>
                  </a:path>
                </a:pathLst>
              </a:custGeom>
              <a:solidFill>
                <a:srgbClr val="000100"/>
              </a:solidFill>
              <a:ln w="5402" cap="flat">
                <a:noFill/>
                <a:prstDash val="solid"/>
                <a:miter/>
              </a:ln>
            </p:spPr>
            <p:txBody>
              <a:bodyPr rtlCol="0" anchor="ctr"/>
              <a:lstStyle/>
              <a:p>
                <a:endParaRPr lang="en-GB"/>
              </a:p>
            </p:txBody>
          </p:sp>
          <p:sp>
            <p:nvSpPr>
              <p:cNvPr id="44" name="Freihandform: Form 43">
                <a:extLst>
                  <a:ext uri="{FF2B5EF4-FFF2-40B4-BE49-F238E27FC236}">
                    <a16:creationId xmlns:a16="http://schemas.microsoft.com/office/drawing/2014/main" id="{F6F43573-BB41-27BE-3388-5C9DF88E64A3}"/>
                  </a:ext>
                </a:extLst>
              </p:cNvPr>
              <p:cNvSpPr/>
              <p:nvPr/>
            </p:nvSpPr>
            <p:spPr>
              <a:xfrm>
                <a:off x="9187425" y="5471745"/>
                <a:ext cx="896542" cy="941396"/>
              </a:xfrm>
              <a:custGeom>
                <a:avLst/>
                <a:gdLst>
                  <a:gd name="connsiteX0" fmla="*/ 390717 w 896542"/>
                  <a:gd name="connsiteY0" fmla="*/ 941397 h 941396"/>
                  <a:gd name="connsiteX1" fmla="*/ 390717 w 896542"/>
                  <a:gd name="connsiteY1" fmla="*/ 556624 h 941396"/>
                  <a:gd name="connsiteX2" fmla="*/ 0 w 896542"/>
                  <a:gd name="connsiteY2" fmla="*/ 0 h 941396"/>
                  <a:gd name="connsiteX3" fmla="*/ 132401 w 896542"/>
                  <a:gd name="connsiteY3" fmla="*/ 0 h 941396"/>
                  <a:gd name="connsiteX4" fmla="*/ 435572 w 896542"/>
                  <a:gd name="connsiteY4" fmla="*/ 436112 h 941396"/>
                  <a:gd name="connsiteX5" fmla="*/ 462052 w 896542"/>
                  <a:gd name="connsiteY5" fmla="*/ 436112 h 941396"/>
                  <a:gd name="connsiteX6" fmla="*/ 764142 w 896542"/>
                  <a:gd name="connsiteY6" fmla="*/ 0 h 941396"/>
                  <a:gd name="connsiteX7" fmla="*/ 896543 w 896542"/>
                  <a:gd name="connsiteY7" fmla="*/ 0 h 941396"/>
                  <a:gd name="connsiteX8" fmla="*/ 505825 w 896542"/>
                  <a:gd name="connsiteY8" fmla="*/ 556624 h 941396"/>
                  <a:gd name="connsiteX9" fmla="*/ 505825 w 896542"/>
                  <a:gd name="connsiteY9"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542" h="941396">
                    <a:moveTo>
                      <a:pt x="390717" y="941397"/>
                    </a:moveTo>
                    <a:lnTo>
                      <a:pt x="390717" y="556624"/>
                    </a:lnTo>
                    <a:lnTo>
                      <a:pt x="0" y="0"/>
                    </a:lnTo>
                    <a:lnTo>
                      <a:pt x="132401" y="0"/>
                    </a:lnTo>
                    <a:lnTo>
                      <a:pt x="435572" y="436112"/>
                    </a:lnTo>
                    <a:lnTo>
                      <a:pt x="462052" y="436112"/>
                    </a:lnTo>
                    <a:lnTo>
                      <a:pt x="764142" y="0"/>
                    </a:lnTo>
                    <a:lnTo>
                      <a:pt x="896543" y="0"/>
                    </a:lnTo>
                    <a:lnTo>
                      <a:pt x="505825" y="556624"/>
                    </a:lnTo>
                    <a:lnTo>
                      <a:pt x="505825" y="941397"/>
                    </a:lnTo>
                    <a:close/>
                  </a:path>
                </a:pathLst>
              </a:custGeom>
              <a:solidFill>
                <a:srgbClr val="000100"/>
              </a:solidFill>
              <a:ln w="5402" cap="flat">
                <a:noFill/>
                <a:prstDash val="solid"/>
                <a:miter/>
              </a:ln>
            </p:spPr>
            <p:txBody>
              <a:bodyPr rtlCol="0" anchor="ctr"/>
              <a:lstStyle/>
              <a:p>
                <a:endParaRPr lang="en-GB"/>
              </a:p>
            </p:txBody>
          </p:sp>
        </p:grpSp>
        <p:sp>
          <p:nvSpPr>
            <p:cNvPr id="40" name="Freihandform: Form 39">
              <a:extLst>
                <a:ext uri="{FF2B5EF4-FFF2-40B4-BE49-F238E27FC236}">
                  <a16:creationId xmlns:a16="http://schemas.microsoft.com/office/drawing/2014/main" id="{292226CF-A63B-EC15-8B16-1E80001A08FF}"/>
                </a:ext>
              </a:extLst>
            </p:cNvPr>
            <p:cNvSpPr/>
            <p:nvPr/>
          </p:nvSpPr>
          <p:spPr>
            <a:xfrm>
              <a:off x="3379404" y="4989479"/>
              <a:ext cx="1903226" cy="1903226"/>
            </a:xfrm>
            <a:custGeom>
              <a:avLst/>
              <a:gdLst>
                <a:gd name="connsiteX0" fmla="*/ 1676576 w 1903226"/>
                <a:gd name="connsiteY0" fmla="*/ 335274 h 1903226"/>
                <a:gd name="connsiteX1" fmla="*/ 335274 w 1903226"/>
                <a:gd name="connsiteY1" fmla="*/ 226651 h 1903226"/>
                <a:gd name="connsiteX2" fmla="*/ 226651 w 1903226"/>
                <a:gd name="connsiteY2" fmla="*/ 1567953 h 1903226"/>
                <a:gd name="connsiteX3" fmla="*/ 1567953 w 1903226"/>
                <a:gd name="connsiteY3" fmla="*/ 1676576 h 1903226"/>
                <a:gd name="connsiteX4" fmla="*/ 1676576 w 1903226"/>
                <a:gd name="connsiteY4" fmla="*/ 335274 h 1903226"/>
                <a:gd name="connsiteX5" fmla="*/ 395260 w 1903226"/>
                <a:gd name="connsiteY5" fmla="*/ 296905 h 1903226"/>
                <a:gd name="connsiteX6" fmla="*/ 1512831 w 1903226"/>
                <a:gd name="connsiteY6" fmla="*/ 301228 h 1903226"/>
                <a:gd name="connsiteX7" fmla="*/ 136403 w 1903226"/>
                <a:gd name="connsiteY7" fmla="*/ 682218 h 1903226"/>
                <a:gd name="connsiteX8" fmla="*/ 395260 w 1903226"/>
                <a:gd name="connsiteY8" fmla="*/ 296905 h 1903226"/>
                <a:gd name="connsiteX9" fmla="*/ 297445 w 1903226"/>
                <a:gd name="connsiteY9" fmla="*/ 1507427 h 1903226"/>
                <a:gd name="connsiteX10" fmla="*/ 99114 w 1903226"/>
                <a:gd name="connsiteY10" fmla="*/ 851907 h 1903226"/>
                <a:gd name="connsiteX11" fmla="*/ 562247 w 1903226"/>
                <a:gd name="connsiteY11" fmla="*/ 1088608 h 1903226"/>
                <a:gd name="connsiteX12" fmla="*/ 637364 w 1903226"/>
                <a:gd name="connsiteY12" fmla="*/ 1024839 h 1903226"/>
                <a:gd name="connsiteX13" fmla="*/ 167747 w 1903226"/>
                <a:gd name="connsiteY13" fmla="*/ 784897 h 1903226"/>
                <a:gd name="connsiteX14" fmla="*/ 169908 w 1903226"/>
                <a:gd name="connsiteY14" fmla="*/ 769225 h 1903226"/>
                <a:gd name="connsiteX15" fmla="*/ 1504184 w 1903226"/>
                <a:gd name="connsiteY15" fmla="*/ 399583 h 1903226"/>
                <a:gd name="connsiteX16" fmla="*/ 1514452 w 1903226"/>
                <a:gd name="connsiteY16" fmla="*/ 412013 h 1903226"/>
                <a:gd name="connsiteX17" fmla="*/ 660061 w 1903226"/>
                <a:gd name="connsiteY17" fmla="*/ 1138326 h 1903226"/>
                <a:gd name="connsiteX18" fmla="*/ 912434 w 1903226"/>
                <a:gd name="connsiteY18" fmla="*/ 1808436 h 1903226"/>
                <a:gd name="connsiteX19" fmla="*/ 297445 w 1903226"/>
                <a:gd name="connsiteY19" fmla="*/ 1507427 h 1903226"/>
                <a:gd name="connsiteX20" fmla="*/ 989712 w 1903226"/>
                <a:gd name="connsiteY20" fmla="*/ 1751693 h 1903226"/>
                <a:gd name="connsiteX21" fmla="*/ 769225 w 1903226"/>
                <a:gd name="connsiteY21" fmla="*/ 1166968 h 1903226"/>
                <a:gd name="connsiteX22" fmla="*/ 1574438 w 1903226"/>
                <a:gd name="connsiteY22" fmla="*/ 482806 h 1903226"/>
                <a:gd name="connsiteX23" fmla="*/ 1584706 w 1903226"/>
                <a:gd name="connsiteY23" fmla="*/ 495236 h 1903226"/>
                <a:gd name="connsiteX24" fmla="*/ 1005384 w 1903226"/>
                <a:gd name="connsiteY24" fmla="*/ 1752233 h 1903226"/>
                <a:gd name="connsiteX25" fmla="*/ 989712 w 1903226"/>
                <a:gd name="connsiteY25" fmla="*/ 1751693 h 1903226"/>
                <a:gd name="connsiteX26" fmla="*/ 1507967 w 1903226"/>
                <a:gd name="connsiteY26" fmla="*/ 1605781 h 1903226"/>
                <a:gd name="connsiteX27" fmla="*/ 1085906 w 1903226"/>
                <a:gd name="connsiteY27" fmla="*/ 1799249 h 1903226"/>
                <a:gd name="connsiteX28" fmla="*/ 1683601 w 1903226"/>
                <a:gd name="connsiteY28" fmla="*/ 502261 h 1903226"/>
                <a:gd name="connsiteX29" fmla="*/ 1507967 w 1903226"/>
                <a:gd name="connsiteY29" fmla="*/ 1605781 h 19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3226" h="1903226">
                  <a:moveTo>
                    <a:pt x="1676576" y="335274"/>
                  </a:moveTo>
                  <a:cubicBezTo>
                    <a:pt x="1336116" y="-65171"/>
                    <a:pt x="735719" y="-113808"/>
                    <a:pt x="335274" y="226651"/>
                  </a:cubicBezTo>
                  <a:cubicBezTo>
                    <a:pt x="-65171" y="567111"/>
                    <a:pt x="-113808" y="1167508"/>
                    <a:pt x="226651" y="1567953"/>
                  </a:cubicBezTo>
                  <a:cubicBezTo>
                    <a:pt x="567111" y="1968398"/>
                    <a:pt x="1167508" y="2017035"/>
                    <a:pt x="1567953" y="1676576"/>
                  </a:cubicBezTo>
                  <a:cubicBezTo>
                    <a:pt x="1968398" y="1336116"/>
                    <a:pt x="2017035" y="735719"/>
                    <a:pt x="1676576" y="335274"/>
                  </a:cubicBezTo>
                  <a:close/>
                  <a:moveTo>
                    <a:pt x="395260" y="296905"/>
                  </a:moveTo>
                  <a:cubicBezTo>
                    <a:pt x="721668" y="19133"/>
                    <a:pt x="1197771" y="28861"/>
                    <a:pt x="1512831" y="301228"/>
                  </a:cubicBezTo>
                  <a:lnTo>
                    <a:pt x="136403" y="682218"/>
                  </a:lnTo>
                  <a:cubicBezTo>
                    <a:pt x="183959" y="537388"/>
                    <a:pt x="270965" y="402826"/>
                    <a:pt x="395260" y="296905"/>
                  </a:cubicBezTo>
                  <a:close/>
                  <a:moveTo>
                    <a:pt x="297445" y="1507427"/>
                  </a:moveTo>
                  <a:cubicBezTo>
                    <a:pt x="136943" y="1318823"/>
                    <a:pt x="72634" y="1080502"/>
                    <a:pt x="99114" y="851907"/>
                  </a:cubicBezTo>
                  <a:lnTo>
                    <a:pt x="562247" y="1088608"/>
                  </a:lnTo>
                  <a:lnTo>
                    <a:pt x="637364" y="1024839"/>
                  </a:lnTo>
                  <a:lnTo>
                    <a:pt x="167747" y="784897"/>
                  </a:lnTo>
                  <a:cubicBezTo>
                    <a:pt x="168827" y="777331"/>
                    <a:pt x="168827" y="776790"/>
                    <a:pt x="169908" y="769225"/>
                  </a:cubicBezTo>
                  <a:lnTo>
                    <a:pt x="1504184" y="399583"/>
                  </a:lnTo>
                  <a:lnTo>
                    <a:pt x="1514452" y="412013"/>
                  </a:lnTo>
                  <a:lnTo>
                    <a:pt x="660061" y="1138326"/>
                  </a:lnTo>
                  <a:lnTo>
                    <a:pt x="912434" y="1808436"/>
                  </a:lnTo>
                  <a:cubicBezTo>
                    <a:pt x="682759" y="1798168"/>
                    <a:pt x="457407" y="1696030"/>
                    <a:pt x="297445" y="1507427"/>
                  </a:cubicBezTo>
                  <a:close/>
                  <a:moveTo>
                    <a:pt x="989712" y="1751693"/>
                  </a:moveTo>
                  <a:lnTo>
                    <a:pt x="769225" y="1166968"/>
                  </a:lnTo>
                  <a:lnTo>
                    <a:pt x="1574438" y="482806"/>
                  </a:lnTo>
                  <a:lnTo>
                    <a:pt x="1584706" y="495236"/>
                  </a:lnTo>
                  <a:lnTo>
                    <a:pt x="1005384" y="1752233"/>
                  </a:lnTo>
                  <a:cubicBezTo>
                    <a:pt x="997819" y="1752233"/>
                    <a:pt x="997278" y="1752233"/>
                    <a:pt x="989712" y="1751693"/>
                  </a:cubicBezTo>
                  <a:close/>
                  <a:moveTo>
                    <a:pt x="1507967" y="1605781"/>
                  </a:moveTo>
                  <a:cubicBezTo>
                    <a:pt x="1383132" y="1711702"/>
                    <a:pt x="1236680" y="1776011"/>
                    <a:pt x="1085906" y="1799249"/>
                  </a:cubicBezTo>
                  <a:lnTo>
                    <a:pt x="1683601" y="502261"/>
                  </a:lnTo>
                  <a:cubicBezTo>
                    <a:pt x="1901387" y="856771"/>
                    <a:pt x="1834375" y="1328010"/>
                    <a:pt x="1507967" y="1605781"/>
                  </a:cubicBezTo>
                  <a:close/>
                </a:path>
              </a:pathLst>
            </a:custGeom>
            <a:solidFill>
              <a:srgbClr val="000100"/>
            </a:solidFill>
            <a:ln w="5402" cap="flat">
              <a:noFill/>
              <a:prstDash val="solid"/>
              <a:miter/>
            </a:ln>
          </p:spPr>
          <p:txBody>
            <a:bodyPr rtlCol="0" anchor="ctr"/>
            <a:lstStyle/>
            <a:p>
              <a:endParaRPr lang="en-GB"/>
            </a:p>
          </p:txBody>
        </p:sp>
      </p:grpSp>
    </p:spTree>
    <p:extLst>
      <p:ext uri="{BB962C8B-B14F-4D97-AF65-F5344CB8AC3E}">
        <p14:creationId xmlns:p14="http://schemas.microsoft.com/office/powerpoint/2010/main" val="2291760935"/>
      </p:ext>
    </p:extLst>
  </p:cSld>
  <p:clrMapOvr>
    <a:masterClrMapping/>
  </p:clrMapOvr>
  <p:extLst>
    <p:ext uri="{DCECCB84-F9BA-43D5-87BE-67443E8EF086}">
      <p15:sldGuideLst xmlns:p15="http://schemas.microsoft.com/office/powerpoint/2012/main">
        <p15:guide id="2" orient="horz" pos="2160">
          <p15:clr>
            <a:srgbClr val="F26B43"/>
          </p15:clr>
        </p15:guide>
        <p15:guide id="3" orient="horz" pos="3929">
          <p15:clr>
            <a:srgbClr val="F26B43"/>
          </p15:clr>
        </p15:guide>
        <p15:guide id="4" pos="6539">
          <p15:clr>
            <a:srgbClr val="F26B43"/>
          </p15:clr>
        </p15:guide>
        <p15:guide id="5" pos="483">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king Future + image">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C684A47F-E08B-83A5-5EDE-97D876EF179B}"/>
              </a:ext>
            </a:extLst>
          </p:cNvPr>
          <p:cNvGraphicFramePr>
            <a:graphicFrameLocks noChangeAspect="1"/>
          </p:cNvGraphicFramePr>
          <p:nvPr userDrawn="1">
            <p:custDataLst>
              <p:tags r:id="rId1"/>
            </p:custDataLst>
            <p:extLst>
              <p:ext uri="{D42A27DB-BD31-4B8C-83A1-F6EECF244321}">
                <p14:modId xmlns:p14="http://schemas.microsoft.com/office/powerpoint/2010/main" val="3128777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5" progId="TCLayout.ActiveDocument.1">
                  <p:embed/>
                </p:oleObj>
              </mc:Choice>
              <mc:Fallback>
                <p:oleObj name="think-cell Slide" r:id="rId3" imgW="384" imgH="385" progId="TCLayout.ActiveDocument.1">
                  <p:embed/>
                  <p:pic>
                    <p:nvPicPr>
                      <p:cNvPr id="10" name="think-cell data - do not delete" hidden="1">
                        <a:extLst>
                          <a:ext uri="{FF2B5EF4-FFF2-40B4-BE49-F238E27FC236}">
                            <a16:creationId xmlns:a16="http://schemas.microsoft.com/office/drawing/2014/main" id="{C684A47F-E08B-83A5-5EDE-97D876EF17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1">
            <a:extLst>
              <a:ext uri="{FF2B5EF4-FFF2-40B4-BE49-F238E27FC236}">
                <a16:creationId xmlns:a16="http://schemas.microsoft.com/office/drawing/2014/main" id="{4847AC57-070C-4861-DE0E-6093D55FEBBE}"/>
              </a:ext>
            </a:extLst>
          </p:cNvPr>
          <p:cNvSpPr>
            <a:spLocks noGrp="1"/>
          </p:cNvSpPr>
          <p:nvPr>
            <p:ph type="pic" sz="quarter" idx="15" hasCustomPrompt="1"/>
          </p:nvPr>
        </p:nvSpPr>
        <p:spPr>
          <a:xfrm>
            <a:off x="2" y="2"/>
            <a:ext cx="12191999" cy="6857999"/>
          </a:xfrm>
          <a:custGeom>
            <a:avLst/>
            <a:gdLst>
              <a:gd name="connsiteX0" fmla="*/ 10976776 w 12191999"/>
              <a:gd name="connsiteY0" fmla="*/ 6429382 h 6857999"/>
              <a:gd name="connsiteX1" fmla="*/ 10944465 w 12191999"/>
              <a:gd name="connsiteY1" fmla="*/ 6632395 h 6857999"/>
              <a:gd name="connsiteX2" fmla="*/ 10866819 w 12191999"/>
              <a:gd name="connsiteY2" fmla="*/ 6667986 h 6857999"/>
              <a:gd name="connsiteX3" fmla="*/ 10956693 w 12191999"/>
              <a:gd name="connsiteY3" fmla="*/ 6425902 h 6857999"/>
              <a:gd name="connsiteX4" fmla="*/ 10958582 w 12191999"/>
              <a:gd name="connsiteY4" fmla="*/ 6428188 h 6857999"/>
              <a:gd name="connsiteX5" fmla="*/ 10852005 w 12191999"/>
              <a:gd name="connsiteY5" fmla="*/ 6659437 h 6857999"/>
              <a:gd name="connsiteX6" fmla="*/ 10849122 w 12191999"/>
              <a:gd name="connsiteY6" fmla="*/ 6659337 h 6857999"/>
              <a:gd name="connsiteX7" fmla="*/ 10808559 w 12191999"/>
              <a:gd name="connsiteY7" fmla="*/ 6551766 h 6857999"/>
              <a:gd name="connsiteX8" fmla="*/ 11735540 w 12191999"/>
              <a:gd name="connsiteY8" fmla="*/ 6425802 h 6857999"/>
              <a:gd name="connsiteX9" fmla="*/ 11807420 w 12191999"/>
              <a:gd name="connsiteY9" fmla="*/ 6528204 h 6857999"/>
              <a:gd name="connsiteX10" fmla="*/ 11807420 w 12191999"/>
              <a:gd name="connsiteY10" fmla="*/ 6598990 h 6857999"/>
              <a:gd name="connsiteX11" fmla="*/ 11828596 w 12191999"/>
              <a:gd name="connsiteY11" fmla="*/ 6598990 h 6857999"/>
              <a:gd name="connsiteX12" fmla="*/ 11828596 w 12191999"/>
              <a:gd name="connsiteY12" fmla="*/ 6528204 h 6857999"/>
              <a:gd name="connsiteX13" fmla="*/ 11900476 w 12191999"/>
              <a:gd name="connsiteY13" fmla="*/ 6425802 h 6857999"/>
              <a:gd name="connsiteX14" fmla="*/ 11876118 w 12191999"/>
              <a:gd name="connsiteY14" fmla="*/ 6425802 h 6857999"/>
              <a:gd name="connsiteX15" fmla="*/ 11820543 w 12191999"/>
              <a:gd name="connsiteY15" fmla="*/ 6506033 h 6857999"/>
              <a:gd name="connsiteX16" fmla="*/ 11815672 w 12191999"/>
              <a:gd name="connsiteY16" fmla="*/ 6506033 h 6857999"/>
              <a:gd name="connsiteX17" fmla="*/ 11759898 w 12191999"/>
              <a:gd name="connsiteY17" fmla="*/ 6425802 h 6857999"/>
              <a:gd name="connsiteX18" fmla="*/ 11540679 w 12191999"/>
              <a:gd name="connsiteY18" fmla="*/ 6425802 h 6857999"/>
              <a:gd name="connsiteX19" fmla="*/ 11540679 w 12191999"/>
              <a:gd name="connsiteY19" fmla="*/ 6598990 h 6857999"/>
              <a:gd name="connsiteX20" fmla="*/ 11561955 w 12191999"/>
              <a:gd name="connsiteY20" fmla="*/ 6598990 h 6857999"/>
              <a:gd name="connsiteX21" fmla="*/ 11561955 w 12191999"/>
              <a:gd name="connsiteY21" fmla="*/ 6448370 h 6857999"/>
              <a:gd name="connsiteX22" fmla="*/ 11565931 w 12191999"/>
              <a:gd name="connsiteY22" fmla="*/ 6444394 h 6857999"/>
              <a:gd name="connsiteX23" fmla="*/ 11635226 w 12191999"/>
              <a:gd name="connsiteY23" fmla="*/ 6444394 h 6857999"/>
              <a:gd name="connsiteX24" fmla="*/ 11666642 w 12191999"/>
              <a:gd name="connsiteY24" fmla="*/ 6455330 h 6857999"/>
              <a:gd name="connsiteX25" fmla="*/ 11675093 w 12191999"/>
              <a:gd name="connsiteY25" fmla="*/ 6476108 h 6857999"/>
              <a:gd name="connsiteX26" fmla="*/ 11640992 w 12191999"/>
              <a:gd name="connsiteY26" fmla="*/ 6508022 h 6857999"/>
              <a:gd name="connsiteX27" fmla="*/ 11580446 w 12191999"/>
              <a:gd name="connsiteY27" fmla="*/ 6508022 h 6857999"/>
              <a:gd name="connsiteX28" fmla="*/ 11580446 w 12191999"/>
              <a:gd name="connsiteY28" fmla="*/ 6526613 h 6857999"/>
              <a:gd name="connsiteX29" fmla="*/ 11628267 w 12191999"/>
              <a:gd name="connsiteY29" fmla="*/ 6526613 h 6857999"/>
              <a:gd name="connsiteX30" fmla="*/ 11677777 w 12191999"/>
              <a:gd name="connsiteY30" fmla="*/ 6598990 h 6857999"/>
              <a:gd name="connsiteX31" fmla="*/ 11702035 w 12191999"/>
              <a:gd name="connsiteY31" fmla="*/ 6598990 h 6857999"/>
              <a:gd name="connsiteX32" fmla="*/ 11650536 w 12191999"/>
              <a:gd name="connsiteY32" fmla="*/ 6525122 h 6857999"/>
              <a:gd name="connsiteX33" fmla="*/ 11651928 w 12191999"/>
              <a:gd name="connsiteY33" fmla="*/ 6524824 h 6857999"/>
              <a:gd name="connsiteX34" fmla="*/ 11656502 w 12191999"/>
              <a:gd name="connsiteY34" fmla="*/ 6523730 h 6857999"/>
              <a:gd name="connsiteX35" fmla="*/ 11696170 w 12191999"/>
              <a:gd name="connsiteY35" fmla="*/ 6476307 h 6857999"/>
              <a:gd name="connsiteX36" fmla="*/ 11683146 w 12191999"/>
              <a:gd name="connsiteY36" fmla="*/ 6443002 h 6857999"/>
              <a:gd name="connsiteX37" fmla="*/ 11635226 w 12191999"/>
              <a:gd name="connsiteY37" fmla="*/ 6425802 h 6857999"/>
              <a:gd name="connsiteX38" fmla="*/ 11348503 w 12191999"/>
              <a:gd name="connsiteY38" fmla="*/ 6425802 h 6857999"/>
              <a:gd name="connsiteX39" fmla="*/ 11348503 w 12191999"/>
              <a:gd name="connsiteY39" fmla="*/ 6598990 h 6857999"/>
              <a:gd name="connsiteX40" fmla="*/ 11369779 w 12191999"/>
              <a:gd name="connsiteY40" fmla="*/ 6598990 h 6857999"/>
              <a:gd name="connsiteX41" fmla="*/ 11369779 w 12191999"/>
              <a:gd name="connsiteY41" fmla="*/ 6530490 h 6857999"/>
              <a:gd name="connsiteX42" fmla="*/ 11373755 w 12191999"/>
              <a:gd name="connsiteY42" fmla="*/ 6526514 h 6857999"/>
              <a:gd name="connsiteX43" fmla="*/ 11462536 w 12191999"/>
              <a:gd name="connsiteY43" fmla="*/ 6526514 h 6857999"/>
              <a:gd name="connsiteX44" fmla="*/ 11462536 w 12191999"/>
              <a:gd name="connsiteY44" fmla="*/ 6507922 h 6857999"/>
              <a:gd name="connsiteX45" fmla="*/ 11373755 w 12191999"/>
              <a:gd name="connsiteY45" fmla="*/ 6507922 h 6857999"/>
              <a:gd name="connsiteX46" fmla="*/ 11369779 w 12191999"/>
              <a:gd name="connsiteY46" fmla="*/ 6503946 h 6857999"/>
              <a:gd name="connsiteX47" fmla="*/ 11369779 w 12191999"/>
              <a:gd name="connsiteY47" fmla="*/ 6449862 h 6857999"/>
              <a:gd name="connsiteX48" fmla="*/ 11373755 w 12191999"/>
              <a:gd name="connsiteY48" fmla="*/ 6445885 h 6857999"/>
              <a:gd name="connsiteX49" fmla="*/ 11483513 w 12191999"/>
              <a:gd name="connsiteY49" fmla="*/ 6445885 h 6857999"/>
              <a:gd name="connsiteX50" fmla="*/ 11483513 w 12191999"/>
              <a:gd name="connsiteY50" fmla="*/ 6425802 h 6857999"/>
              <a:gd name="connsiteX51" fmla="*/ 11197088 w 12191999"/>
              <a:gd name="connsiteY51" fmla="*/ 6425802 h 6857999"/>
              <a:gd name="connsiteX52" fmla="*/ 11117354 w 12191999"/>
              <a:gd name="connsiteY52" fmla="*/ 6598990 h 6857999"/>
              <a:gd name="connsiteX53" fmla="*/ 11139226 w 12191999"/>
              <a:gd name="connsiteY53" fmla="*/ 6598990 h 6857999"/>
              <a:gd name="connsiteX54" fmla="*/ 11203650 w 12191999"/>
              <a:gd name="connsiteY54" fmla="*/ 6454435 h 6857999"/>
              <a:gd name="connsiteX55" fmla="*/ 11209515 w 12191999"/>
              <a:gd name="connsiteY55" fmla="*/ 6454435 h 6857999"/>
              <a:gd name="connsiteX56" fmla="*/ 11243019 w 12191999"/>
              <a:gd name="connsiteY56" fmla="*/ 6528403 h 6857999"/>
              <a:gd name="connsiteX57" fmla="*/ 11191023 w 12191999"/>
              <a:gd name="connsiteY57" fmla="*/ 6528403 h 6857999"/>
              <a:gd name="connsiteX58" fmla="*/ 11182772 w 12191999"/>
              <a:gd name="connsiteY58" fmla="*/ 6546994 h 6857999"/>
              <a:gd name="connsiteX59" fmla="*/ 11251172 w 12191999"/>
              <a:gd name="connsiteY59" fmla="*/ 6546994 h 6857999"/>
              <a:gd name="connsiteX60" fmla="*/ 11274137 w 12191999"/>
              <a:gd name="connsiteY60" fmla="*/ 6598990 h 6857999"/>
              <a:gd name="connsiteX61" fmla="*/ 11297302 w 12191999"/>
              <a:gd name="connsiteY61" fmla="*/ 6598990 h 6857999"/>
              <a:gd name="connsiteX62" fmla="*/ 11217668 w 12191999"/>
              <a:gd name="connsiteY62" fmla="*/ 6425802 h 6857999"/>
              <a:gd name="connsiteX63" fmla="*/ 10943769 w 12191999"/>
              <a:gd name="connsiteY63" fmla="*/ 6410591 h 6857999"/>
              <a:gd name="connsiteX64" fmla="*/ 10945658 w 12191999"/>
              <a:gd name="connsiteY64" fmla="*/ 6412878 h 6857999"/>
              <a:gd name="connsiteX65" fmla="*/ 10788477 w 12191999"/>
              <a:gd name="connsiteY65" fmla="*/ 6546497 h 6857999"/>
              <a:gd name="connsiteX66" fmla="*/ 10834905 w 12191999"/>
              <a:gd name="connsiteY66" fmla="*/ 6669776 h 6857999"/>
              <a:gd name="connsiteX67" fmla="*/ 10721767 w 12191999"/>
              <a:gd name="connsiteY67" fmla="*/ 6614400 h 6857999"/>
              <a:gd name="connsiteX68" fmla="*/ 10685280 w 12191999"/>
              <a:gd name="connsiteY68" fmla="*/ 6493805 h 6857999"/>
              <a:gd name="connsiteX69" fmla="*/ 10770482 w 12191999"/>
              <a:gd name="connsiteY69" fmla="*/ 6537350 h 6857999"/>
              <a:gd name="connsiteX70" fmla="*/ 10784301 w 12191999"/>
              <a:gd name="connsiteY70" fmla="*/ 6525619 h 6857999"/>
              <a:gd name="connsiteX71" fmla="*/ 10697906 w 12191999"/>
              <a:gd name="connsiteY71" fmla="*/ 6481477 h 6857999"/>
              <a:gd name="connsiteX72" fmla="*/ 10698304 w 12191999"/>
              <a:gd name="connsiteY72" fmla="*/ 6478594 h 6857999"/>
              <a:gd name="connsiteX73" fmla="*/ 10843343 w 12191999"/>
              <a:gd name="connsiteY73" fmla="*/ 6354147 h 6857999"/>
              <a:gd name="connsiteX74" fmla="*/ 10945359 w 12191999"/>
              <a:gd name="connsiteY74" fmla="*/ 6392497 h 6857999"/>
              <a:gd name="connsiteX75" fmla="*/ 10692140 w 12191999"/>
              <a:gd name="connsiteY75" fmla="*/ 6462587 h 6857999"/>
              <a:gd name="connsiteX76" fmla="*/ 10739761 w 12191999"/>
              <a:gd name="connsiteY76" fmla="*/ 6391702 h 6857999"/>
              <a:gd name="connsiteX77" fmla="*/ 10843343 w 12191999"/>
              <a:gd name="connsiteY77" fmla="*/ 6354147 h 6857999"/>
              <a:gd name="connsiteX78" fmla="*/ 10856243 w 12191999"/>
              <a:gd name="connsiteY78" fmla="*/ 6337556 h 6857999"/>
              <a:gd name="connsiteX79" fmla="*/ 10728726 w 12191999"/>
              <a:gd name="connsiteY79" fmla="*/ 6378678 h 6857999"/>
              <a:gd name="connsiteX80" fmla="*/ 10708743 w 12191999"/>
              <a:gd name="connsiteY80" fmla="*/ 6625435 h 6857999"/>
              <a:gd name="connsiteX81" fmla="*/ 10955500 w 12191999"/>
              <a:gd name="connsiteY81" fmla="*/ 6645418 h 6857999"/>
              <a:gd name="connsiteX82" fmla="*/ 10975483 w 12191999"/>
              <a:gd name="connsiteY82" fmla="*/ 6398661 h 6857999"/>
              <a:gd name="connsiteX83" fmla="*/ 10856243 w 12191999"/>
              <a:gd name="connsiteY83" fmla="*/ 6337556 h 6857999"/>
              <a:gd name="connsiteX84" fmla="*/ 4184446 w 12191999"/>
              <a:gd name="connsiteY84" fmla="*/ 3402784 h 6857999"/>
              <a:gd name="connsiteX85" fmla="*/ 4317239 w 12191999"/>
              <a:gd name="connsiteY85" fmla="*/ 3473393 h 6857999"/>
              <a:gd name="connsiteX86" fmla="*/ 4317239 w 12191999"/>
              <a:gd name="connsiteY86" fmla="*/ 3640656 h 6857999"/>
              <a:gd name="connsiteX87" fmla="*/ 4184446 w 12191999"/>
              <a:gd name="connsiteY87" fmla="*/ 3711265 h 6857999"/>
              <a:gd name="connsiteX88" fmla="*/ 4076860 w 12191999"/>
              <a:gd name="connsiteY88" fmla="*/ 3665864 h 6857999"/>
              <a:gd name="connsiteX89" fmla="*/ 4033965 w 12191999"/>
              <a:gd name="connsiteY89" fmla="*/ 3556607 h 6857999"/>
              <a:gd name="connsiteX90" fmla="*/ 4076860 w 12191999"/>
              <a:gd name="connsiteY90" fmla="*/ 3448186 h 6857999"/>
              <a:gd name="connsiteX91" fmla="*/ 4184446 w 12191999"/>
              <a:gd name="connsiteY91" fmla="*/ 3402784 h 6857999"/>
              <a:gd name="connsiteX92" fmla="*/ 8710844 w 12191999"/>
              <a:gd name="connsiteY92" fmla="*/ 3401948 h 6857999"/>
              <a:gd name="connsiteX93" fmla="*/ 8843637 w 12191999"/>
              <a:gd name="connsiteY93" fmla="*/ 3534742 h 6857999"/>
              <a:gd name="connsiteX94" fmla="*/ 8568789 w 12191999"/>
              <a:gd name="connsiteY94" fmla="*/ 3534742 h 6857999"/>
              <a:gd name="connsiteX95" fmla="*/ 8613355 w 12191999"/>
              <a:gd name="connsiteY95" fmla="*/ 3439760 h 6857999"/>
              <a:gd name="connsiteX96" fmla="*/ 8710844 w 12191999"/>
              <a:gd name="connsiteY96" fmla="*/ 3401948 h 6857999"/>
              <a:gd name="connsiteX97" fmla="*/ 5848995 w 12191999"/>
              <a:gd name="connsiteY97" fmla="*/ 3399372 h 6857999"/>
              <a:gd name="connsiteX98" fmla="*/ 5987707 w 12191999"/>
              <a:gd name="connsiteY98" fmla="*/ 3472488 h 6857999"/>
              <a:gd name="connsiteX99" fmla="*/ 5987707 w 12191999"/>
              <a:gd name="connsiteY99" fmla="*/ 3627147 h 6857999"/>
              <a:gd name="connsiteX100" fmla="*/ 5848995 w 12191999"/>
              <a:gd name="connsiteY100" fmla="*/ 3700263 h 6857999"/>
              <a:gd name="connsiteX101" fmla="*/ 5848995 w 12191999"/>
              <a:gd name="connsiteY101" fmla="*/ 3700333 h 6857999"/>
              <a:gd name="connsiteX102" fmla="*/ 5744751 w 12191999"/>
              <a:gd name="connsiteY102" fmla="*/ 3656602 h 6857999"/>
              <a:gd name="connsiteX103" fmla="*/ 5703597 w 12191999"/>
              <a:gd name="connsiteY103" fmla="*/ 3551523 h 6857999"/>
              <a:gd name="connsiteX104" fmla="*/ 5744751 w 12191999"/>
              <a:gd name="connsiteY104" fmla="*/ 3443102 h 6857999"/>
              <a:gd name="connsiteX105" fmla="*/ 5848995 w 12191999"/>
              <a:gd name="connsiteY105" fmla="*/ 3399372 h 6857999"/>
              <a:gd name="connsiteX106" fmla="*/ 7758519 w 12191999"/>
              <a:gd name="connsiteY106" fmla="*/ 3362396 h 6857999"/>
              <a:gd name="connsiteX107" fmla="*/ 7758519 w 12191999"/>
              <a:gd name="connsiteY107" fmla="*/ 3586828 h 6857999"/>
              <a:gd name="connsiteX108" fmla="*/ 7803921 w 12191999"/>
              <a:gd name="connsiteY108" fmla="*/ 3715444 h 6857999"/>
              <a:gd name="connsiteX109" fmla="*/ 7924111 w 12191999"/>
              <a:gd name="connsiteY109" fmla="*/ 3763352 h 6857999"/>
              <a:gd name="connsiteX110" fmla="*/ 8067001 w 12191999"/>
              <a:gd name="connsiteY110" fmla="*/ 3705347 h 6857999"/>
              <a:gd name="connsiteX111" fmla="*/ 8067001 w 12191999"/>
              <a:gd name="connsiteY111" fmla="*/ 3750748 h 6857999"/>
              <a:gd name="connsiteX112" fmla="*/ 8124171 w 12191999"/>
              <a:gd name="connsiteY112" fmla="*/ 3750748 h 6857999"/>
              <a:gd name="connsiteX113" fmla="*/ 8124171 w 12191999"/>
              <a:gd name="connsiteY113" fmla="*/ 3362465 h 6857999"/>
              <a:gd name="connsiteX114" fmla="*/ 8067001 w 12191999"/>
              <a:gd name="connsiteY114" fmla="*/ 3362465 h 6857999"/>
              <a:gd name="connsiteX115" fmla="*/ 8067001 w 12191999"/>
              <a:gd name="connsiteY115" fmla="*/ 3638985 h 6857999"/>
              <a:gd name="connsiteX116" fmla="*/ 7934207 w 12191999"/>
              <a:gd name="connsiteY116" fmla="*/ 3711265 h 6857999"/>
              <a:gd name="connsiteX117" fmla="*/ 7815689 w 12191999"/>
              <a:gd name="connsiteY117" fmla="*/ 3583486 h 6857999"/>
              <a:gd name="connsiteX118" fmla="*/ 7815689 w 12191999"/>
              <a:gd name="connsiteY118" fmla="*/ 3362396 h 6857999"/>
              <a:gd name="connsiteX119" fmla="*/ 6897276 w 12191999"/>
              <a:gd name="connsiteY119" fmla="*/ 3362396 h 6857999"/>
              <a:gd name="connsiteX120" fmla="*/ 6897276 w 12191999"/>
              <a:gd name="connsiteY120" fmla="*/ 3586828 h 6857999"/>
              <a:gd name="connsiteX121" fmla="*/ 6942678 w 12191999"/>
              <a:gd name="connsiteY121" fmla="*/ 3715444 h 6857999"/>
              <a:gd name="connsiteX122" fmla="*/ 7062868 w 12191999"/>
              <a:gd name="connsiteY122" fmla="*/ 3763352 h 6857999"/>
              <a:gd name="connsiteX123" fmla="*/ 7205758 w 12191999"/>
              <a:gd name="connsiteY123" fmla="*/ 3705347 h 6857999"/>
              <a:gd name="connsiteX124" fmla="*/ 7205758 w 12191999"/>
              <a:gd name="connsiteY124" fmla="*/ 3750748 h 6857999"/>
              <a:gd name="connsiteX125" fmla="*/ 7262928 w 12191999"/>
              <a:gd name="connsiteY125" fmla="*/ 3750748 h 6857999"/>
              <a:gd name="connsiteX126" fmla="*/ 7262928 w 12191999"/>
              <a:gd name="connsiteY126" fmla="*/ 3362465 h 6857999"/>
              <a:gd name="connsiteX127" fmla="*/ 7205758 w 12191999"/>
              <a:gd name="connsiteY127" fmla="*/ 3362465 h 6857999"/>
              <a:gd name="connsiteX128" fmla="*/ 7205758 w 12191999"/>
              <a:gd name="connsiteY128" fmla="*/ 3638985 h 6857999"/>
              <a:gd name="connsiteX129" fmla="*/ 7072965 w 12191999"/>
              <a:gd name="connsiteY129" fmla="*/ 3711265 h 6857999"/>
              <a:gd name="connsiteX130" fmla="*/ 6954446 w 12191999"/>
              <a:gd name="connsiteY130" fmla="*/ 3583486 h 6857999"/>
              <a:gd name="connsiteX131" fmla="*/ 6954446 w 12191999"/>
              <a:gd name="connsiteY131" fmla="*/ 3362396 h 6857999"/>
              <a:gd name="connsiteX132" fmla="*/ 4973964 w 12191999"/>
              <a:gd name="connsiteY132" fmla="*/ 3362396 h 6857999"/>
              <a:gd name="connsiteX133" fmla="*/ 4973964 w 12191999"/>
              <a:gd name="connsiteY133" fmla="*/ 3750748 h 6857999"/>
              <a:gd name="connsiteX134" fmla="*/ 5031970 w 12191999"/>
              <a:gd name="connsiteY134" fmla="*/ 3750748 h 6857999"/>
              <a:gd name="connsiteX135" fmla="*/ 5031970 w 12191999"/>
              <a:gd name="connsiteY135" fmla="*/ 3362396 h 6857999"/>
              <a:gd name="connsiteX136" fmla="*/ 4176855 w 12191999"/>
              <a:gd name="connsiteY136" fmla="*/ 3352438 h 6857999"/>
              <a:gd name="connsiteX137" fmla="*/ 4034800 w 12191999"/>
              <a:gd name="connsiteY137" fmla="*/ 3412115 h 6857999"/>
              <a:gd name="connsiteX138" fmla="*/ 3975959 w 12191999"/>
              <a:gd name="connsiteY138" fmla="*/ 3556676 h 6857999"/>
              <a:gd name="connsiteX139" fmla="*/ 4034800 w 12191999"/>
              <a:gd name="connsiteY139" fmla="*/ 3702074 h 6857999"/>
              <a:gd name="connsiteX140" fmla="*/ 4176855 w 12191999"/>
              <a:gd name="connsiteY140" fmla="*/ 3761751 h 6857999"/>
              <a:gd name="connsiteX141" fmla="*/ 4317239 w 12191999"/>
              <a:gd name="connsiteY141" fmla="*/ 3707923 h 6857999"/>
              <a:gd name="connsiteX142" fmla="*/ 4317239 w 12191999"/>
              <a:gd name="connsiteY142" fmla="*/ 3750818 h 6857999"/>
              <a:gd name="connsiteX143" fmla="*/ 4375245 w 12191999"/>
              <a:gd name="connsiteY143" fmla="*/ 3750818 h 6857999"/>
              <a:gd name="connsiteX144" fmla="*/ 4375245 w 12191999"/>
              <a:gd name="connsiteY144" fmla="*/ 3362465 h 6857999"/>
              <a:gd name="connsiteX145" fmla="*/ 4317239 w 12191999"/>
              <a:gd name="connsiteY145" fmla="*/ 3362465 h 6857999"/>
              <a:gd name="connsiteX146" fmla="*/ 4317239 w 12191999"/>
              <a:gd name="connsiteY146" fmla="*/ 3406196 h 6857999"/>
              <a:gd name="connsiteX147" fmla="*/ 4176855 w 12191999"/>
              <a:gd name="connsiteY147" fmla="*/ 3352438 h 6857999"/>
              <a:gd name="connsiteX148" fmla="*/ 8712585 w 12191999"/>
              <a:gd name="connsiteY148" fmla="*/ 3352368 h 6857999"/>
              <a:gd name="connsiteX149" fmla="*/ 8567187 w 12191999"/>
              <a:gd name="connsiteY149" fmla="*/ 3411210 h 6857999"/>
              <a:gd name="connsiteX150" fmla="*/ 8510853 w 12191999"/>
              <a:gd name="connsiteY150" fmla="*/ 3556607 h 6857999"/>
              <a:gd name="connsiteX151" fmla="*/ 8567187 w 12191999"/>
              <a:gd name="connsiteY151" fmla="*/ 3702840 h 6857999"/>
              <a:gd name="connsiteX152" fmla="*/ 8712585 w 12191999"/>
              <a:gd name="connsiteY152" fmla="*/ 3761681 h 6857999"/>
              <a:gd name="connsiteX153" fmla="*/ 8889109 w 12191999"/>
              <a:gd name="connsiteY153" fmla="*/ 3652424 h 6857999"/>
              <a:gd name="connsiteX154" fmla="*/ 8826925 w 12191999"/>
              <a:gd name="connsiteY154" fmla="*/ 3652424 h 6857999"/>
              <a:gd name="connsiteX155" fmla="*/ 8714256 w 12191999"/>
              <a:gd name="connsiteY155" fmla="*/ 3712101 h 6857999"/>
              <a:gd name="connsiteX156" fmla="*/ 8568858 w 12191999"/>
              <a:gd name="connsiteY156" fmla="*/ 3579308 h 6857999"/>
              <a:gd name="connsiteX157" fmla="*/ 8897465 w 12191999"/>
              <a:gd name="connsiteY157" fmla="*/ 3579308 h 6857999"/>
              <a:gd name="connsiteX158" fmla="*/ 8897465 w 12191999"/>
              <a:gd name="connsiteY158" fmla="*/ 3577637 h 6857999"/>
              <a:gd name="connsiteX159" fmla="*/ 8900808 w 12191999"/>
              <a:gd name="connsiteY159" fmla="*/ 3579308 h 6857999"/>
              <a:gd name="connsiteX160" fmla="*/ 8901643 w 12191999"/>
              <a:gd name="connsiteY160" fmla="*/ 3554936 h 6857999"/>
              <a:gd name="connsiteX161" fmla="*/ 8847885 w 12191999"/>
              <a:gd name="connsiteY161" fmla="*/ 3409538 h 6857999"/>
              <a:gd name="connsiteX162" fmla="*/ 8712585 w 12191999"/>
              <a:gd name="connsiteY162" fmla="*/ 3352368 h 6857999"/>
              <a:gd name="connsiteX163" fmla="*/ 8465451 w 12191999"/>
              <a:gd name="connsiteY163" fmla="*/ 3352368 h 6857999"/>
              <a:gd name="connsiteX164" fmla="*/ 8313299 w 12191999"/>
              <a:gd name="connsiteY164" fmla="*/ 3429663 h 6857999"/>
              <a:gd name="connsiteX165" fmla="*/ 8313299 w 12191999"/>
              <a:gd name="connsiteY165" fmla="*/ 3362465 h 6857999"/>
              <a:gd name="connsiteX166" fmla="*/ 8256129 w 12191999"/>
              <a:gd name="connsiteY166" fmla="*/ 3362465 h 6857999"/>
              <a:gd name="connsiteX167" fmla="*/ 8256129 w 12191999"/>
              <a:gd name="connsiteY167" fmla="*/ 3750818 h 6857999"/>
              <a:gd name="connsiteX168" fmla="*/ 8313299 w 12191999"/>
              <a:gd name="connsiteY168" fmla="*/ 3750818 h 6857999"/>
              <a:gd name="connsiteX169" fmla="*/ 8313299 w 12191999"/>
              <a:gd name="connsiteY169" fmla="*/ 3497000 h 6857999"/>
              <a:gd name="connsiteX170" fmla="*/ 8465451 w 12191999"/>
              <a:gd name="connsiteY170" fmla="*/ 3407031 h 6857999"/>
              <a:gd name="connsiteX171" fmla="*/ 5379169 w 12191999"/>
              <a:gd name="connsiteY171" fmla="*/ 3349722 h 6857999"/>
              <a:gd name="connsiteX172" fmla="*/ 5235444 w 12191999"/>
              <a:gd name="connsiteY172" fmla="*/ 3408563 h 6857999"/>
              <a:gd name="connsiteX173" fmla="*/ 5235444 w 12191999"/>
              <a:gd name="connsiteY173" fmla="*/ 3362326 h 6857999"/>
              <a:gd name="connsiteX174" fmla="*/ 5178274 w 12191999"/>
              <a:gd name="connsiteY174" fmla="*/ 3362326 h 6857999"/>
              <a:gd name="connsiteX175" fmla="*/ 5178274 w 12191999"/>
              <a:gd name="connsiteY175" fmla="*/ 3750679 h 6857999"/>
              <a:gd name="connsiteX176" fmla="*/ 5235444 w 12191999"/>
              <a:gd name="connsiteY176" fmla="*/ 3750679 h 6857999"/>
              <a:gd name="connsiteX177" fmla="*/ 5235444 w 12191999"/>
              <a:gd name="connsiteY177" fmla="*/ 3474995 h 6857999"/>
              <a:gd name="connsiteX178" fmla="*/ 5369073 w 12191999"/>
              <a:gd name="connsiteY178" fmla="*/ 3402714 h 6857999"/>
              <a:gd name="connsiteX179" fmla="*/ 5486755 w 12191999"/>
              <a:gd name="connsiteY179" fmla="*/ 3529658 h 6857999"/>
              <a:gd name="connsiteX180" fmla="*/ 5486755 w 12191999"/>
              <a:gd name="connsiteY180" fmla="*/ 3750748 h 6857999"/>
              <a:gd name="connsiteX181" fmla="*/ 5544760 w 12191999"/>
              <a:gd name="connsiteY181" fmla="*/ 3750748 h 6857999"/>
              <a:gd name="connsiteX182" fmla="*/ 5544760 w 12191999"/>
              <a:gd name="connsiteY182" fmla="*/ 3527151 h 6857999"/>
              <a:gd name="connsiteX183" fmla="*/ 5498523 w 12191999"/>
              <a:gd name="connsiteY183" fmla="*/ 3398536 h 6857999"/>
              <a:gd name="connsiteX184" fmla="*/ 5379169 w 12191999"/>
              <a:gd name="connsiteY184" fmla="*/ 3349792 h 6857999"/>
              <a:gd name="connsiteX185" fmla="*/ 5842310 w 12191999"/>
              <a:gd name="connsiteY185" fmla="*/ 3348887 h 6857999"/>
              <a:gd name="connsiteX186" fmla="*/ 5701926 w 12191999"/>
              <a:gd name="connsiteY186" fmla="*/ 3406892 h 6857999"/>
              <a:gd name="connsiteX187" fmla="*/ 5645593 w 12191999"/>
              <a:gd name="connsiteY187" fmla="*/ 3551454 h 6857999"/>
              <a:gd name="connsiteX188" fmla="*/ 5701926 w 12191999"/>
              <a:gd name="connsiteY188" fmla="*/ 3692673 h 6857999"/>
              <a:gd name="connsiteX189" fmla="*/ 5842310 w 12191999"/>
              <a:gd name="connsiteY189" fmla="*/ 3750679 h 6857999"/>
              <a:gd name="connsiteX190" fmla="*/ 5987707 w 12191999"/>
              <a:gd name="connsiteY190" fmla="*/ 3695250 h 6857999"/>
              <a:gd name="connsiteX191" fmla="*/ 5987707 w 12191999"/>
              <a:gd name="connsiteY191" fmla="*/ 3763352 h 6857999"/>
              <a:gd name="connsiteX192" fmla="*/ 5851503 w 12191999"/>
              <a:gd name="connsiteY192" fmla="*/ 3902065 h 6857999"/>
              <a:gd name="connsiteX193" fmla="*/ 5719544 w 12191999"/>
              <a:gd name="connsiteY193" fmla="*/ 3810425 h 6857999"/>
              <a:gd name="connsiteX194" fmla="*/ 5659867 w 12191999"/>
              <a:gd name="connsiteY194" fmla="*/ 3810425 h 6857999"/>
              <a:gd name="connsiteX195" fmla="*/ 5723722 w 12191999"/>
              <a:gd name="connsiteY195" fmla="*/ 3914668 h 6857999"/>
              <a:gd name="connsiteX196" fmla="*/ 5851503 w 12191999"/>
              <a:gd name="connsiteY196" fmla="*/ 3954987 h 6857999"/>
              <a:gd name="connsiteX197" fmla="*/ 5991050 w 12191999"/>
              <a:gd name="connsiteY197" fmla="*/ 3902900 h 6857999"/>
              <a:gd name="connsiteX198" fmla="*/ 6044808 w 12191999"/>
              <a:gd name="connsiteY198" fmla="*/ 3763352 h 6857999"/>
              <a:gd name="connsiteX199" fmla="*/ 6044808 w 12191999"/>
              <a:gd name="connsiteY199" fmla="*/ 3362396 h 6857999"/>
              <a:gd name="connsiteX200" fmla="*/ 6044878 w 12191999"/>
              <a:gd name="connsiteY200" fmla="*/ 3362326 h 6857999"/>
              <a:gd name="connsiteX201" fmla="*/ 5987707 w 12191999"/>
              <a:gd name="connsiteY201" fmla="*/ 3362326 h 6857999"/>
              <a:gd name="connsiteX202" fmla="*/ 5987707 w 12191999"/>
              <a:gd name="connsiteY202" fmla="*/ 3404385 h 6857999"/>
              <a:gd name="connsiteX203" fmla="*/ 5842310 w 12191999"/>
              <a:gd name="connsiteY203" fmla="*/ 3348887 h 6857999"/>
              <a:gd name="connsiteX204" fmla="*/ 7445441 w 12191999"/>
              <a:gd name="connsiteY204" fmla="*/ 3218670 h 6857999"/>
              <a:gd name="connsiteX205" fmla="*/ 7445441 w 12191999"/>
              <a:gd name="connsiteY205" fmla="*/ 3362396 h 6857999"/>
              <a:gd name="connsiteX206" fmla="*/ 7342033 w 12191999"/>
              <a:gd name="connsiteY206" fmla="*/ 3362396 h 6857999"/>
              <a:gd name="connsiteX207" fmla="*/ 7342033 w 12191999"/>
              <a:gd name="connsiteY207" fmla="*/ 3411976 h 6857999"/>
              <a:gd name="connsiteX208" fmla="*/ 7445441 w 12191999"/>
              <a:gd name="connsiteY208" fmla="*/ 3411976 h 6857999"/>
              <a:gd name="connsiteX209" fmla="*/ 7445441 w 12191999"/>
              <a:gd name="connsiteY209" fmla="*/ 3611200 h 6857999"/>
              <a:gd name="connsiteX210" fmla="*/ 7579975 w 12191999"/>
              <a:gd name="connsiteY210" fmla="*/ 3763352 h 6857999"/>
              <a:gd name="connsiteX211" fmla="*/ 7664024 w 12191999"/>
              <a:gd name="connsiteY211" fmla="*/ 3749913 h 6857999"/>
              <a:gd name="connsiteX212" fmla="*/ 7654763 w 12191999"/>
              <a:gd name="connsiteY212" fmla="*/ 3700333 h 6857999"/>
              <a:gd name="connsiteX213" fmla="*/ 7654763 w 12191999"/>
              <a:gd name="connsiteY213" fmla="*/ 3700402 h 6857999"/>
              <a:gd name="connsiteX214" fmla="*/ 7590003 w 12191999"/>
              <a:gd name="connsiteY214" fmla="*/ 3710500 h 6857999"/>
              <a:gd name="connsiteX215" fmla="*/ 7502611 w 12191999"/>
              <a:gd name="connsiteY215" fmla="*/ 3611340 h 6857999"/>
              <a:gd name="connsiteX216" fmla="*/ 7502611 w 12191999"/>
              <a:gd name="connsiteY216" fmla="*/ 3412115 h 6857999"/>
              <a:gd name="connsiteX217" fmla="*/ 7649680 w 12191999"/>
              <a:gd name="connsiteY217" fmla="*/ 3412115 h 6857999"/>
              <a:gd name="connsiteX218" fmla="*/ 7649680 w 12191999"/>
              <a:gd name="connsiteY218" fmla="*/ 3362535 h 6857999"/>
              <a:gd name="connsiteX219" fmla="*/ 7502611 w 12191999"/>
              <a:gd name="connsiteY219" fmla="*/ 3362535 h 6857999"/>
              <a:gd name="connsiteX220" fmla="*/ 7502611 w 12191999"/>
              <a:gd name="connsiteY220" fmla="*/ 3218670 h 6857999"/>
              <a:gd name="connsiteX221" fmla="*/ 6428983 w 12191999"/>
              <a:gd name="connsiteY221" fmla="*/ 3179187 h 6857999"/>
              <a:gd name="connsiteX222" fmla="*/ 6428983 w 12191999"/>
              <a:gd name="connsiteY222" fmla="*/ 3750748 h 6857999"/>
              <a:gd name="connsiteX223" fmla="*/ 6488660 w 12191999"/>
              <a:gd name="connsiteY223" fmla="*/ 3750748 h 6857999"/>
              <a:gd name="connsiteX224" fmla="*/ 6488660 w 12191999"/>
              <a:gd name="connsiteY224" fmla="*/ 3508698 h 6857999"/>
              <a:gd name="connsiteX225" fmla="*/ 6782866 w 12191999"/>
              <a:gd name="connsiteY225" fmla="*/ 3508698 h 6857999"/>
              <a:gd name="connsiteX226" fmla="*/ 6782866 w 12191999"/>
              <a:gd name="connsiteY226" fmla="*/ 3453269 h 6857999"/>
              <a:gd name="connsiteX227" fmla="*/ 6488660 w 12191999"/>
              <a:gd name="connsiteY227" fmla="*/ 3453269 h 6857999"/>
              <a:gd name="connsiteX228" fmla="*/ 6488660 w 12191999"/>
              <a:gd name="connsiteY228" fmla="*/ 3233850 h 6857999"/>
              <a:gd name="connsiteX229" fmla="*/ 6819007 w 12191999"/>
              <a:gd name="connsiteY229" fmla="*/ 3233850 h 6857999"/>
              <a:gd name="connsiteX230" fmla="*/ 6819007 w 12191999"/>
              <a:gd name="connsiteY230" fmla="*/ 3179187 h 6857999"/>
              <a:gd name="connsiteX231" fmla="*/ 3305446 w 12191999"/>
              <a:gd name="connsiteY231" fmla="*/ 3179187 h 6857999"/>
              <a:gd name="connsiteX232" fmla="*/ 3305446 w 12191999"/>
              <a:gd name="connsiteY232" fmla="*/ 3750748 h 6857999"/>
              <a:gd name="connsiteX233" fmla="*/ 3365123 w 12191999"/>
              <a:gd name="connsiteY233" fmla="*/ 3750748 h 6857999"/>
              <a:gd name="connsiteX234" fmla="*/ 3363452 w 12191999"/>
              <a:gd name="connsiteY234" fmla="*/ 3307802 h 6857999"/>
              <a:gd name="connsiteX235" fmla="*/ 3561841 w 12191999"/>
              <a:gd name="connsiteY235" fmla="*/ 3638149 h 6857999"/>
              <a:gd name="connsiteX236" fmla="*/ 3602160 w 12191999"/>
              <a:gd name="connsiteY236" fmla="*/ 3638149 h 6857999"/>
              <a:gd name="connsiteX237" fmla="*/ 3798808 w 12191999"/>
              <a:gd name="connsiteY237" fmla="*/ 3308638 h 6857999"/>
              <a:gd name="connsiteX238" fmla="*/ 3797973 w 12191999"/>
              <a:gd name="connsiteY238" fmla="*/ 3750748 h 6857999"/>
              <a:gd name="connsiteX239" fmla="*/ 3857650 w 12191999"/>
              <a:gd name="connsiteY239" fmla="*/ 3750748 h 6857999"/>
              <a:gd name="connsiteX240" fmla="*/ 3857650 w 12191999"/>
              <a:gd name="connsiteY240" fmla="*/ 3179187 h 6857999"/>
              <a:gd name="connsiteX241" fmla="*/ 3812248 w 12191999"/>
              <a:gd name="connsiteY241" fmla="*/ 3179187 h 6857999"/>
              <a:gd name="connsiteX242" fmla="*/ 3581966 w 12191999"/>
              <a:gd name="connsiteY242" fmla="*/ 3565868 h 6857999"/>
              <a:gd name="connsiteX243" fmla="*/ 3351683 w 12191999"/>
              <a:gd name="connsiteY243" fmla="*/ 3179187 h 6857999"/>
              <a:gd name="connsiteX244" fmla="*/ 5002584 w 12191999"/>
              <a:gd name="connsiteY244" fmla="*/ 3176680 h 6857999"/>
              <a:gd name="connsiteX245" fmla="*/ 4963102 w 12191999"/>
              <a:gd name="connsiteY245" fmla="*/ 3215327 h 6857999"/>
              <a:gd name="connsiteX246" fmla="*/ 5042137 w 12191999"/>
              <a:gd name="connsiteY246" fmla="*/ 3215327 h 6857999"/>
              <a:gd name="connsiteX247" fmla="*/ 5042067 w 12191999"/>
              <a:gd name="connsiteY247" fmla="*/ 3215327 h 6857999"/>
              <a:gd name="connsiteX248" fmla="*/ 5002584 w 12191999"/>
              <a:gd name="connsiteY248" fmla="*/ 3176680 h 6857999"/>
              <a:gd name="connsiteX249" fmla="*/ 4506437 w 12191999"/>
              <a:gd name="connsiteY249" fmla="*/ 3153979 h 6857999"/>
              <a:gd name="connsiteX250" fmla="*/ 4506437 w 12191999"/>
              <a:gd name="connsiteY250" fmla="*/ 3750748 h 6857999"/>
              <a:gd name="connsiteX251" fmla="*/ 4563607 w 12191999"/>
              <a:gd name="connsiteY251" fmla="*/ 3750748 h 6857999"/>
              <a:gd name="connsiteX252" fmla="*/ 4563607 w 12191999"/>
              <a:gd name="connsiteY252" fmla="*/ 3643998 h 6857999"/>
              <a:gd name="connsiteX253" fmla="*/ 4645985 w 12191999"/>
              <a:gd name="connsiteY253" fmla="*/ 3564963 h 6857999"/>
              <a:gd name="connsiteX254" fmla="*/ 4645985 w 12191999"/>
              <a:gd name="connsiteY254" fmla="*/ 3565033 h 6857999"/>
              <a:gd name="connsiteX255" fmla="*/ 4813247 w 12191999"/>
              <a:gd name="connsiteY255" fmla="*/ 3750818 h 6857999"/>
              <a:gd name="connsiteX256" fmla="*/ 4888035 w 12191999"/>
              <a:gd name="connsiteY256" fmla="*/ 3750818 h 6857999"/>
              <a:gd name="connsiteX257" fmla="*/ 4687139 w 12191999"/>
              <a:gd name="connsiteY257" fmla="*/ 3525550 h 6857999"/>
              <a:gd name="connsiteX258" fmla="*/ 4856073 w 12191999"/>
              <a:gd name="connsiteY258" fmla="*/ 3362465 h 6857999"/>
              <a:gd name="connsiteX259" fmla="*/ 4782121 w 12191999"/>
              <a:gd name="connsiteY259" fmla="*/ 3362465 h 6857999"/>
              <a:gd name="connsiteX260" fmla="*/ 4563607 w 12191999"/>
              <a:gd name="connsiteY260" fmla="*/ 3568375 h 6857999"/>
              <a:gd name="connsiteX261" fmla="*/ 4563607 w 12191999"/>
              <a:gd name="connsiteY261" fmla="*/ 3153979 h 6857999"/>
              <a:gd name="connsiteX262" fmla="*/ 0 w 12191999"/>
              <a:gd name="connsiteY262" fmla="*/ 0 h 6857999"/>
              <a:gd name="connsiteX263" fmla="*/ 12191999 w 12191999"/>
              <a:gd name="connsiteY263" fmla="*/ 0 h 6857999"/>
              <a:gd name="connsiteX264" fmla="*/ 12191999 w 12191999"/>
              <a:gd name="connsiteY264" fmla="*/ 6857999 h 6857999"/>
              <a:gd name="connsiteX265" fmla="*/ 0 w 12191999"/>
              <a:gd name="connsiteY265"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12191999" h="6857999">
                <a:moveTo>
                  <a:pt x="10976776" y="6429382"/>
                </a:moveTo>
                <a:cubicBezTo>
                  <a:pt x="11016841" y="6494600"/>
                  <a:pt x="11004513" y="6581393"/>
                  <a:pt x="10944465" y="6632395"/>
                </a:cubicBezTo>
                <a:cubicBezTo>
                  <a:pt x="10921499" y="6651881"/>
                  <a:pt x="10894556" y="6663711"/>
                  <a:pt x="10866819" y="6667986"/>
                </a:cubicBezTo>
                <a:close/>
                <a:moveTo>
                  <a:pt x="10956693" y="6425902"/>
                </a:moveTo>
                <a:lnTo>
                  <a:pt x="10958582" y="6428188"/>
                </a:lnTo>
                <a:lnTo>
                  <a:pt x="10852005" y="6659437"/>
                </a:lnTo>
                <a:cubicBezTo>
                  <a:pt x="10850613" y="6659337"/>
                  <a:pt x="10850514" y="6659337"/>
                  <a:pt x="10849122" y="6659337"/>
                </a:cubicBezTo>
                <a:lnTo>
                  <a:pt x="10808559" y="6551766"/>
                </a:lnTo>
                <a:close/>
                <a:moveTo>
                  <a:pt x="11735540" y="6425802"/>
                </a:moveTo>
                <a:lnTo>
                  <a:pt x="11807420" y="6528204"/>
                </a:lnTo>
                <a:lnTo>
                  <a:pt x="11807420" y="6598990"/>
                </a:lnTo>
                <a:lnTo>
                  <a:pt x="11828596" y="6598990"/>
                </a:lnTo>
                <a:lnTo>
                  <a:pt x="11828596" y="6528204"/>
                </a:lnTo>
                <a:lnTo>
                  <a:pt x="11900476" y="6425802"/>
                </a:lnTo>
                <a:lnTo>
                  <a:pt x="11876118" y="6425802"/>
                </a:lnTo>
                <a:lnTo>
                  <a:pt x="11820543" y="6506033"/>
                </a:lnTo>
                <a:lnTo>
                  <a:pt x="11815672" y="6506033"/>
                </a:lnTo>
                <a:lnTo>
                  <a:pt x="11759898" y="6425802"/>
                </a:lnTo>
                <a:close/>
                <a:moveTo>
                  <a:pt x="11540679" y="6425802"/>
                </a:moveTo>
                <a:lnTo>
                  <a:pt x="11540679" y="6598990"/>
                </a:lnTo>
                <a:lnTo>
                  <a:pt x="11561955" y="6598990"/>
                </a:lnTo>
                <a:lnTo>
                  <a:pt x="11561955" y="6448370"/>
                </a:lnTo>
                <a:lnTo>
                  <a:pt x="11565931" y="6444394"/>
                </a:lnTo>
                <a:lnTo>
                  <a:pt x="11635226" y="6444394"/>
                </a:lnTo>
                <a:cubicBezTo>
                  <a:pt x="11645367" y="6444394"/>
                  <a:pt x="11656999" y="6445686"/>
                  <a:pt x="11666642" y="6455330"/>
                </a:cubicBezTo>
                <a:cubicBezTo>
                  <a:pt x="11672110" y="6461096"/>
                  <a:pt x="11675093" y="6468453"/>
                  <a:pt x="11675093" y="6476108"/>
                </a:cubicBezTo>
                <a:cubicBezTo>
                  <a:pt x="11675093" y="6494004"/>
                  <a:pt x="11660081" y="6508022"/>
                  <a:pt x="11640992" y="6508022"/>
                </a:cubicBezTo>
                <a:lnTo>
                  <a:pt x="11580446" y="6508022"/>
                </a:lnTo>
                <a:lnTo>
                  <a:pt x="11580446" y="6526613"/>
                </a:lnTo>
                <a:lnTo>
                  <a:pt x="11628267" y="6526613"/>
                </a:lnTo>
                <a:lnTo>
                  <a:pt x="11677777" y="6598990"/>
                </a:lnTo>
                <a:lnTo>
                  <a:pt x="11702035" y="6598990"/>
                </a:lnTo>
                <a:lnTo>
                  <a:pt x="11650536" y="6525122"/>
                </a:lnTo>
                <a:lnTo>
                  <a:pt x="11651928" y="6524824"/>
                </a:lnTo>
                <a:cubicBezTo>
                  <a:pt x="11654414" y="6524326"/>
                  <a:pt x="11655905" y="6523929"/>
                  <a:pt x="11656502" y="6523730"/>
                </a:cubicBezTo>
                <a:cubicBezTo>
                  <a:pt x="11680959" y="6517069"/>
                  <a:pt x="11696170" y="6498875"/>
                  <a:pt x="11696170" y="6476307"/>
                </a:cubicBezTo>
                <a:cubicBezTo>
                  <a:pt x="11696170" y="6463581"/>
                  <a:pt x="11691696" y="6452049"/>
                  <a:pt x="11683146" y="6443002"/>
                </a:cubicBezTo>
                <a:cubicBezTo>
                  <a:pt x="11672110" y="6431469"/>
                  <a:pt x="11656402" y="6425802"/>
                  <a:pt x="11635226" y="6425802"/>
                </a:cubicBezTo>
                <a:close/>
                <a:moveTo>
                  <a:pt x="11348503" y="6425802"/>
                </a:moveTo>
                <a:lnTo>
                  <a:pt x="11348503" y="6598990"/>
                </a:lnTo>
                <a:lnTo>
                  <a:pt x="11369779" y="6598990"/>
                </a:lnTo>
                <a:lnTo>
                  <a:pt x="11369779" y="6530490"/>
                </a:lnTo>
                <a:lnTo>
                  <a:pt x="11373755" y="6526514"/>
                </a:lnTo>
                <a:lnTo>
                  <a:pt x="11462536" y="6526514"/>
                </a:lnTo>
                <a:lnTo>
                  <a:pt x="11462536" y="6507922"/>
                </a:lnTo>
                <a:lnTo>
                  <a:pt x="11373755" y="6507922"/>
                </a:lnTo>
                <a:lnTo>
                  <a:pt x="11369779" y="6503946"/>
                </a:lnTo>
                <a:lnTo>
                  <a:pt x="11369779" y="6449862"/>
                </a:lnTo>
                <a:lnTo>
                  <a:pt x="11373755" y="6445885"/>
                </a:lnTo>
                <a:lnTo>
                  <a:pt x="11483513" y="6445885"/>
                </a:lnTo>
                <a:lnTo>
                  <a:pt x="11483513" y="6425802"/>
                </a:lnTo>
                <a:close/>
                <a:moveTo>
                  <a:pt x="11197088" y="6425802"/>
                </a:moveTo>
                <a:lnTo>
                  <a:pt x="11117354" y="6598990"/>
                </a:lnTo>
                <a:lnTo>
                  <a:pt x="11139226" y="6598990"/>
                </a:lnTo>
                <a:lnTo>
                  <a:pt x="11203650" y="6454435"/>
                </a:lnTo>
                <a:lnTo>
                  <a:pt x="11209515" y="6454435"/>
                </a:lnTo>
                <a:lnTo>
                  <a:pt x="11243019" y="6528403"/>
                </a:lnTo>
                <a:lnTo>
                  <a:pt x="11191023" y="6528403"/>
                </a:lnTo>
                <a:lnTo>
                  <a:pt x="11182772" y="6546994"/>
                </a:lnTo>
                <a:lnTo>
                  <a:pt x="11251172" y="6546994"/>
                </a:lnTo>
                <a:lnTo>
                  <a:pt x="11274137" y="6598990"/>
                </a:lnTo>
                <a:lnTo>
                  <a:pt x="11297302" y="6598990"/>
                </a:lnTo>
                <a:lnTo>
                  <a:pt x="11217668" y="6425802"/>
                </a:lnTo>
                <a:close/>
                <a:moveTo>
                  <a:pt x="10943769" y="6410591"/>
                </a:moveTo>
                <a:lnTo>
                  <a:pt x="10945658" y="6412878"/>
                </a:lnTo>
                <a:lnTo>
                  <a:pt x="10788477" y="6546497"/>
                </a:lnTo>
                <a:lnTo>
                  <a:pt x="10834905" y="6669776"/>
                </a:lnTo>
                <a:cubicBezTo>
                  <a:pt x="10792652" y="6667887"/>
                  <a:pt x="10751195" y="6649097"/>
                  <a:pt x="10721767" y="6614400"/>
                </a:cubicBezTo>
                <a:cubicBezTo>
                  <a:pt x="10692239" y="6579703"/>
                  <a:pt x="10680408" y="6535859"/>
                  <a:pt x="10685280" y="6493805"/>
                </a:cubicBezTo>
                <a:lnTo>
                  <a:pt x="10770482" y="6537350"/>
                </a:lnTo>
                <a:lnTo>
                  <a:pt x="10784301" y="6525619"/>
                </a:lnTo>
                <a:lnTo>
                  <a:pt x="10697906" y="6481477"/>
                </a:lnTo>
                <a:cubicBezTo>
                  <a:pt x="10698105" y="6480085"/>
                  <a:pt x="10698105" y="6479986"/>
                  <a:pt x="10698304" y="6478594"/>
                </a:cubicBezTo>
                <a:close/>
                <a:moveTo>
                  <a:pt x="10843343" y="6354147"/>
                </a:moveTo>
                <a:cubicBezTo>
                  <a:pt x="10879991" y="6354470"/>
                  <a:pt x="10916378" y="6367444"/>
                  <a:pt x="10945359" y="6392497"/>
                </a:cubicBezTo>
                <a:lnTo>
                  <a:pt x="10692140" y="6462587"/>
                </a:lnTo>
                <a:cubicBezTo>
                  <a:pt x="10700889" y="6435844"/>
                  <a:pt x="10716895" y="6411188"/>
                  <a:pt x="10739761" y="6391702"/>
                </a:cubicBezTo>
                <a:cubicBezTo>
                  <a:pt x="10769786" y="6366151"/>
                  <a:pt x="10806695" y="6353823"/>
                  <a:pt x="10843343" y="6354147"/>
                </a:cubicBezTo>
                <a:close/>
                <a:moveTo>
                  <a:pt x="10856243" y="6337556"/>
                </a:moveTo>
                <a:cubicBezTo>
                  <a:pt x="10811591" y="6333940"/>
                  <a:pt x="10765560" y="6347361"/>
                  <a:pt x="10728726" y="6378678"/>
                </a:cubicBezTo>
                <a:cubicBezTo>
                  <a:pt x="10655057" y="6441312"/>
                  <a:pt x="10646109" y="6551766"/>
                  <a:pt x="10708743" y="6625435"/>
                </a:cubicBezTo>
                <a:cubicBezTo>
                  <a:pt x="10771377" y="6699105"/>
                  <a:pt x="10881831" y="6708052"/>
                  <a:pt x="10955500" y="6645418"/>
                </a:cubicBezTo>
                <a:cubicBezTo>
                  <a:pt x="11029169" y="6582785"/>
                  <a:pt x="11038117" y="6472330"/>
                  <a:pt x="10975483" y="6398661"/>
                </a:cubicBezTo>
                <a:cubicBezTo>
                  <a:pt x="10944166" y="6361826"/>
                  <a:pt x="10900894" y="6341172"/>
                  <a:pt x="10856243" y="6337556"/>
                </a:cubicBezTo>
                <a:close/>
                <a:moveTo>
                  <a:pt x="4184446" y="3402784"/>
                </a:moveTo>
                <a:cubicBezTo>
                  <a:pt x="4239944" y="3402784"/>
                  <a:pt x="4284442" y="3426320"/>
                  <a:pt x="4317239" y="3473393"/>
                </a:cubicBezTo>
                <a:lnTo>
                  <a:pt x="4317239" y="3640656"/>
                </a:lnTo>
                <a:cubicBezTo>
                  <a:pt x="4284442" y="3687729"/>
                  <a:pt x="4239944" y="3711265"/>
                  <a:pt x="4184446" y="3711265"/>
                </a:cubicBezTo>
                <a:cubicBezTo>
                  <a:pt x="4141550" y="3711265"/>
                  <a:pt x="4106246" y="3696155"/>
                  <a:pt x="4076860" y="3665864"/>
                </a:cubicBezTo>
                <a:cubicBezTo>
                  <a:pt x="4048310" y="3635573"/>
                  <a:pt x="4033965" y="3599432"/>
                  <a:pt x="4033965" y="3556607"/>
                </a:cubicBezTo>
                <a:cubicBezTo>
                  <a:pt x="4033965" y="3513781"/>
                  <a:pt x="4048240" y="3478407"/>
                  <a:pt x="4076860" y="3448186"/>
                </a:cubicBezTo>
                <a:cubicBezTo>
                  <a:pt x="4106315" y="3417964"/>
                  <a:pt x="4141620" y="3402784"/>
                  <a:pt x="4184446" y="3402784"/>
                </a:cubicBezTo>
                <a:close/>
                <a:moveTo>
                  <a:pt x="8710844" y="3401948"/>
                </a:moveTo>
                <a:cubicBezTo>
                  <a:pt x="8785631" y="3401948"/>
                  <a:pt x="8836952" y="3454871"/>
                  <a:pt x="8843637" y="3534742"/>
                </a:cubicBezTo>
                <a:lnTo>
                  <a:pt x="8568789" y="3534742"/>
                </a:lnTo>
                <a:cubicBezTo>
                  <a:pt x="8572967" y="3496930"/>
                  <a:pt x="8588147" y="3464968"/>
                  <a:pt x="8613355" y="3439760"/>
                </a:cubicBezTo>
                <a:cubicBezTo>
                  <a:pt x="8639398" y="3414552"/>
                  <a:pt x="8671361" y="3401948"/>
                  <a:pt x="8710844" y="3401948"/>
                </a:cubicBezTo>
                <a:close/>
                <a:moveTo>
                  <a:pt x="5848995" y="3399372"/>
                </a:moveTo>
                <a:cubicBezTo>
                  <a:pt x="5908672" y="3399372"/>
                  <a:pt x="5954909" y="3423744"/>
                  <a:pt x="5987707" y="3472488"/>
                </a:cubicBezTo>
                <a:lnTo>
                  <a:pt x="5987707" y="3627147"/>
                </a:lnTo>
                <a:cubicBezTo>
                  <a:pt x="5954909" y="3675891"/>
                  <a:pt x="5908672" y="3700263"/>
                  <a:pt x="5848995" y="3700263"/>
                </a:cubicBezTo>
                <a:lnTo>
                  <a:pt x="5848995" y="3700333"/>
                </a:lnTo>
                <a:cubicBezTo>
                  <a:pt x="5807771" y="3700333"/>
                  <a:pt x="5772536" y="3686058"/>
                  <a:pt x="5744751" y="3656602"/>
                </a:cubicBezTo>
                <a:cubicBezTo>
                  <a:pt x="5717037" y="3627147"/>
                  <a:pt x="5703597" y="3591912"/>
                  <a:pt x="5703597" y="3551523"/>
                </a:cubicBezTo>
                <a:cubicBezTo>
                  <a:pt x="5703597" y="3508629"/>
                  <a:pt x="5717037" y="3472488"/>
                  <a:pt x="5744751" y="3443102"/>
                </a:cubicBezTo>
                <a:cubicBezTo>
                  <a:pt x="5772536" y="3413647"/>
                  <a:pt x="5806935" y="3399372"/>
                  <a:pt x="5848995" y="3399372"/>
                </a:cubicBezTo>
                <a:close/>
                <a:moveTo>
                  <a:pt x="7758519" y="3362396"/>
                </a:moveTo>
                <a:lnTo>
                  <a:pt x="7758519" y="3586828"/>
                </a:lnTo>
                <a:cubicBezTo>
                  <a:pt x="7758519" y="3640656"/>
                  <a:pt x="7773630" y="3683481"/>
                  <a:pt x="7803921" y="3715444"/>
                </a:cubicBezTo>
                <a:cubicBezTo>
                  <a:pt x="7835047" y="3747336"/>
                  <a:pt x="7874531" y="3763352"/>
                  <a:pt x="7924111" y="3763352"/>
                </a:cubicBezTo>
                <a:cubicBezTo>
                  <a:pt x="7980445" y="3763352"/>
                  <a:pt x="8028354" y="3743994"/>
                  <a:pt x="8067001" y="3705347"/>
                </a:cubicBezTo>
                <a:lnTo>
                  <a:pt x="8067001" y="3750748"/>
                </a:lnTo>
                <a:lnTo>
                  <a:pt x="8124171" y="3750748"/>
                </a:lnTo>
                <a:lnTo>
                  <a:pt x="8124171" y="3362465"/>
                </a:lnTo>
                <a:lnTo>
                  <a:pt x="8067001" y="3362465"/>
                </a:lnTo>
                <a:lnTo>
                  <a:pt x="8067001" y="3638985"/>
                </a:lnTo>
                <a:cubicBezTo>
                  <a:pt x="8033367" y="3685222"/>
                  <a:pt x="7983788" y="3711265"/>
                  <a:pt x="7934207" y="3711265"/>
                </a:cubicBezTo>
                <a:cubicBezTo>
                  <a:pt x="7862762" y="3711265"/>
                  <a:pt x="7815689" y="3664192"/>
                  <a:pt x="7815689" y="3583486"/>
                </a:cubicBezTo>
                <a:lnTo>
                  <a:pt x="7815689" y="3362396"/>
                </a:lnTo>
                <a:close/>
                <a:moveTo>
                  <a:pt x="6897276" y="3362396"/>
                </a:moveTo>
                <a:lnTo>
                  <a:pt x="6897276" y="3586828"/>
                </a:lnTo>
                <a:cubicBezTo>
                  <a:pt x="6897276" y="3640656"/>
                  <a:pt x="6912387" y="3683481"/>
                  <a:pt x="6942678" y="3715444"/>
                </a:cubicBezTo>
                <a:cubicBezTo>
                  <a:pt x="6973805" y="3747336"/>
                  <a:pt x="7013288" y="3763352"/>
                  <a:pt x="7062868" y="3763352"/>
                </a:cubicBezTo>
                <a:cubicBezTo>
                  <a:pt x="7119202" y="3763352"/>
                  <a:pt x="7167111" y="3743994"/>
                  <a:pt x="7205758" y="3705347"/>
                </a:cubicBezTo>
                <a:lnTo>
                  <a:pt x="7205758" y="3750748"/>
                </a:lnTo>
                <a:lnTo>
                  <a:pt x="7262928" y="3750748"/>
                </a:lnTo>
                <a:lnTo>
                  <a:pt x="7262928" y="3362465"/>
                </a:lnTo>
                <a:lnTo>
                  <a:pt x="7205758" y="3362465"/>
                </a:lnTo>
                <a:lnTo>
                  <a:pt x="7205758" y="3638985"/>
                </a:lnTo>
                <a:cubicBezTo>
                  <a:pt x="7172125" y="3685222"/>
                  <a:pt x="7122544" y="3711265"/>
                  <a:pt x="7072965" y="3711265"/>
                </a:cubicBezTo>
                <a:cubicBezTo>
                  <a:pt x="7001520" y="3711265"/>
                  <a:pt x="6954446" y="3664192"/>
                  <a:pt x="6954446" y="3583486"/>
                </a:cubicBezTo>
                <a:lnTo>
                  <a:pt x="6954446" y="3362396"/>
                </a:lnTo>
                <a:close/>
                <a:moveTo>
                  <a:pt x="4973964" y="3362396"/>
                </a:moveTo>
                <a:lnTo>
                  <a:pt x="4973964" y="3750748"/>
                </a:lnTo>
                <a:lnTo>
                  <a:pt x="5031970" y="3750748"/>
                </a:lnTo>
                <a:lnTo>
                  <a:pt x="5031970" y="3362396"/>
                </a:lnTo>
                <a:close/>
                <a:moveTo>
                  <a:pt x="4176855" y="3352438"/>
                </a:moveTo>
                <a:cubicBezTo>
                  <a:pt x="4120521" y="3352438"/>
                  <a:pt x="4074283" y="3372632"/>
                  <a:pt x="4034800" y="3412115"/>
                </a:cubicBezTo>
                <a:cubicBezTo>
                  <a:pt x="3995318" y="3451598"/>
                  <a:pt x="3975959" y="3500342"/>
                  <a:pt x="3975959" y="3556676"/>
                </a:cubicBezTo>
                <a:cubicBezTo>
                  <a:pt x="3975959" y="3613011"/>
                  <a:pt x="3995318" y="3662591"/>
                  <a:pt x="4034800" y="3702074"/>
                </a:cubicBezTo>
                <a:cubicBezTo>
                  <a:pt x="4074283" y="3741626"/>
                  <a:pt x="4121356" y="3761751"/>
                  <a:pt x="4176855" y="3761751"/>
                </a:cubicBezTo>
                <a:cubicBezTo>
                  <a:pt x="4232354" y="3761751"/>
                  <a:pt x="4279427" y="3744063"/>
                  <a:pt x="4317239" y="3707923"/>
                </a:cubicBezTo>
                <a:lnTo>
                  <a:pt x="4317239" y="3750818"/>
                </a:lnTo>
                <a:lnTo>
                  <a:pt x="4375245" y="3750818"/>
                </a:lnTo>
                <a:lnTo>
                  <a:pt x="4375245" y="3362465"/>
                </a:lnTo>
                <a:lnTo>
                  <a:pt x="4317239" y="3362465"/>
                </a:lnTo>
                <a:lnTo>
                  <a:pt x="4317239" y="3406196"/>
                </a:lnTo>
                <a:cubicBezTo>
                  <a:pt x="4279427" y="3370055"/>
                  <a:pt x="4233190" y="3352438"/>
                  <a:pt x="4176855" y="3352438"/>
                </a:cubicBezTo>
                <a:close/>
                <a:moveTo>
                  <a:pt x="8712585" y="3352368"/>
                </a:moveTo>
                <a:cubicBezTo>
                  <a:pt x="8653743" y="3352368"/>
                  <a:pt x="8604999" y="3371727"/>
                  <a:pt x="8567187" y="3411210"/>
                </a:cubicBezTo>
                <a:cubicBezTo>
                  <a:pt x="8529376" y="3450762"/>
                  <a:pt x="8510853" y="3498601"/>
                  <a:pt x="8510853" y="3556607"/>
                </a:cubicBezTo>
                <a:cubicBezTo>
                  <a:pt x="8510853" y="3614613"/>
                  <a:pt x="8529306" y="3663357"/>
                  <a:pt x="8567187" y="3702840"/>
                </a:cubicBezTo>
                <a:cubicBezTo>
                  <a:pt x="8604999" y="3742323"/>
                  <a:pt x="8653743" y="3761681"/>
                  <a:pt x="8712585" y="3761681"/>
                </a:cubicBezTo>
                <a:cubicBezTo>
                  <a:pt x="8797469" y="3761681"/>
                  <a:pt x="8866408" y="3718786"/>
                  <a:pt x="8889109" y="3652424"/>
                </a:cubicBezTo>
                <a:lnTo>
                  <a:pt x="8826925" y="3652424"/>
                </a:lnTo>
                <a:cubicBezTo>
                  <a:pt x="8807567" y="3691977"/>
                  <a:pt x="8770591" y="3712101"/>
                  <a:pt x="8714256" y="3712101"/>
                </a:cubicBezTo>
                <a:cubicBezTo>
                  <a:pt x="8632714" y="3712101"/>
                  <a:pt x="8578120" y="3656602"/>
                  <a:pt x="8568858" y="3579308"/>
                </a:cubicBezTo>
                <a:lnTo>
                  <a:pt x="8897465" y="3579308"/>
                </a:lnTo>
                <a:lnTo>
                  <a:pt x="8897465" y="3577637"/>
                </a:lnTo>
                <a:lnTo>
                  <a:pt x="8900808" y="3579308"/>
                </a:lnTo>
                <a:cubicBezTo>
                  <a:pt x="8901643" y="3574294"/>
                  <a:pt x="8901643" y="3565868"/>
                  <a:pt x="8901643" y="3554936"/>
                </a:cubicBezTo>
                <a:cubicBezTo>
                  <a:pt x="8900808" y="3496094"/>
                  <a:pt x="8883120" y="3447350"/>
                  <a:pt x="8847885" y="3409538"/>
                </a:cubicBezTo>
                <a:cubicBezTo>
                  <a:pt x="8812580" y="3371727"/>
                  <a:pt x="8767179" y="3352368"/>
                  <a:pt x="8712585" y="3352368"/>
                </a:cubicBezTo>
                <a:close/>
                <a:moveTo>
                  <a:pt x="8465451" y="3352368"/>
                </a:moveTo>
                <a:cubicBezTo>
                  <a:pt x="8402432" y="3352368"/>
                  <a:pt x="8351111" y="3378412"/>
                  <a:pt x="8313299" y="3429663"/>
                </a:cubicBezTo>
                <a:lnTo>
                  <a:pt x="8313299" y="3362465"/>
                </a:lnTo>
                <a:lnTo>
                  <a:pt x="8256129" y="3362465"/>
                </a:lnTo>
                <a:lnTo>
                  <a:pt x="8256129" y="3750818"/>
                </a:lnTo>
                <a:lnTo>
                  <a:pt x="8313299" y="3750818"/>
                </a:lnTo>
                <a:lnTo>
                  <a:pt x="8313299" y="3497000"/>
                </a:lnTo>
                <a:cubicBezTo>
                  <a:pt x="8349439" y="3438994"/>
                  <a:pt x="8399855" y="3408703"/>
                  <a:pt x="8465451" y="3407031"/>
                </a:cubicBezTo>
                <a:close/>
                <a:moveTo>
                  <a:pt x="5379169" y="3349722"/>
                </a:moveTo>
                <a:cubicBezTo>
                  <a:pt x="5321163" y="3349722"/>
                  <a:pt x="5273254" y="3369081"/>
                  <a:pt x="5235444" y="3408563"/>
                </a:cubicBezTo>
                <a:lnTo>
                  <a:pt x="5235444" y="3362326"/>
                </a:lnTo>
                <a:lnTo>
                  <a:pt x="5178274" y="3362326"/>
                </a:lnTo>
                <a:lnTo>
                  <a:pt x="5178274" y="3750679"/>
                </a:lnTo>
                <a:lnTo>
                  <a:pt x="5235444" y="3750679"/>
                </a:lnTo>
                <a:lnTo>
                  <a:pt x="5235444" y="3474995"/>
                </a:lnTo>
                <a:cubicBezTo>
                  <a:pt x="5270748" y="3427086"/>
                  <a:pt x="5315314" y="3402714"/>
                  <a:pt x="5369073" y="3402714"/>
                </a:cubicBezTo>
                <a:cubicBezTo>
                  <a:pt x="5440517" y="3402714"/>
                  <a:pt x="5486755" y="3449787"/>
                  <a:pt x="5486755" y="3529658"/>
                </a:cubicBezTo>
                <a:lnTo>
                  <a:pt x="5486755" y="3750748"/>
                </a:lnTo>
                <a:lnTo>
                  <a:pt x="5544760" y="3750748"/>
                </a:lnTo>
                <a:lnTo>
                  <a:pt x="5544760" y="3527151"/>
                </a:lnTo>
                <a:cubicBezTo>
                  <a:pt x="5544760" y="3473393"/>
                  <a:pt x="5528814" y="3430498"/>
                  <a:pt x="5498523" y="3398536"/>
                </a:cubicBezTo>
                <a:cubicBezTo>
                  <a:pt x="5467396" y="3365738"/>
                  <a:pt x="5428749" y="3349792"/>
                  <a:pt x="5379169" y="3349792"/>
                </a:cubicBezTo>
                <a:close/>
                <a:moveTo>
                  <a:pt x="5842310" y="3348887"/>
                </a:moveTo>
                <a:cubicBezTo>
                  <a:pt x="5784304" y="3348887"/>
                  <a:pt x="5739738" y="3368245"/>
                  <a:pt x="5701926" y="3406892"/>
                </a:cubicBezTo>
                <a:cubicBezTo>
                  <a:pt x="5664114" y="3445539"/>
                  <a:pt x="5645593" y="3493448"/>
                  <a:pt x="5645593" y="3551454"/>
                </a:cubicBezTo>
                <a:cubicBezTo>
                  <a:pt x="5645593" y="3606117"/>
                  <a:pt x="5664045" y="3653121"/>
                  <a:pt x="5701926" y="3692673"/>
                </a:cubicBezTo>
                <a:cubicBezTo>
                  <a:pt x="5739738" y="3731320"/>
                  <a:pt x="5786811" y="3750679"/>
                  <a:pt x="5842310" y="3750679"/>
                </a:cubicBezTo>
                <a:cubicBezTo>
                  <a:pt x="5897809" y="3750679"/>
                  <a:pt x="5949061" y="3732226"/>
                  <a:pt x="5987707" y="3695250"/>
                </a:cubicBezTo>
                <a:lnTo>
                  <a:pt x="5987707" y="3763352"/>
                </a:lnTo>
                <a:cubicBezTo>
                  <a:pt x="5987707" y="3848237"/>
                  <a:pt x="5933044" y="3902065"/>
                  <a:pt x="5851503" y="3902065"/>
                </a:cubicBezTo>
                <a:cubicBezTo>
                  <a:pt x="5781727" y="3902065"/>
                  <a:pt x="5730476" y="3865089"/>
                  <a:pt x="5719544" y="3810425"/>
                </a:cubicBezTo>
                <a:lnTo>
                  <a:pt x="5659867" y="3810425"/>
                </a:lnTo>
                <a:cubicBezTo>
                  <a:pt x="5667457" y="3853320"/>
                  <a:pt x="5688417" y="3887720"/>
                  <a:pt x="5723722" y="3914668"/>
                </a:cubicBezTo>
                <a:cubicBezTo>
                  <a:pt x="5759027" y="3941547"/>
                  <a:pt x="5801852" y="3954987"/>
                  <a:pt x="5851503" y="3954987"/>
                </a:cubicBezTo>
                <a:cubicBezTo>
                  <a:pt x="5909508" y="3954987"/>
                  <a:pt x="5955745" y="3937300"/>
                  <a:pt x="5991050" y="3902900"/>
                </a:cubicBezTo>
                <a:cubicBezTo>
                  <a:pt x="6027190" y="3868431"/>
                  <a:pt x="6044808" y="3821358"/>
                  <a:pt x="6044808" y="3763352"/>
                </a:cubicBezTo>
                <a:lnTo>
                  <a:pt x="6044808" y="3362396"/>
                </a:lnTo>
                <a:lnTo>
                  <a:pt x="6044878" y="3362326"/>
                </a:lnTo>
                <a:lnTo>
                  <a:pt x="5987707" y="3362326"/>
                </a:lnTo>
                <a:lnTo>
                  <a:pt x="5987707" y="3404385"/>
                </a:lnTo>
                <a:cubicBezTo>
                  <a:pt x="5949061" y="3367409"/>
                  <a:pt x="5900316" y="3348887"/>
                  <a:pt x="5842310" y="3348887"/>
                </a:cubicBezTo>
                <a:close/>
                <a:moveTo>
                  <a:pt x="7445441" y="3218670"/>
                </a:moveTo>
                <a:lnTo>
                  <a:pt x="7445441" y="3362396"/>
                </a:lnTo>
                <a:lnTo>
                  <a:pt x="7342033" y="3362396"/>
                </a:lnTo>
                <a:lnTo>
                  <a:pt x="7342033" y="3411976"/>
                </a:lnTo>
                <a:lnTo>
                  <a:pt x="7445441" y="3411976"/>
                </a:lnTo>
                <a:lnTo>
                  <a:pt x="7445441" y="3611200"/>
                </a:lnTo>
                <a:cubicBezTo>
                  <a:pt x="7445441" y="3712867"/>
                  <a:pt x="7490007" y="3763352"/>
                  <a:pt x="7579975" y="3763352"/>
                </a:cubicBezTo>
                <a:cubicBezTo>
                  <a:pt x="7604347" y="3763352"/>
                  <a:pt x="7632898" y="3759174"/>
                  <a:pt x="7664024" y="3749913"/>
                </a:cubicBezTo>
                <a:lnTo>
                  <a:pt x="7654763" y="3700333"/>
                </a:lnTo>
                <a:lnTo>
                  <a:pt x="7654763" y="3700402"/>
                </a:lnTo>
                <a:cubicBezTo>
                  <a:pt x="7630391" y="3707087"/>
                  <a:pt x="7609361" y="3710500"/>
                  <a:pt x="7590003" y="3710500"/>
                </a:cubicBezTo>
                <a:cubicBezTo>
                  <a:pt x="7529490" y="3710500"/>
                  <a:pt x="7502611" y="3681114"/>
                  <a:pt x="7502611" y="3611340"/>
                </a:cubicBezTo>
                <a:lnTo>
                  <a:pt x="7502611" y="3412115"/>
                </a:lnTo>
                <a:lnTo>
                  <a:pt x="7649680" y="3412115"/>
                </a:lnTo>
                <a:lnTo>
                  <a:pt x="7649680" y="3362535"/>
                </a:lnTo>
                <a:lnTo>
                  <a:pt x="7502611" y="3362535"/>
                </a:lnTo>
                <a:lnTo>
                  <a:pt x="7502611" y="3218670"/>
                </a:lnTo>
                <a:close/>
                <a:moveTo>
                  <a:pt x="6428983" y="3179187"/>
                </a:moveTo>
                <a:lnTo>
                  <a:pt x="6428983" y="3750748"/>
                </a:lnTo>
                <a:lnTo>
                  <a:pt x="6488660" y="3750748"/>
                </a:lnTo>
                <a:lnTo>
                  <a:pt x="6488660" y="3508698"/>
                </a:lnTo>
                <a:lnTo>
                  <a:pt x="6782866" y="3508698"/>
                </a:lnTo>
                <a:lnTo>
                  <a:pt x="6782866" y="3453269"/>
                </a:lnTo>
                <a:lnTo>
                  <a:pt x="6488660" y="3453269"/>
                </a:lnTo>
                <a:lnTo>
                  <a:pt x="6488660" y="3233850"/>
                </a:lnTo>
                <a:lnTo>
                  <a:pt x="6819007" y="3233850"/>
                </a:lnTo>
                <a:lnTo>
                  <a:pt x="6819007" y="3179187"/>
                </a:lnTo>
                <a:close/>
                <a:moveTo>
                  <a:pt x="3305446" y="3179187"/>
                </a:moveTo>
                <a:lnTo>
                  <a:pt x="3305446" y="3750748"/>
                </a:lnTo>
                <a:lnTo>
                  <a:pt x="3365123" y="3750748"/>
                </a:lnTo>
                <a:lnTo>
                  <a:pt x="3363452" y="3307802"/>
                </a:lnTo>
                <a:lnTo>
                  <a:pt x="3561841" y="3638149"/>
                </a:lnTo>
                <a:lnTo>
                  <a:pt x="3602160" y="3638149"/>
                </a:lnTo>
                <a:lnTo>
                  <a:pt x="3798808" y="3308638"/>
                </a:lnTo>
                <a:lnTo>
                  <a:pt x="3797973" y="3750748"/>
                </a:lnTo>
                <a:lnTo>
                  <a:pt x="3857650" y="3750748"/>
                </a:lnTo>
                <a:lnTo>
                  <a:pt x="3857650" y="3179187"/>
                </a:lnTo>
                <a:lnTo>
                  <a:pt x="3812248" y="3179187"/>
                </a:lnTo>
                <a:lnTo>
                  <a:pt x="3581966" y="3565868"/>
                </a:lnTo>
                <a:lnTo>
                  <a:pt x="3351683" y="3179187"/>
                </a:lnTo>
                <a:close/>
                <a:moveTo>
                  <a:pt x="5002584" y="3176680"/>
                </a:moveTo>
                <a:cubicBezTo>
                  <a:pt x="4979883" y="3176680"/>
                  <a:pt x="4963937" y="3192626"/>
                  <a:pt x="4963102" y="3215327"/>
                </a:cubicBezTo>
                <a:cubicBezTo>
                  <a:pt x="4960594" y="3265743"/>
                  <a:pt x="5044644" y="3265743"/>
                  <a:pt x="5042137" y="3215327"/>
                </a:cubicBezTo>
                <a:lnTo>
                  <a:pt x="5042067" y="3215327"/>
                </a:lnTo>
                <a:cubicBezTo>
                  <a:pt x="5041232" y="3194297"/>
                  <a:pt x="5025285" y="3176680"/>
                  <a:pt x="5002584" y="3176680"/>
                </a:cubicBezTo>
                <a:close/>
                <a:moveTo>
                  <a:pt x="4506437" y="3153979"/>
                </a:moveTo>
                <a:lnTo>
                  <a:pt x="4506437" y="3750748"/>
                </a:lnTo>
                <a:lnTo>
                  <a:pt x="4563607" y="3750748"/>
                </a:lnTo>
                <a:lnTo>
                  <a:pt x="4563607" y="3643998"/>
                </a:lnTo>
                <a:lnTo>
                  <a:pt x="4645985" y="3564963"/>
                </a:lnTo>
                <a:lnTo>
                  <a:pt x="4645985" y="3565033"/>
                </a:lnTo>
                <a:lnTo>
                  <a:pt x="4813247" y="3750818"/>
                </a:lnTo>
                <a:lnTo>
                  <a:pt x="4888035" y="3750818"/>
                </a:lnTo>
                <a:lnTo>
                  <a:pt x="4687139" y="3525550"/>
                </a:lnTo>
                <a:lnTo>
                  <a:pt x="4856073" y="3362465"/>
                </a:lnTo>
                <a:lnTo>
                  <a:pt x="4782121" y="3362465"/>
                </a:lnTo>
                <a:lnTo>
                  <a:pt x="4563607" y="3568375"/>
                </a:lnTo>
                <a:lnTo>
                  <a:pt x="4563607" y="3153979"/>
                </a:lnTo>
                <a:close/>
                <a:moveTo>
                  <a:pt x="0" y="0"/>
                </a:moveTo>
                <a:lnTo>
                  <a:pt x="12191999" y="0"/>
                </a:lnTo>
                <a:lnTo>
                  <a:pt x="12191999" y="6857999"/>
                </a:lnTo>
                <a:lnTo>
                  <a:pt x="0" y="6857999"/>
                </a:lnTo>
                <a:close/>
              </a:path>
            </a:pathLst>
          </a:custGeom>
          <a:solidFill>
            <a:schemeClr val="accent1"/>
          </a:solidFill>
        </p:spPr>
        <p:txBody>
          <a:bodyPr wrap="square">
            <a:noAutofit/>
          </a:bodyPr>
          <a:lstStyle>
            <a:lvl1pPr marL="7938" indent="0">
              <a:buNone/>
              <a:defRPr sz="1000"/>
            </a:lvl1pPr>
          </a:lstStyle>
          <a:p>
            <a:r>
              <a:rPr lang="en-GB"/>
              <a:t>Click on the icon to add an image</a:t>
            </a:r>
          </a:p>
        </p:txBody>
      </p:sp>
      <p:sp>
        <p:nvSpPr>
          <p:cNvPr id="2" name="Datumsplatzhalter 1">
            <a:extLst>
              <a:ext uri="{FF2B5EF4-FFF2-40B4-BE49-F238E27FC236}">
                <a16:creationId xmlns:a16="http://schemas.microsoft.com/office/drawing/2014/main" id="{0BB3ED50-97B8-516D-0409-DE5147F12F8F}"/>
              </a:ext>
            </a:extLst>
          </p:cNvPr>
          <p:cNvSpPr>
            <a:spLocks noGrp="1"/>
          </p:cNvSpPr>
          <p:nvPr>
            <p:ph type="dt" sz="half" idx="16"/>
          </p:nvPr>
        </p:nvSpPr>
        <p:spPr/>
        <p:txBody>
          <a:bodyPr/>
          <a:lstStyle/>
          <a:p>
            <a:r>
              <a:rPr lang="it-IT" noProof="0"/>
              <a:t>04/12/2024 |</a:t>
            </a:r>
            <a:endParaRPr lang="en-GB" noProof="0"/>
          </a:p>
        </p:txBody>
      </p:sp>
      <p:sp>
        <p:nvSpPr>
          <p:cNvPr id="3" name="Fußzeilenplatzhalter 2">
            <a:extLst>
              <a:ext uri="{FF2B5EF4-FFF2-40B4-BE49-F238E27FC236}">
                <a16:creationId xmlns:a16="http://schemas.microsoft.com/office/drawing/2014/main" id="{59EA6035-766A-CAA5-5442-FDC2782C17AF}"/>
              </a:ext>
            </a:extLst>
          </p:cNvPr>
          <p:cNvSpPr>
            <a:spLocks noGrp="1"/>
          </p:cNvSpPr>
          <p:nvPr>
            <p:ph type="ftr" sz="quarter" idx="17"/>
          </p:nvPr>
        </p:nvSpPr>
        <p:spPr/>
        <p:txBody>
          <a:bodyPr/>
          <a:lstStyle/>
          <a:p>
            <a:r>
              <a:rPr lang="en-US" noProof="0"/>
              <a:t>Copyright AFRY AB | The role of competition in the Italian BESS market - Battery Asset Management Summit Europe 2024</a:t>
            </a:r>
            <a:endParaRPr lang="en-GB" noProof="0"/>
          </a:p>
        </p:txBody>
      </p:sp>
      <p:sp>
        <p:nvSpPr>
          <p:cNvPr id="4" name="Foliennummernplatzhalter 3">
            <a:extLst>
              <a:ext uri="{FF2B5EF4-FFF2-40B4-BE49-F238E27FC236}">
                <a16:creationId xmlns:a16="http://schemas.microsoft.com/office/drawing/2014/main" id="{69176E8F-34E8-9F8A-95C4-CAFDAE38C1BC}"/>
              </a:ext>
            </a:extLst>
          </p:cNvPr>
          <p:cNvSpPr>
            <a:spLocks noGrp="1"/>
          </p:cNvSpPr>
          <p:nvPr>
            <p:ph type="sldNum" sz="quarter" idx="18"/>
          </p:nvPr>
        </p:nvSpPr>
        <p:spPr/>
        <p:txBody>
          <a:bodyPr/>
          <a:lstStyle/>
          <a:p>
            <a:fld id="{0B1617BE-BA58-4B59-88D5-A8C7B239E913}" type="slidenum">
              <a:rPr lang="en-GB" noProof="0" smtClean="0"/>
              <a:pPr/>
              <a:t>‹#›</a:t>
            </a:fld>
            <a:endParaRPr lang="en-GB" noProof="0"/>
          </a:p>
        </p:txBody>
      </p:sp>
    </p:spTree>
    <p:extLst>
      <p:ext uri="{BB962C8B-B14F-4D97-AF65-F5344CB8AC3E}">
        <p14:creationId xmlns:p14="http://schemas.microsoft.com/office/powerpoint/2010/main" val="24051892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for AFRY CV">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67A83393-13F8-4BDE-8493-A58A26E2140B}"/>
              </a:ext>
            </a:extLst>
          </p:cNvPr>
          <p:cNvGraphicFramePr>
            <a:graphicFrameLocks noChangeAspect="1"/>
          </p:cNvGraphicFramePr>
          <p:nvPr userDrawn="1">
            <p:custDataLst>
              <p:tags r:id="rId1"/>
            </p:custDataLst>
            <p:extLst>
              <p:ext uri="{D42A27DB-BD31-4B8C-83A1-F6EECF244321}">
                <p14:modId xmlns:p14="http://schemas.microsoft.com/office/powerpoint/2010/main" val="127744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 name="Objekt 2" hidden="1">
                        <a:extLst>
                          <a:ext uri="{FF2B5EF4-FFF2-40B4-BE49-F238E27FC236}">
                            <a16:creationId xmlns:a16="http://schemas.microsoft.com/office/drawing/2014/main" id="{67A83393-13F8-4BDE-8493-A58A26E21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E02855E-724C-448A-A785-F9D5151C39E6}"/>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4" name="Datumsplatzhalter 3">
            <a:extLst>
              <a:ext uri="{FF2B5EF4-FFF2-40B4-BE49-F238E27FC236}">
                <a16:creationId xmlns:a16="http://schemas.microsoft.com/office/drawing/2014/main" id="{AEF30730-2214-4B35-A1B8-4D7772F0413B}"/>
              </a:ext>
            </a:extLst>
          </p:cNvPr>
          <p:cNvSpPr>
            <a:spLocks noGrp="1"/>
          </p:cNvSpPr>
          <p:nvPr>
            <p:ph type="dt" sz="half" idx="14"/>
          </p:nvPr>
        </p:nvSpPr>
        <p:spPr/>
        <p:txBody>
          <a:bodyPr/>
          <a:lstStyle/>
          <a:p>
            <a:r>
              <a:rPr lang="it-IT" noProof="0"/>
              <a:t>04/12/2024 |</a:t>
            </a:r>
            <a:endParaRPr lang="en-GB" noProof="0"/>
          </a:p>
        </p:txBody>
      </p:sp>
      <p:sp>
        <p:nvSpPr>
          <p:cNvPr id="5" name="Fußzeilenplatzhalter 4">
            <a:extLst>
              <a:ext uri="{FF2B5EF4-FFF2-40B4-BE49-F238E27FC236}">
                <a16:creationId xmlns:a16="http://schemas.microsoft.com/office/drawing/2014/main" id="{4F25D044-63F9-403A-979A-497B3341E526}"/>
              </a:ext>
            </a:extLst>
          </p:cNvPr>
          <p:cNvSpPr>
            <a:spLocks noGrp="1"/>
          </p:cNvSpPr>
          <p:nvPr>
            <p:ph type="ftr" sz="quarter" idx="15"/>
          </p:nvPr>
        </p:nvSpPr>
        <p:spPr/>
        <p:txBody>
          <a:bodyPr/>
          <a:lstStyle/>
          <a:p>
            <a:r>
              <a:rPr lang="en-US" noProof="0"/>
              <a:t>Copyright AFRY AB | The role of competition in the Italian BESS market - Battery Asset Management Summit Europe 2024</a:t>
            </a:r>
            <a:endParaRPr lang="en-GB" noProof="0"/>
          </a:p>
        </p:txBody>
      </p:sp>
      <p:sp>
        <p:nvSpPr>
          <p:cNvPr id="7" name="Foliennummernplatzhalter 6">
            <a:extLst>
              <a:ext uri="{FF2B5EF4-FFF2-40B4-BE49-F238E27FC236}">
                <a16:creationId xmlns:a16="http://schemas.microsoft.com/office/drawing/2014/main" id="{88118089-CBB1-4800-9F44-1D238608DFA6}"/>
              </a:ext>
            </a:extLst>
          </p:cNvPr>
          <p:cNvSpPr>
            <a:spLocks noGrp="1"/>
          </p:cNvSpPr>
          <p:nvPr>
            <p:ph type="sldNum" sz="quarter" idx="16"/>
          </p:nvPr>
        </p:nvSpPr>
        <p:spPr/>
        <p:txBody>
          <a:bodyPr/>
          <a:lstStyle/>
          <a:p>
            <a:fld id="{0B1617BE-BA58-4B59-88D5-A8C7B239E913}" type="slidenum">
              <a:rPr lang="en-GB" noProof="0" smtClean="0"/>
              <a:pPr/>
              <a:t>‹#›</a:t>
            </a:fld>
            <a:endParaRPr lang="en-GB" noProof="0"/>
          </a:p>
        </p:txBody>
      </p:sp>
      <p:grpSp>
        <p:nvGrpSpPr>
          <p:cNvPr id="6" name="Grafik 5">
            <a:extLst>
              <a:ext uri="{FF2B5EF4-FFF2-40B4-BE49-F238E27FC236}">
                <a16:creationId xmlns:a16="http://schemas.microsoft.com/office/drawing/2014/main" id="{9A4AA11E-D17A-2781-A233-DE70A9EA2400}"/>
              </a:ext>
            </a:extLst>
          </p:cNvPr>
          <p:cNvGrpSpPr>
            <a:grpSpLocks noChangeAspect="1"/>
          </p:cNvGrpSpPr>
          <p:nvPr userDrawn="1"/>
        </p:nvGrpSpPr>
        <p:grpSpPr>
          <a:xfrm>
            <a:off x="10666241" y="6334963"/>
            <a:ext cx="1232317" cy="349818"/>
            <a:chOff x="3379404" y="4989479"/>
            <a:chExt cx="6704563" cy="1903226"/>
          </a:xfrm>
          <a:solidFill>
            <a:srgbClr val="000100"/>
          </a:solidFill>
        </p:grpSpPr>
        <p:grpSp>
          <p:nvGrpSpPr>
            <p:cNvPr id="8" name="Grafik 5">
              <a:extLst>
                <a:ext uri="{FF2B5EF4-FFF2-40B4-BE49-F238E27FC236}">
                  <a16:creationId xmlns:a16="http://schemas.microsoft.com/office/drawing/2014/main" id="{876C2E16-A56F-035D-1F17-BFC9ED836511}"/>
                </a:ext>
              </a:extLst>
            </p:cNvPr>
            <p:cNvGrpSpPr/>
            <p:nvPr/>
          </p:nvGrpSpPr>
          <p:grpSpPr>
            <a:xfrm>
              <a:off x="5827147" y="5471745"/>
              <a:ext cx="4256821" cy="941396"/>
              <a:chOff x="5827147" y="5471745"/>
              <a:chExt cx="4256821" cy="941396"/>
            </a:xfrm>
            <a:solidFill>
              <a:srgbClr val="000100"/>
            </a:solidFill>
          </p:grpSpPr>
          <p:sp>
            <p:nvSpPr>
              <p:cNvPr id="10" name="Freihandform: Form 9">
                <a:extLst>
                  <a:ext uri="{FF2B5EF4-FFF2-40B4-BE49-F238E27FC236}">
                    <a16:creationId xmlns:a16="http://schemas.microsoft.com/office/drawing/2014/main" id="{C91EBBA4-78E2-E84C-0F43-2DDD7EC149E0}"/>
                  </a:ext>
                </a:extLst>
              </p:cNvPr>
              <p:cNvSpPr/>
              <p:nvPr/>
            </p:nvSpPr>
            <p:spPr>
              <a:xfrm>
                <a:off x="7083603" y="5471745"/>
                <a:ext cx="733879" cy="941396"/>
              </a:xfrm>
              <a:custGeom>
                <a:avLst/>
                <a:gdLst>
                  <a:gd name="connsiteX0" fmla="*/ 0 w 733879"/>
                  <a:gd name="connsiteY0" fmla="*/ 941397 h 941396"/>
                  <a:gd name="connsiteX1" fmla="*/ 0 w 733879"/>
                  <a:gd name="connsiteY1" fmla="*/ 0 h 941396"/>
                  <a:gd name="connsiteX2" fmla="*/ 733879 w 733879"/>
                  <a:gd name="connsiteY2" fmla="*/ 0 h 941396"/>
                  <a:gd name="connsiteX3" fmla="*/ 733879 w 733879"/>
                  <a:gd name="connsiteY3" fmla="*/ 109163 h 941396"/>
                  <a:gd name="connsiteX4" fmla="*/ 137265 w 733879"/>
                  <a:gd name="connsiteY4" fmla="*/ 109163 h 941396"/>
                  <a:gd name="connsiteX5" fmla="*/ 115648 w 733879"/>
                  <a:gd name="connsiteY5" fmla="*/ 131320 h 941396"/>
                  <a:gd name="connsiteX6" fmla="*/ 115648 w 733879"/>
                  <a:gd name="connsiteY6" fmla="*/ 424763 h 941396"/>
                  <a:gd name="connsiteX7" fmla="*/ 137265 w 733879"/>
                  <a:gd name="connsiteY7" fmla="*/ 446380 h 941396"/>
                  <a:gd name="connsiteX8" fmla="*/ 619852 w 733879"/>
                  <a:gd name="connsiteY8" fmla="*/ 446380 h 941396"/>
                  <a:gd name="connsiteX9" fmla="*/ 619852 w 733879"/>
                  <a:gd name="connsiteY9" fmla="*/ 547437 h 941396"/>
                  <a:gd name="connsiteX10" fmla="*/ 137265 w 733879"/>
                  <a:gd name="connsiteY10" fmla="*/ 547437 h 941396"/>
                  <a:gd name="connsiteX11" fmla="*/ 115648 w 733879"/>
                  <a:gd name="connsiteY11" fmla="*/ 569594 h 941396"/>
                  <a:gd name="connsiteX12" fmla="*/ 115648 w 733879"/>
                  <a:gd name="connsiteY12"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879" h="941396">
                    <a:moveTo>
                      <a:pt x="0" y="941397"/>
                    </a:moveTo>
                    <a:lnTo>
                      <a:pt x="0" y="0"/>
                    </a:lnTo>
                    <a:lnTo>
                      <a:pt x="733879" y="0"/>
                    </a:lnTo>
                    <a:lnTo>
                      <a:pt x="733879" y="109163"/>
                    </a:lnTo>
                    <a:lnTo>
                      <a:pt x="137265" y="109163"/>
                    </a:lnTo>
                    <a:lnTo>
                      <a:pt x="115648" y="131320"/>
                    </a:lnTo>
                    <a:lnTo>
                      <a:pt x="115648" y="424763"/>
                    </a:lnTo>
                    <a:lnTo>
                      <a:pt x="137265" y="446380"/>
                    </a:lnTo>
                    <a:lnTo>
                      <a:pt x="619852" y="446380"/>
                    </a:lnTo>
                    <a:lnTo>
                      <a:pt x="619852" y="547437"/>
                    </a:lnTo>
                    <a:lnTo>
                      <a:pt x="137265" y="547437"/>
                    </a:lnTo>
                    <a:lnTo>
                      <a:pt x="115648" y="569594"/>
                    </a:lnTo>
                    <a:lnTo>
                      <a:pt x="115648" y="941397"/>
                    </a:lnTo>
                    <a:close/>
                  </a:path>
                </a:pathLst>
              </a:custGeom>
              <a:solidFill>
                <a:srgbClr val="000100"/>
              </a:solidFill>
              <a:ln w="5402" cap="flat">
                <a:noFill/>
                <a:prstDash val="solid"/>
                <a:miter/>
              </a:ln>
            </p:spPr>
            <p:txBody>
              <a:bodyPr rtlCol="0" anchor="ctr"/>
              <a:lstStyle/>
              <a:p>
                <a:endParaRPr lang="en-GB"/>
              </a:p>
            </p:txBody>
          </p:sp>
          <p:sp>
            <p:nvSpPr>
              <p:cNvPr id="11" name="Freihandform: Form 10">
                <a:extLst>
                  <a:ext uri="{FF2B5EF4-FFF2-40B4-BE49-F238E27FC236}">
                    <a16:creationId xmlns:a16="http://schemas.microsoft.com/office/drawing/2014/main" id="{AAAF57E9-964D-7C75-F039-D2B235D40D1B}"/>
                  </a:ext>
                </a:extLst>
              </p:cNvPr>
              <p:cNvSpPr/>
              <p:nvPr/>
            </p:nvSpPr>
            <p:spPr>
              <a:xfrm>
                <a:off x="5827147" y="5471745"/>
                <a:ext cx="978144" cy="941396"/>
              </a:xfrm>
              <a:custGeom>
                <a:avLst/>
                <a:gdLst>
                  <a:gd name="connsiteX0" fmla="*/ 852229 w 978144"/>
                  <a:gd name="connsiteY0" fmla="*/ 941397 h 941396"/>
                  <a:gd name="connsiteX1" fmla="*/ 727394 w 978144"/>
                  <a:gd name="connsiteY1" fmla="*/ 659302 h 941396"/>
                  <a:gd name="connsiteX2" fmla="*/ 355591 w 978144"/>
                  <a:gd name="connsiteY2" fmla="*/ 659302 h 941396"/>
                  <a:gd name="connsiteX3" fmla="*/ 400445 w 978144"/>
                  <a:gd name="connsiteY3" fmla="*/ 558245 h 941396"/>
                  <a:gd name="connsiteX4" fmla="*/ 683080 w 978144"/>
                  <a:gd name="connsiteY4" fmla="*/ 558245 h 941396"/>
                  <a:gd name="connsiteX5" fmla="*/ 500962 w 978144"/>
                  <a:gd name="connsiteY5" fmla="*/ 156179 h 941396"/>
                  <a:gd name="connsiteX6" fmla="*/ 469077 w 978144"/>
                  <a:gd name="connsiteY6" fmla="*/ 156179 h 941396"/>
                  <a:gd name="connsiteX7" fmla="*/ 118891 w 978144"/>
                  <a:gd name="connsiteY7" fmla="*/ 941397 h 941396"/>
                  <a:gd name="connsiteX8" fmla="*/ 0 w 978144"/>
                  <a:gd name="connsiteY8" fmla="*/ 941397 h 941396"/>
                  <a:gd name="connsiteX9" fmla="*/ 433410 w 978144"/>
                  <a:gd name="connsiteY9" fmla="*/ 0 h 941396"/>
                  <a:gd name="connsiteX10" fmla="*/ 545275 w 978144"/>
                  <a:gd name="connsiteY10" fmla="*/ 0 h 941396"/>
                  <a:gd name="connsiteX11" fmla="*/ 978145 w 978144"/>
                  <a:gd name="connsiteY11"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8144" h="941396">
                    <a:moveTo>
                      <a:pt x="852229" y="941397"/>
                    </a:moveTo>
                    <a:lnTo>
                      <a:pt x="727394" y="659302"/>
                    </a:lnTo>
                    <a:lnTo>
                      <a:pt x="355591" y="659302"/>
                    </a:lnTo>
                    <a:lnTo>
                      <a:pt x="400445" y="558245"/>
                    </a:lnTo>
                    <a:lnTo>
                      <a:pt x="683080" y="558245"/>
                    </a:lnTo>
                    <a:lnTo>
                      <a:pt x="500962" y="156179"/>
                    </a:lnTo>
                    <a:lnTo>
                      <a:pt x="469077" y="156179"/>
                    </a:lnTo>
                    <a:lnTo>
                      <a:pt x="118891" y="941397"/>
                    </a:lnTo>
                    <a:lnTo>
                      <a:pt x="0" y="941397"/>
                    </a:lnTo>
                    <a:lnTo>
                      <a:pt x="433410" y="0"/>
                    </a:lnTo>
                    <a:lnTo>
                      <a:pt x="545275" y="0"/>
                    </a:lnTo>
                    <a:lnTo>
                      <a:pt x="978145" y="941397"/>
                    </a:lnTo>
                    <a:close/>
                  </a:path>
                </a:pathLst>
              </a:custGeom>
              <a:solidFill>
                <a:srgbClr val="000100"/>
              </a:solidFill>
              <a:ln w="5402" cap="flat">
                <a:noFill/>
                <a:prstDash val="solid"/>
                <a:miter/>
              </a:ln>
            </p:spPr>
            <p:txBody>
              <a:bodyPr rtlCol="0" anchor="ctr"/>
              <a:lstStyle/>
              <a:p>
                <a:endParaRPr lang="en-GB"/>
              </a:p>
            </p:txBody>
          </p:sp>
          <p:sp>
            <p:nvSpPr>
              <p:cNvPr id="12" name="Freihandform: Form 11">
                <a:extLst>
                  <a:ext uri="{FF2B5EF4-FFF2-40B4-BE49-F238E27FC236}">
                    <a16:creationId xmlns:a16="http://schemas.microsoft.com/office/drawing/2014/main" id="{7A886ADA-39D3-9557-854D-E8CF0C2A8CEC}"/>
                  </a:ext>
                </a:extLst>
              </p:cNvPr>
              <p:cNvSpPr/>
              <p:nvPr/>
            </p:nvSpPr>
            <p:spPr>
              <a:xfrm>
                <a:off x="8128219" y="5471745"/>
                <a:ext cx="877087" cy="941396"/>
              </a:xfrm>
              <a:custGeom>
                <a:avLst/>
                <a:gdLst>
                  <a:gd name="connsiteX0" fmla="*/ 745228 w 877087"/>
                  <a:gd name="connsiteY0" fmla="*/ 941397 h 941396"/>
                  <a:gd name="connsiteX1" fmla="*/ 476102 w 877087"/>
                  <a:gd name="connsiteY1" fmla="*/ 547977 h 941396"/>
                  <a:gd name="connsiteX2" fmla="*/ 216165 w 877087"/>
                  <a:gd name="connsiteY2" fmla="*/ 547977 h 941396"/>
                  <a:gd name="connsiteX3" fmla="*/ 216165 w 877087"/>
                  <a:gd name="connsiteY3" fmla="*/ 446920 h 941396"/>
                  <a:gd name="connsiteX4" fmla="*/ 545275 w 877087"/>
                  <a:gd name="connsiteY4" fmla="*/ 446920 h 941396"/>
                  <a:gd name="connsiteX5" fmla="*/ 730636 w 877087"/>
                  <a:gd name="connsiteY5" fmla="*/ 273448 h 941396"/>
                  <a:gd name="connsiteX6" fmla="*/ 684701 w 877087"/>
                  <a:gd name="connsiteY6" fmla="*/ 160502 h 941396"/>
                  <a:gd name="connsiteX7" fmla="*/ 513931 w 877087"/>
                  <a:gd name="connsiteY7" fmla="*/ 101057 h 941396"/>
                  <a:gd name="connsiteX8" fmla="*/ 137265 w 877087"/>
                  <a:gd name="connsiteY8" fmla="*/ 101057 h 941396"/>
                  <a:gd name="connsiteX9" fmla="*/ 115648 w 877087"/>
                  <a:gd name="connsiteY9" fmla="*/ 122673 h 941396"/>
                  <a:gd name="connsiteX10" fmla="*/ 115648 w 877087"/>
                  <a:gd name="connsiteY10" fmla="*/ 941397 h 941396"/>
                  <a:gd name="connsiteX11" fmla="*/ 0 w 877087"/>
                  <a:gd name="connsiteY11" fmla="*/ 941397 h 941396"/>
                  <a:gd name="connsiteX12" fmla="*/ 0 w 877087"/>
                  <a:gd name="connsiteY12" fmla="*/ 0 h 941396"/>
                  <a:gd name="connsiteX13" fmla="*/ 513931 w 877087"/>
                  <a:gd name="connsiteY13" fmla="*/ 0 h 941396"/>
                  <a:gd name="connsiteX14" fmla="*/ 774409 w 877087"/>
                  <a:gd name="connsiteY14" fmla="*/ 93491 h 941396"/>
                  <a:gd name="connsiteX15" fmla="*/ 845204 w 877087"/>
                  <a:gd name="connsiteY15" fmla="*/ 274529 h 941396"/>
                  <a:gd name="connsiteX16" fmla="*/ 629579 w 877087"/>
                  <a:gd name="connsiteY16" fmla="*/ 532305 h 941396"/>
                  <a:gd name="connsiteX17" fmla="*/ 604721 w 877087"/>
                  <a:gd name="connsiteY17" fmla="*/ 538250 h 941396"/>
                  <a:gd name="connsiteX18" fmla="*/ 597155 w 877087"/>
                  <a:gd name="connsiteY18" fmla="*/ 539871 h 941396"/>
                  <a:gd name="connsiteX19" fmla="*/ 877087 w 877087"/>
                  <a:gd name="connsiteY19" fmla="*/ 941397 h 941396"/>
                  <a:gd name="connsiteX20" fmla="*/ 745228 w 877087"/>
                  <a:gd name="connsiteY20"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7087" h="941396">
                    <a:moveTo>
                      <a:pt x="745228" y="941397"/>
                    </a:moveTo>
                    <a:lnTo>
                      <a:pt x="476102" y="547977"/>
                    </a:lnTo>
                    <a:lnTo>
                      <a:pt x="216165" y="547977"/>
                    </a:lnTo>
                    <a:lnTo>
                      <a:pt x="216165" y="446920"/>
                    </a:lnTo>
                    <a:lnTo>
                      <a:pt x="545275" y="446920"/>
                    </a:lnTo>
                    <a:cubicBezTo>
                      <a:pt x="649034" y="446920"/>
                      <a:pt x="730636" y="370722"/>
                      <a:pt x="730636" y="273448"/>
                    </a:cubicBezTo>
                    <a:cubicBezTo>
                      <a:pt x="730636" y="231837"/>
                      <a:pt x="714424" y="191846"/>
                      <a:pt x="684701" y="160502"/>
                    </a:cubicBezTo>
                    <a:cubicBezTo>
                      <a:pt x="632281" y="108082"/>
                      <a:pt x="569053" y="101057"/>
                      <a:pt x="513931" y="101057"/>
                    </a:cubicBezTo>
                    <a:lnTo>
                      <a:pt x="137265" y="101057"/>
                    </a:lnTo>
                    <a:lnTo>
                      <a:pt x="115648" y="122673"/>
                    </a:lnTo>
                    <a:lnTo>
                      <a:pt x="115648" y="941397"/>
                    </a:lnTo>
                    <a:lnTo>
                      <a:pt x="0" y="941397"/>
                    </a:lnTo>
                    <a:lnTo>
                      <a:pt x="0" y="0"/>
                    </a:lnTo>
                    <a:lnTo>
                      <a:pt x="513931" y="0"/>
                    </a:lnTo>
                    <a:cubicBezTo>
                      <a:pt x="629039" y="0"/>
                      <a:pt x="714424" y="30803"/>
                      <a:pt x="774409" y="93491"/>
                    </a:cubicBezTo>
                    <a:cubicBezTo>
                      <a:pt x="820885" y="142669"/>
                      <a:pt x="845204" y="205356"/>
                      <a:pt x="845204" y="274529"/>
                    </a:cubicBezTo>
                    <a:cubicBezTo>
                      <a:pt x="845204" y="397202"/>
                      <a:pt x="762520" y="496098"/>
                      <a:pt x="629579" y="532305"/>
                    </a:cubicBezTo>
                    <a:cubicBezTo>
                      <a:pt x="626337" y="533386"/>
                      <a:pt x="618231" y="535548"/>
                      <a:pt x="604721" y="538250"/>
                    </a:cubicBezTo>
                    <a:lnTo>
                      <a:pt x="597155" y="539871"/>
                    </a:lnTo>
                    <a:lnTo>
                      <a:pt x="877087" y="941397"/>
                    </a:lnTo>
                    <a:lnTo>
                      <a:pt x="745228" y="941397"/>
                    </a:lnTo>
                    <a:close/>
                  </a:path>
                </a:pathLst>
              </a:custGeom>
              <a:solidFill>
                <a:srgbClr val="000100"/>
              </a:solidFill>
              <a:ln w="5402" cap="flat">
                <a:noFill/>
                <a:prstDash val="solid"/>
                <a:miter/>
              </a:ln>
            </p:spPr>
            <p:txBody>
              <a:bodyPr rtlCol="0" anchor="ctr"/>
              <a:lstStyle/>
              <a:p>
                <a:endParaRPr lang="en-GB"/>
              </a:p>
            </p:txBody>
          </p:sp>
          <p:sp>
            <p:nvSpPr>
              <p:cNvPr id="13" name="Freihandform: Form 12">
                <a:extLst>
                  <a:ext uri="{FF2B5EF4-FFF2-40B4-BE49-F238E27FC236}">
                    <a16:creationId xmlns:a16="http://schemas.microsoft.com/office/drawing/2014/main" id="{DAA326A2-2E1C-02D9-0FC1-B6BFE36C7A41}"/>
                  </a:ext>
                </a:extLst>
              </p:cNvPr>
              <p:cNvSpPr/>
              <p:nvPr/>
            </p:nvSpPr>
            <p:spPr>
              <a:xfrm>
                <a:off x="9187425" y="5471745"/>
                <a:ext cx="896542" cy="941396"/>
              </a:xfrm>
              <a:custGeom>
                <a:avLst/>
                <a:gdLst>
                  <a:gd name="connsiteX0" fmla="*/ 390717 w 896542"/>
                  <a:gd name="connsiteY0" fmla="*/ 941397 h 941396"/>
                  <a:gd name="connsiteX1" fmla="*/ 390717 w 896542"/>
                  <a:gd name="connsiteY1" fmla="*/ 556624 h 941396"/>
                  <a:gd name="connsiteX2" fmla="*/ 0 w 896542"/>
                  <a:gd name="connsiteY2" fmla="*/ 0 h 941396"/>
                  <a:gd name="connsiteX3" fmla="*/ 132401 w 896542"/>
                  <a:gd name="connsiteY3" fmla="*/ 0 h 941396"/>
                  <a:gd name="connsiteX4" fmla="*/ 435572 w 896542"/>
                  <a:gd name="connsiteY4" fmla="*/ 436112 h 941396"/>
                  <a:gd name="connsiteX5" fmla="*/ 462052 w 896542"/>
                  <a:gd name="connsiteY5" fmla="*/ 436112 h 941396"/>
                  <a:gd name="connsiteX6" fmla="*/ 764142 w 896542"/>
                  <a:gd name="connsiteY6" fmla="*/ 0 h 941396"/>
                  <a:gd name="connsiteX7" fmla="*/ 896543 w 896542"/>
                  <a:gd name="connsiteY7" fmla="*/ 0 h 941396"/>
                  <a:gd name="connsiteX8" fmla="*/ 505825 w 896542"/>
                  <a:gd name="connsiteY8" fmla="*/ 556624 h 941396"/>
                  <a:gd name="connsiteX9" fmla="*/ 505825 w 896542"/>
                  <a:gd name="connsiteY9"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542" h="941396">
                    <a:moveTo>
                      <a:pt x="390717" y="941397"/>
                    </a:moveTo>
                    <a:lnTo>
                      <a:pt x="390717" y="556624"/>
                    </a:lnTo>
                    <a:lnTo>
                      <a:pt x="0" y="0"/>
                    </a:lnTo>
                    <a:lnTo>
                      <a:pt x="132401" y="0"/>
                    </a:lnTo>
                    <a:lnTo>
                      <a:pt x="435572" y="436112"/>
                    </a:lnTo>
                    <a:lnTo>
                      <a:pt x="462052" y="436112"/>
                    </a:lnTo>
                    <a:lnTo>
                      <a:pt x="764142" y="0"/>
                    </a:lnTo>
                    <a:lnTo>
                      <a:pt x="896543" y="0"/>
                    </a:lnTo>
                    <a:lnTo>
                      <a:pt x="505825" y="556624"/>
                    </a:lnTo>
                    <a:lnTo>
                      <a:pt x="505825" y="941397"/>
                    </a:lnTo>
                    <a:close/>
                  </a:path>
                </a:pathLst>
              </a:custGeom>
              <a:solidFill>
                <a:srgbClr val="000100"/>
              </a:solidFill>
              <a:ln w="5402" cap="flat">
                <a:noFill/>
                <a:prstDash val="solid"/>
                <a:miter/>
              </a:ln>
            </p:spPr>
            <p:txBody>
              <a:bodyPr rtlCol="0" anchor="ctr"/>
              <a:lstStyle/>
              <a:p>
                <a:endParaRPr lang="en-GB"/>
              </a:p>
            </p:txBody>
          </p:sp>
        </p:grpSp>
        <p:sp>
          <p:nvSpPr>
            <p:cNvPr id="9" name="Freihandform: Form 8">
              <a:extLst>
                <a:ext uri="{FF2B5EF4-FFF2-40B4-BE49-F238E27FC236}">
                  <a16:creationId xmlns:a16="http://schemas.microsoft.com/office/drawing/2014/main" id="{080B0B2D-00C8-CD38-D9EC-22D56AAC08AB}"/>
                </a:ext>
              </a:extLst>
            </p:cNvPr>
            <p:cNvSpPr/>
            <p:nvPr/>
          </p:nvSpPr>
          <p:spPr>
            <a:xfrm>
              <a:off x="3379404" y="4989479"/>
              <a:ext cx="1903226" cy="1903226"/>
            </a:xfrm>
            <a:custGeom>
              <a:avLst/>
              <a:gdLst>
                <a:gd name="connsiteX0" fmla="*/ 1676576 w 1903226"/>
                <a:gd name="connsiteY0" fmla="*/ 335274 h 1903226"/>
                <a:gd name="connsiteX1" fmla="*/ 335274 w 1903226"/>
                <a:gd name="connsiteY1" fmla="*/ 226651 h 1903226"/>
                <a:gd name="connsiteX2" fmla="*/ 226651 w 1903226"/>
                <a:gd name="connsiteY2" fmla="*/ 1567953 h 1903226"/>
                <a:gd name="connsiteX3" fmla="*/ 1567953 w 1903226"/>
                <a:gd name="connsiteY3" fmla="*/ 1676576 h 1903226"/>
                <a:gd name="connsiteX4" fmla="*/ 1676576 w 1903226"/>
                <a:gd name="connsiteY4" fmla="*/ 335274 h 1903226"/>
                <a:gd name="connsiteX5" fmla="*/ 395260 w 1903226"/>
                <a:gd name="connsiteY5" fmla="*/ 296905 h 1903226"/>
                <a:gd name="connsiteX6" fmla="*/ 1512831 w 1903226"/>
                <a:gd name="connsiteY6" fmla="*/ 301228 h 1903226"/>
                <a:gd name="connsiteX7" fmla="*/ 136403 w 1903226"/>
                <a:gd name="connsiteY7" fmla="*/ 682218 h 1903226"/>
                <a:gd name="connsiteX8" fmla="*/ 395260 w 1903226"/>
                <a:gd name="connsiteY8" fmla="*/ 296905 h 1903226"/>
                <a:gd name="connsiteX9" fmla="*/ 297445 w 1903226"/>
                <a:gd name="connsiteY9" fmla="*/ 1507427 h 1903226"/>
                <a:gd name="connsiteX10" fmla="*/ 99114 w 1903226"/>
                <a:gd name="connsiteY10" fmla="*/ 851907 h 1903226"/>
                <a:gd name="connsiteX11" fmla="*/ 562247 w 1903226"/>
                <a:gd name="connsiteY11" fmla="*/ 1088608 h 1903226"/>
                <a:gd name="connsiteX12" fmla="*/ 637364 w 1903226"/>
                <a:gd name="connsiteY12" fmla="*/ 1024839 h 1903226"/>
                <a:gd name="connsiteX13" fmla="*/ 167747 w 1903226"/>
                <a:gd name="connsiteY13" fmla="*/ 784897 h 1903226"/>
                <a:gd name="connsiteX14" fmla="*/ 169908 w 1903226"/>
                <a:gd name="connsiteY14" fmla="*/ 769225 h 1903226"/>
                <a:gd name="connsiteX15" fmla="*/ 1504184 w 1903226"/>
                <a:gd name="connsiteY15" fmla="*/ 399583 h 1903226"/>
                <a:gd name="connsiteX16" fmla="*/ 1514452 w 1903226"/>
                <a:gd name="connsiteY16" fmla="*/ 412013 h 1903226"/>
                <a:gd name="connsiteX17" fmla="*/ 660061 w 1903226"/>
                <a:gd name="connsiteY17" fmla="*/ 1138326 h 1903226"/>
                <a:gd name="connsiteX18" fmla="*/ 912434 w 1903226"/>
                <a:gd name="connsiteY18" fmla="*/ 1808436 h 1903226"/>
                <a:gd name="connsiteX19" fmla="*/ 297445 w 1903226"/>
                <a:gd name="connsiteY19" fmla="*/ 1507427 h 1903226"/>
                <a:gd name="connsiteX20" fmla="*/ 989712 w 1903226"/>
                <a:gd name="connsiteY20" fmla="*/ 1751693 h 1903226"/>
                <a:gd name="connsiteX21" fmla="*/ 769225 w 1903226"/>
                <a:gd name="connsiteY21" fmla="*/ 1166968 h 1903226"/>
                <a:gd name="connsiteX22" fmla="*/ 1574438 w 1903226"/>
                <a:gd name="connsiteY22" fmla="*/ 482806 h 1903226"/>
                <a:gd name="connsiteX23" fmla="*/ 1584706 w 1903226"/>
                <a:gd name="connsiteY23" fmla="*/ 495236 h 1903226"/>
                <a:gd name="connsiteX24" fmla="*/ 1005384 w 1903226"/>
                <a:gd name="connsiteY24" fmla="*/ 1752233 h 1903226"/>
                <a:gd name="connsiteX25" fmla="*/ 989712 w 1903226"/>
                <a:gd name="connsiteY25" fmla="*/ 1751693 h 1903226"/>
                <a:gd name="connsiteX26" fmla="*/ 1507967 w 1903226"/>
                <a:gd name="connsiteY26" fmla="*/ 1605781 h 1903226"/>
                <a:gd name="connsiteX27" fmla="*/ 1085906 w 1903226"/>
                <a:gd name="connsiteY27" fmla="*/ 1799249 h 1903226"/>
                <a:gd name="connsiteX28" fmla="*/ 1683601 w 1903226"/>
                <a:gd name="connsiteY28" fmla="*/ 502261 h 1903226"/>
                <a:gd name="connsiteX29" fmla="*/ 1507967 w 1903226"/>
                <a:gd name="connsiteY29" fmla="*/ 1605781 h 19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3226" h="1903226">
                  <a:moveTo>
                    <a:pt x="1676576" y="335274"/>
                  </a:moveTo>
                  <a:cubicBezTo>
                    <a:pt x="1336116" y="-65171"/>
                    <a:pt x="735719" y="-113808"/>
                    <a:pt x="335274" y="226651"/>
                  </a:cubicBezTo>
                  <a:cubicBezTo>
                    <a:pt x="-65171" y="567111"/>
                    <a:pt x="-113808" y="1167508"/>
                    <a:pt x="226651" y="1567953"/>
                  </a:cubicBezTo>
                  <a:cubicBezTo>
                    <a:pt x="567111" y="1968398"/>
                    <a:pt x="1167508" y="2017035"/>
                    <a:pt x="1567953" y="1676576"/>
                  </a:cubicBezTo>
                  <a:cubicBezTo>
                    <a:pt x="1968398" y="1336116"/>
                    <a:pt x="2017035" y="735719"/>
                    <a:pt x="1676576" y="335274"/>
                  </a:cubicBezTo>
                  <a:close/>
                  <a:moveTo>
                    <a:pt x="395260" y="296905"/>
                  </a:moveTo>
                  <a:cubicBezTo>
                    <a:pt x="721668" y="19133"/>
                    <a:pt x="1197771" y="28861"/>
                    <a:pt x="1512831" y="301228"/>
                  </a:cubicBezTo>
                  <a:lnTo>
                    <a:pt x="136403" y="682218"/>
                  </a:lnTo>
                  <a:cubicBezTo>
                    <a:pt x="183959" y="537388"/>
                    <a:pt x="270965" y="402826"/>
                    <a:pt x="395260" y="296905"/>
                  </a:cubicBezTo>
                  <a:close/>
                  <a:moveTo>
                    <a:pt x="297445" y="1507427"/>
                  </a:moveTo>
                  <a:cubicBezTo>
                    <a:pt x="136943" y="1318823"/>
                    <a:pt x="72634" y="1080502"/>
                    <a:pt x="99114" y="851907"/>
                  </a:cubicBezTo>
                  <a:lnTo>
                    <a:pt x="562247" y="1088608"/>
                  </a:lnTo>
                  <a:lnTo>
                    <a:pt x="637364" y="1024839"/>
                  </a:lnTo>
                  <a:lnTo>
                    <a:pt x="167747" y="784897"/>
                  </a:lnTo>
                  <a:cubicBezTo>
                    <a:pt x="168827" y="777331"/>
                    <a:pt x="168827" y="776790"/>
                    <a:pt x="169908" y="769225"/>
                  </a:cubicBezTo>
                  <a:lnTo>
                    <a:pt x="1504184" y="399583"/>
                  </a:lnTo>
                  <a:lnTo>
                    <a:pt x="1514452" y="412013"/>
                  </a:lnTo>
                  <a:lnTo>
                    <a:pt x="660061" y="1138326"/>
                  </a:lnTo>
                  <a:lnTo>
                    <a:pt x="912434" y="1808436"/>
                  </a:lnTo>
                  <a:cubicBezTo>
                    <a:pt x="682759" y="1798168"/>
                    <a:pt x="457407" y="1696030"/>
                    <a:pt x="297445" y="1507427"/>
                  </a:cubicBezTo>
                  <a:close/>
                  <a:moveTo>
                    <a:pt x="989712" y="1751693"/>
                  </a:moveTo>
                  <a:lnTo>
                    <a:pt x="769225" y="1166968"/>
                  </a:lnTo>
                  <a:lnTo>
                    <a:pt x="1574438" y="482806"/>
                  </a:lnTo>
                  <a:lnTo>
                    <a:pt x="1584706" y="495236"/>
                  </a:lnTo>
                  <a:lnTo>
                    <a:pt x="1005384" y="1752233"/>
                  </a:lnTo>
                  <a:cubicBezTo>
                    <a:pt x="997819" y="1752233"/>
                    <a:pt x="997278" y="1752233"/>
                    <a:pt x="989712" y="1751693"/>
                  </a:cubicBezTo>
                  <a:close/>
                  <a:moveTo>
                    <a:pt x="1507967" y="1605781"/>
                  </a:moveTo>
                  <a:cubicBezTo>
                    <a:pt x="1383132" y="1711702"/>
                    <a:pt x="1236680" y="1776011"/>
                    <a:pt x="1085906" y="1799249"/>
                  </a:cubicBezTo>
                  <a:lnTo>
                    <a:pt x="1683601" y="502261"/>
                  </a:lnTo>
                  <a:cubicBezTo>
                    <a:pt x="1901387" y="856771"/>
                    <a:pt x="1834375" y="1328010"/>
                    <a:pt x="1507967" y="1605781"/>
                  </a:cubicBezTo>
                  <a:close/>
                </a:path>
              </a:pathLst>
            </a:custGeom>
            <a:solidFill>
              <a:srgbClr val="000100"/>
            </a:solidFill>
            <a:ln w="5402" cap="flat">
              <a:noFill/>
              <a:prstDash val="solid"/>
              <a:miter/>
            </a:ln>
          </p:spPr>
          <p:txBody>
            <a:bodyPr rtlCol="0" anchor="ctr"/>
            <a:lstStyle/>
            <a:p>
              <a:endParaRPr lang="en-GB"/>
            </a:p>
          </p:txBody>
        </p:sp>
      </p:grpSp>
    </p:spTree>
    <p:extLst>
      <p:ext uri="{BB962C8B-B14F-4D97-AF65-F5344CB8AC3E}">
        <p14:creationId xmlns:p14="http://schemas.microsoft.com/office/powerpoint/2010/main" val="3425540517"/>
      </p:ext>
    </p:extLst>
  </p:cSld>
  <p:clrMapOvr>
    <a:masterClrMapping/>
  </p:clrMapOvr>
  <p:extLst>
    <p:ext uri="{DCECCB84-F9BA-43D5-87BE-67443E8EF086}">
      <p15:sldGuideLst xmlns:p15="http://schemas.microsoft.com/office/powerpoint/2012/main">
        <p15:guide id="1" pos="3840">
          <p15:clr>
            <a:srgbClr val="F26B43"/>
          </p15:clr>
        </p15:guide>
        <p15:guide id="3" orient="horz" pos="3929">
          <p15:clr>
            <a:srgbClr val="F26B43"/>
          </p15:clr>
        </p15:guide>
        <p15:guide id="4" orient="horz" pos="2546">
          <p15:clr>
            <a:srgbClr val="F26B43"/>
          </p15:clr>
        </p15:guide>
        <p15:guide id="5" orient="horz" pos="1139">
          <p15:clr>
            <a:srgbClr val="F26B43"/>
          </p15:clr>
        </p15:guide>
        <p15:guide id="6" pos="3681">
          <p15:clr>
            <a:srgbClr val="F26B43"/>
          </p15:clr>
        </p15:guide>
        <p15:guide id="7" pos="3999">
          <p15:clr>
            <a:srgbClr val="F26B43"/>
          </p15:clr>
        </p15:guide>
        <p15:guide id="8" pos="7197">
          <p15:clr>
            <a:srgbClr val="F26B43"/>
          </p15:clr>
        </p15:guide>
        <p15:guide id="9" pos="483">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rt slide logo">
    <p:bg>
      <p:bgPr>
        <a:solidFill>
          <a:schemeClr val="accent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A2E487F-EC32-44E1-9196-2CB7222BB0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kt 1" hidden="1">
                        <a:extLst>
                          <a:ext uri="{FF2B5EF4-FFF2-40B4-BE49-F238E27FC236}">
                            <a16:creationId xmlns:a16="http://schemas.microsoft.com/office/drawing/2014/main" id="{BA2E487F-EC32-44E1-9196-2CB7222BB0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 name="Grafik 5">
            <a:extLst>
              <a:ext uri="{FF2B5EF4-FFF2-40B4-BE49-F238E27FC236}">
                <a16:creationId xmlns:a16="http://schemas.microsoft.com/office/drawing/2014/main" id="{2FE2E0E2-EE28-7C92-8162-67016EC3F398}"/>
              </a:ext>
            </a:extLst>
          </p:cNvPr>
          <p:cNvGrpSpPr>
            <a:grpSpLocks noChangeAspect="1"/>
          </p:cNvGrpSpPr>
          <p:nvPr/>
        </p:nvGrpSpPr>
        <p:grpSpPr>
          <a:xfrm>
            <a:off x="2671037" y="2315910"/>
            <a:ext cx="6863840" cy="1948440"/>
            <a:chOff x="3379404" y="4989479"/>
            <a:chExt cx="6704563" cy="1903226"/>
          </a:xfrm>
          <a:solidFill>
            <a:srgbClr val="000100"/>
          </a:solidFill>
        </p:grpSpPr>
        <p:grpSp>
          <p:nvGrpSpPr>
            <p:cNvPr id="8" name="Grafik 5">
              <a:extLst>
                <a:ext uri="{FF2B5EF4-FFF2-40B4-BE49-F238E27FC236}">
                  <a16:creationId xmlns:a16="http://schemas.microsoft.com/office/drawing/2014/main" id="{0229B287-7E3C-59F8-8559-EAEBE19B4B48}"/>
                </a:ext>
              </a:extLst>
            </p:cNvPr>
            <p:cNvGrpSpPr/>
            <p:nvPr/>
          </p:nvGrpSpPr>
          <p:grpSpPr>
            <a:xfrm>
              <a:off x="5827147" y="5471745"/>
              <a:ext cx="4256821" cy="941396"/>
              <a:chOff x="5827147" y="5471745"/>
              <a:chExt cx="4256821" cy="941396"/>
            </a:xfrm>
            <a:solidFill>
              <a:srgbClr val="000100"/>
            </a:solidFill>
          </p:grpSpPr>
          <p:sp>
            <p:nvSpPr>
              <p:cNvPr id="9" name="Freihandform: Form 8">
                <a:extLst>
                  <a:ext uri="{FF2B5EF4-FFF2-40B4-BE49-F238E27FC236}">
                    <a16:creationId xmlns:a16="http://schemas.microsoft.com/office/drawing/2014/main" id="{758471DD-5541-2777-68DA-022990EA2F3D}"/>
                  </a:ext>
                </a:extLst>
              </p:cNvPr>
              <p:cNvSpPr/>
              <p:nvPr/>
            </p:nvSpPr>
            <p:spPr>
              <a:xfrm>
                <a:off x="7083603" y="5471745"/>
                <a:ext cx="733879" cy="941396"/>
              </a:xfrm>
              <a:custGeom>
                <a:avLst/>
                <a:gdLst>
                  <a:gd name="connsiteX0" fmla="*/ 0 w 733879"/>
                  <a:gd name="connsiteY0" fmla="*/ 941397 h 941396"/>
                  <a:gd name="connsiteX1" fmla="*/ 0 w 733879"/>
                  <a:gd name="connsiteY1" fmla="*/ 0 h 941396"/>
                  <a:gd name="connsiteX2" fmla="*/ 733879 w 733879"/>
                  <a:gd name="connsiteY2" fmla="*/ 0 h 941396"/>
                  <a:gd name="connsiteX3" fmla="*/ 733879 w 733879"/>
                  <a:gd name="connsiteY3" fmla="*/ 109163 h 941396"/>
                  <a:gd name="connsiteX4" fmla="*/ 137265 w 733879"/>
                  <a:gd name="connsiteY4" fmla="*/ 109163 h 941396"/>
                  <a:gd name="connsiteX5" fmla="*/ 115648 w 733879"/>
                  <a:gd name="connsiteY5" fmla="*/ 131320 h 941396"/>
                  <a:gd name="connsiteX6" fmla="*/ 115648 w 733879"/>
                  <a:gd name="connsiteY6" fmla="*/ 424763 h 941396"/>
                  <a:gd name="connsiteX7" fmla="*/ 137265 w 733879"/>
                  <a:gd name="connsiteY7" fmla="*/ 446380 h 941396"/>
                  <a:gd name="connsiteX8" fmla="*/ 619852 w 733879"/>
                  <a:gd name="connsiteY8" fmla="*/ 446380 h 941396"/>
                  <a:gd name="connsiteX9" fmla="*/ 619852 w 733879"/>
                  <a:gd name="connsiteY9" fmla="*/ 547437 h 941396"/>
                  <a:gd name="connsiteX10" fmla="*/ 137265 w 733879"/>
                  <a:gd name="connsiteY10" fmla="*/ 547437 h 941396"/>
                  <a:gd name="connsiteX11" fmla="*/ 115648 w 733879"/>
                  <a:gd name="connsiteY11" fmla="*/ 569594 h 941396"/>
                  <a:gd name="connsiteX12" fmla="*/ 115648 w 733879"/>
                  <a:gd name="connsiteY12"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879" h="941396">
                    <a:moveTo>
                      <a:pt x="0" y="941397"/>
                    </a:moveTo>
                    <a:lnTo>
                      <a:pt x="0" y="0"/>
                    </a:lnTo>
                    <a:lnTo>
                      <a:pt x="733879" y="0"/>
                    </a:lnTo>
                    <a:lnTo>
                      <a:pt x="733879" y="109163"/>
                    </a:lnTo>
                    <a:lnTo>
                      <a:pt x="137265" y="109163"/>
                    </a:lnTo>
                    <a:lnTo>
                      <a:pt x="115648" y="131320"/>
                    </a:lnTo>
                    <a:lnTo>
                      <a:pt x="115648" y="424763"/>
                    </a:lnTo>
                    <a:lnTo>
                      <a:pt x="137265" y="446380"/>
                    </a:lnTo>
                    <a:lnTo>
                      <a:pt x="619852" y="446380"/>
                    </a:lnTo>
                    <a:lnTo>
                      <a:pt x="619852" y="547437"/>
                    </a:lnTo>
                    <a:lnTo>
                      <a:pt x="137265" y="547437"/>
                    </a:lnTo>
                    <a:lnTo>
                      <a:pt x="115648" y="569594"/>
                    </a:lnTo>
                    <a:lnTo>
                      <a:pt x="115648" y="941397"/>
                    </a:lnTo>
                    <a:close/>
                  </a:path>
                </a:pathLst>
              </a:custGeom>
              <a:solidFill>
                <a:srgbClr val="000100"/>
              </a:solidFill>
              <a:ln w="5402" cap="flat">
                <a:noFill/>
                <a:prstDash val="solid"/>
                <a:miter/>
              </a:ln>
            </p:spPr>
            <p:txBody>
              <a:bodyPr rtlCol="0" anchor="ctr"/>
              <a:lstStyle/>
              <a:p>
                <a:endParaRPr lang="en-GB"/>
              </a:p>
            </p:txBody>
          </p:sp>
          <p:sp>
            <p:nvSpPr>
              <p:cNvPr id="10" name="Freihandform: Form 9">
                <a:extLst>
                  <a:ext uri="{FF2B5EF4-FFF2-40B4-BE49-F238E27FC236}">
                    <a16:creationId xmlns:a16="http://schemas.microsoft.com/office/drawing/2014/main" id="{DF746F08-EE64-6D00-F852-0D2C2BA80D1C}"/>
                  </a:ext>
                </a:extLst>
              </p:cNvPr>
              <p:cNvSpPr/>
              <p:nvPr/>
            </p:nvSpPr>
            <p:spPr>
              <a:xfrm>
                <a:off x="5827147" y="5471745"/>
                <a:ext cx="978144" cy="941396"/>
              </a:xfrm>
              <a:custGeom>
                <a:avLst/>
                <a:gdLst>
                  <a:gd name="connsiteX0" fmla="*/ 852229 w 978144"/>
                  <a:gd name="connsiteY0" fmla="*/ 941397 h 941396"/>
                  <a:gd name="connsiteX1" fmla="*/ 727394 w 978144"/>
                  <a:gd name="connsiteY1" fmla="*/ 659302 h 941396"/>
                  <a:gd name="connsiteX2" fmla="*/ 355591 w 978144"/>
                  <a:gd name="connsiteY2" fmla="*/ 659302 h 941396"/>
                  <a:gd name="connsiteX3" fmla="*/ 400445 w 978144"/>
                  <a:gd name="connsiteY3" fmla="*/ 558245 h 941396"/>
                  <a:gd name="connsiteX4" fmla="*/ 683080 w 978144"/>
                  <a:gd name="connsiteY4" fmla="*/ 558245 h 941396"/>
                  <a:gd name="connsiteX5" fmla="*/ 500962 w 978144"/>
                  <a:gd name="connsiteY5" fmla="*/ 156179 h 941396"/>
                  <a:gd name="connsiteX6" fmla="*/ 469077 w 978144"/>
                  <a:gd name="connsiteY6" fmla="*/ 156179 h 941396"/>
                  <a:gd name="connsiteX7" fmla="*/ 118891 w 978144"/>
                  <a:gd name="connsiteY7" fmla="*/ 941397 h 941396"/>
                  <a:gd name="connsiteX8" fmla="*/ 0 w 978144"/>
                  <a:gd name="connsiteY8" fmla="*/ 941397 h 941396"/>
                  <a:gd name="connsiteX9" fmla="*/ 433410 w 978144"/>
                  <a:gd name="connsiteY9" fmla="*/ 0 h 941396"/>
                  <a:gd name="connsiteX10" fmla="*/ 545275 w 978144"/>
                  <a:gd name="connsiteY10" fmla="*/ 0 h 941396"/>
                  <a:gd name="connsiteX11" fmla="*/ 978145 w 978144"/>
                  <a:gd name="connsiteY11"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8144" h="941396">
                    <a:moveTo>
                      <a:pt x="852229" y="941397"/>
                    </a:moveTo>
                    <a:lnTo>
                      <a:pt x="727394" y="659302"/>
                    </a:lnTo>
                    <a:lnTo>
                      <a:pt x="355591" y="659302"/>
                    </a:lnTo>
                    <a:lnTo>
                      <a:pt x="400445" y="558245"/>
                    </a:lnTo>
                    <a:lnTo>
                      <a:pt x="683080" y="558245"/>
                    </a:lnTo>
                    <a:lnTo>
                      <a:pt x="500962" y="156179"/>
                    </a:lnTo>
                    <a:lnTo>
                      <a:pt x="469077" y="156179"/>
                    </a:lnTo>
                    <a:lnTo>
                      <a:pt x="118891" y="941397"/>
                    </a:lnTo>
                    <a:lnTo>
                      <a:pt x="0" y="941397"/>
                    </a:lnTo>
                    <a:lnTo>
                      <a:pt x="433410" y="0"/>
                    </a:lnTo>
                    <a:lnTo>
                      <a:pt x="545275" y="0"/>
                    </a:lnTo>
                    <a:lnTo>
                      <a:pt x="978145" y="941397"/>
                    </a:lnTo>
                    <a:close/>
                  </a:path>
                </a:pathLst>
              </a:custGeom>
              <a:solidFill>
                <a:srgbClr val="000100"/>
              </a:solidFill>
              <a:ln w="5402" cap="flat">
                <a:noFill/>
                <a:prstDash val="solid"/>
                <a:miter/>
              </a:ln>
            </p:spPr>
            <p:txBody>
              <a:bodyPr rtlCol="0" anchor="ctr"/>
              <a:lstStyle/>
              <a:p>
                <a:endParaRPr lang="en-GB"/>
              </a:p>
            </p:txBody>
          </p:sp>
          <p:sp>
            <p:nvSpPr>
              <p:cNvPr id="11" name="Freihandform: Form 10">
                <a:extLst>
                  <a:ext uri="{FF2B5EF4-FFF2-40B4-BE49-F238E27FC236}">
                    <a16:creationId xmlns:a16="http://schemas.microsoft.com/office/drawing/2014/main" id="{8DCB3B6B-18F0-EF4B-5B54-BC6638498401}"/>
                  </a:ext>
                </a:extLst>
              </p:cNvPr>
              <p:cNvSpPr/>
              <p:nvPr/>
            </p:nvSpPr>
            <p:spPr>
              <a:xfrm>
                <a:off x="8128219" y="5471745"/>
                <a:ext cx="877087" cy="941396"/>
              </a:xfrm>
              <a:custGeom>
                <a:avLst/>
                <a:gdLst>
                  <a:gd name="connsiteX0" fmla="*/ 745228 w 877087"/>
                  <a:gd name="connsiteY0" fmla="*/ 941397 h 941396"/>
                  <a:gd name="connsiteX1" fmla="*/ 476102 w 877087"/>
                  <a:gd name="connsiteY1" fmla="*/ 547977 h 941396"/>
                  <a:gd name="connsiteX2" fmla="*/ 216165 w 877087"/>
                  <a:gd name="connsiteY2" fmla="*/ 547977 h 941396"/>
                  <a:gd name="connsiteX3" fmla="*/ 216165 w 877087"/>
                  <a:gd name="connsiteY3" fmla="*/ 446920 h 941396"/>
                  <a:gd name="connsiteX4" fmla="*/ 545275 w 877087"/>
                  <a:gd name="connsiteY4" fmla="*/ 446920 h 941396"/>
                  <a:gd name="connsiteX5" fmla="*/ 730636 w 877087"/>
                  <a:gd name="connsiteY5" fmla="*/ 273448 h 941396"/>
                  <a:gd name="connsiteX6" fmla="*/ 684701 w 877087"/>
                  <a:gd name="connsiteY6" fmla="*/ 160502 h 941396"/>
                  <a:gd name="connsiteX7" fmla="*/ 513931 w 877087"/>
                  <a:gd name="connsiteY7" fmla="*/ 101057 h 941396"/>
                  <a:gd name="connsiteX8" fmla="*/ 137265 w 877087"/>
                  <a:gd name="connsiteY8" fmla="*/ 101057 h 941396"/>
                  <a:gd name="connsiteX9" fmla="*/ 115648 w 877087"/>
                  <a:gd name="connsiteY9" fmla="*/ 122673 h 941396"/>
                  <a:gd name="connsiteX10" fmla="*/ 115648 w 877087"/>
                  <a:gd name="connsiteY10" fmla="*/ 941397 h 941396"/>
                  <a:gd name="connsiteX11" fmla="*/ 0 w 877087"/>
                  <a:gd name="connsiteY11" fmla="*/ 941397 h 941396"/>
                  <a:gd name="connsiteX12" fmla="*/ 0 w 877087"/>
                  <a:gd name="connsiteY12" fmla="*/ 0 h 941396"/>
                  <a:gd name="connsiteX13" fmla="*/ 513931 w 877087"/>
                  <a:gd name="connsiteY13" fmla="*/ 0 h 941396"/>
                  <a:gd name="connsiteX14" fmla="*/ 774409 w 877087"/>
                  <a:gd name="connsiteY14" fmla="*/ 93491 h 941396"/>
                  <a:gd name="connsiteX15" fmla="*/ 845204 w 877087"/>
                  <a:gd name="connsiteY15" fmla="*/ 274529 h 941396"/>
                  <a:gd name="connsiteX16" fmla="*/ 629579 w 877087"/>
                  <a:gd name="connsiteY16" fmla="*/ 532305 h 941396"/>
                  <a:gd name="connsiteX17" fmla="*/ 604721 w 877087"/>
                  <a:gd name="connsiteY17" fmla="*/ 538250 h 941396"/>
                  <a:gd name="connsiteX18" fmla="*/ 597155 w 877087"/>
                  <a:gd name="connsiteY18" fmla="*/ 539871 h 941396"/>
                  <a:gd name="connsiteX19" fmla="*/ 877087 w 877087"/>
                  <a:gd name="connsiteY19" fmla="*/ 941397 h 941396"/>
                  <a:gd name="connsiteX20" fmla="*/ 745228 w 877087"/>
                  <a:gd name="connsiteY20"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7087" h="941396">
                    <a:moveTo>
                      <a:pt x="745228" y="941397"/>
                    </a:moveTo>
                    <a:lnTo>
                      <a:pt x="476102" y="547977"/>
                    </a:lnTo>
                    <a:lnTo>
                      <a:pt x="216165" y="547977"/>
                    </a:lnTo>
                    <a:lnTo>
                      <a:pt x="216165" y="446920"/>
                    </a:lnTo>
                    <a:lnTo>
                      <a:pt x="545275" y="446920"/>
                    </a:lnTo>
                    <a:cubicBezTo>
                      <a:pt x="649034" y="446920"/>
                      <a:pt x="730636" y="370722"/>
                      <a:pt x="730636" y="273448"/>
                    </a:cubicBezTo>
                    <a:cubicBezTo>
                      <a:pt x="730636" y="231837"/>
                      <a:pt x="714424" y="191846"/>
                      <a:pt x="684701" y="160502"/>
                    </a:cubicBezTo>
                    <a:cubicBezTo>
                      <a:pt x="632281" y="108082"/>
                      <a:pt x="569053" y="101057"/>
                      <a:pt x="513931" y="101057"/>
                    </a:cubicBezTo>
                    <a:lnTo>
                      <a:pt x="137265" y="101057"/>
                    </a:lnTo>
                    <a:lnTo>
                      <a:pt x="115648" y="122673"/>
                    </a:lnTo>
                    <a:lnTo>
                      <a:pt x="115648" y="941397"/>
                    </a:lnTo>
                    <a:lnTo>
                      <a:pt x="0" y="941397"/>
                    </a:lnTo>
                    <a:lnTo>
                      <a:pt x="0" y="0"/>
                    </a:lnTo>
                    <a:lnTo>
                      <a:pt x="513931" y="0"/>
                    </a:lnTo>
                    <a:cubicBezTo>
                      <a:pt x="629039" y="0"/>
                      <a:pt x="714424" y="30803"/>
                      <a:pt x="774409" y="93491"/>
                    </a:cubicBezTo>
                    <a:cubicBezTo>
                      <a:pt x="820885" y="142669"/>
                      <a:pt x="845204" y="205356"/>
                      <a:pt x="845204" y="274529"/>
                    </a:cubicBezTo>
                    <a:cubicBezTo>
                      <a:pt x="845204" y="397202"/>
                      <a:pt x="762520" y="496098"/>
                      <a:pt x="629579" y="532305"/>
                    </a:cubicBezTo>
                    <a:cubicBezTo>
                      <a:pt x="626337" y="533386"/>
                      <a:pt x="618231" y="535548"/>
                      <a:pt x="604721" y="538250"/>
                    </a:cubicBezTo>
                    <a:lnTo>
                      <a:pt x="597155" y="539871"/>
                    </a:lnTo>
                    <a:lnTo>
                      <a:pt x="877087" y="941397"/>
                    </a:lnTo>
                    <a:lnTo>
                      <a:pt x="745228" y="941397"/>
                    </a:lnTo>
                    <a:close/>
                  </a:path>
                </a:pathLst>
              </a:custGeom>
              <a:solidFill>
                <a:srgbClr val="000100"/>
              </a:solidFill>
              <a:ln w="5402" cap="flat">
                <a:noFill/>
                <a:prstDash val="solid"/>
                <a:miter/>
              </a:ln>
            </p:spPr>
            <p:txBody>
              <a:bodyPr rtlCol="0" anchor="ctr"/>
              <a:lstStyle/>
              <a:p>
                <a:endParaRPr lang="en-GB"/>
              </a:p>
            </p:txBody>
          </p:sp>
          <p:sp>
            <p:nvSpPr>
              <p:cNvPr id="12" name="Freihandform: Form 11">
                <a:extLst>
                  <a:ext uri="{FF2B5EF4-FFF2-40B4-BE49-F238E27FC236}">
                    <a16:creationId xmlns:a16="http://schemas.microsoft.com/office/drawing/2014/main" id="{D632D55B-B0A5-46E5-D4EC-8A3DB25C8146}"/>
                  </a:ext>
                </a:extLst>
              </p:cNvPr>
              <p:cNvSpPr/>
              <p:nvPr/>
            </p:nvSpPr>
            <p:spPr>
              <a:xfrm>
                <a:off x="9187425" y="5471745"/>
                <a:ext cx="896542" cy="941396"/>
              </a:xfrm>
              <a:custGeom>
                <a:avLst/>
                <a:gdLst>
                  <a:gd name="connsiteX0" fmla="*/ 390717 w 896542"/>
                  <a:gd name="connsiteY0" fmla="*/ 941397 h 941396"/>
                  <a:gd name="connsiteX1" fmla="*/ 390717 w 896542"/>
                  <a:gd name="connsiteY1" fmla="*/ 556624 h 941396"/>
                  <a:gd name="connsiteX2" fmla="*/ 0 w 896542"/>
                  <a:gd name="connsiteY2" fmla="*/ 0 h 941396"/>
                  <a:gd name="connsiteX3" fmla="*/ 132401 w 896542"/>
                  <a:gd name="connsiteY3" fmla="*/ 0 h 941396"/>
                  <a:gd name="connsiteX4" fmla="*/ 435572 w 896542"/>
                  <a:gd name="connsiteY4" fmla="*/ 436112 h 941396"/>
                  <a:gd name="connsiteX5" fmla="*/ 462052 w 896542"/>
                  <a:gd name="connsiteY5" fmla="*/ 436112 h 941396"/>
                  <a:gd name="connsiteX6" fmla="*/ 764142 w 896542"/>
                  <a:gd name="connsiteY6" fmla="*/ 0 h 941396"/>
                  <a:gd name="connsiteX7" fmla="*/ 896543 w 896542"/>
                  <a:gd name="connsiteY7" fmla="*/ 0 h 941396"/>
                  <a:gd name="connsiteX8" fmla="*/ 505825 w 896542"/>
                  <a:gd name="connsiteY8" fmla="*/ 556624 h 941396"/>
                  <a:gd name="connsiteX9" fmla="*/ 505825 w 896542"/>
                  <a:gd name="connsiteY9"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542" h="941396">
                    <a:moveTo>
                      <a:pt x="390717" y="941397"/>
                    </a:moveTo>
                    <a:lnTo>
                      <a:pt x="390717" y="556624"/>
                    </a:lnTo>
                    <a:lnTo>
                      <a:pt x="0" y="0"/>
                    </a:lnTo>
                    <a:lnTo>
                      <a:pt x="132401" y="0"/>
                    </a:lnTo>
                    <a:lnTo>
                      <a:pt x="435572" y="436112"/>
                    </a:lnTo>
                    <a:lnTo>
                      <a:pt x="462052" y="436112"/>
                    </a:lnTo>
                    <a:lnTo>
                      <a:pt x="764142" y="0"/>
                    </a:lnTo>
                    <a:lnTo>
                      <a:pt x="896543" y="0"/>
                    </a:lnTo>
                    <a:lnTo>
                      <a:pt x="505825" y="556624"/>
                    </a:lnTo>
                    <a:lnTo>
                      <a:pt x="505825" y="941397"/>
                    </a:lnTo>
                    <a:close/>
                  </a:path>
                </a:pathLst>
              </a:custGeom>
              <a:solidFill>
                <a:srgbClr val="000100"/>
              </a:solidFill>
              <a:ln w="5402" cap="flat">
                <a:noFill/>
                <a:prstDash val="solid"/>
                <a:miter/>
              </a:ln>
            </p:spPr>
            <p:txBody>
              <a:bodyPr rtlCol="0" anchor="ctr"/>
              <a:lstStyle/>
              <a:p>
                <a:endParaRPr lang="en-GB"/>
              </a:p>
            </p:txBody>
          </p:sp>
        </p:grpSp>
        <p:sp>
          <p:nvSpPr>
            <p:cNvPr id="13" name="Freihandform: Form 12">
              <a:extLst>
                <a:ext uri="{FF2B5EF4-FFF2-40B4-BE49-F238E27FC236}">
                  <a16:creationId xmlns:a16="http://schemas.microsoft.com/office/drawing/2014/main" id="{0F5C5742-2591-6212-CB65-68598337AF04}"/>
                </a:ext>
              </a:extLst>
            </p:cNvPr>
            <p:cNvSpPr/>
            <p:nvPr/>
          </p:nvSpPr>
          <p:spPr>
            <a:xfrm>
              <a:off x="3379404" y="4989479"/>
              <a:ext cx="1903226" cy="1903226"/>
            </a:xfrm>
            <a:custGeom>
              <a:avLst/>
              <a:gdLst>
                <a:gd name="connsiteX0" fmla="*/ 1676576 w 1903226"/>
                <a:gd name="connsiteY0" fmla="*/ 335274 h 1903226"/>
                <a:gd name="connsiteX1" fmla="*/ 335274 w 1903226"/>
                <a:gd name="connsiteY1" fmla="*/ 226651 h 1903226"/>
                <a:gd name="connsiteX2" fmla="*/ 226651 w 1903226"/>
                <a:gd name="connsiteY2" fmla="*/ 1567953 h 1903226"/>
                <a:gd name="connsiteX3" fmla="*/ 1567953 w 1903226"/>
                <a:gd name="connsiteY3" fmla="*/ 1676576 h 1903226"/>
                <a:gd name="connsiteX4" fmla="*/ 1676576 w 1903226"/>
                <a:gd name="connsiteY4" fmla="*/ 335274 h 1903226"/>
                <a:gd name="connsiteX5" fmla="*/ 395260 w 1903226"/>
                <a:gd name="connsiteY5" fmla="*/ 296905 h 1903226"/>
                <a:gd name="connsiteX6" fmla="*/ 1512831 w 1903226"/>
                <a:gd name="connsiteY6" fmla="*/ 301228 h 1903226"/>
                <a:gd name="connsiteX7" fmla="*/ 136403 w 1903226"/>
                <a:gd name="connsiteY7" fmla="*/ 682218 h 1903226"/>
                <a:gd name="connsiteX8" fmla="*/ 395260 w 1903226"/>
                <a:gd name="connsiteY8" fmla="*/ 296905 h 1903226"/>
                <a:gd name="connsiteX9" fmla="*/ 297445 w 1903226"/>
                <a:gd name="connsiteY9" fmla="*/ 1507427 h 1903226"/>
                <a:gd name="connsiteX10" fmla="*/ 99114 w 1903226"/>
                <a:gd name="connsiteY10" fmla="*/ 851907 h 1903226"/>
                <a:gd name="connsiteX11" fmla="*/ 562247 w 1903226"/>
                <a:gd name="connsiteY11" fmla="*/ 1088608 h 1903226"/>
                <a:gd name="connsiteX12" fmla="*/ 637364 w 1903226"/>
                <a:gd name="connsiteY12" fmla="*/ 1024839 h 1903226"/>
                <a:gd name="connsiteX13" fmla="*/ 167747 w 1903226"/>
                <a:gd name="connsiteY13" fmla="*/ 784897 h 1903226"/>
                <a:gd name="connsiteX14" fmla="*/ 169908 w 1903226"/>
                <a:gd name="connsiteY14" fmla="*/ 769225 h 1903226"/>
                <a:gd name="connsiteX15" fmla="*/ 1504184 w 1903226"/>
                <a:gd name="connsiteY15" fmla="*/ 399583 h 1903226"/>
                <a:gd name="connsiteX16" fmla="*/ 1514452 w 1903226"/>
                <a:gd name="connsiteY16" fmla="*/ 412013 h 1903226"/>
                <a:gd name="connsiteX17" fmla="*/ 660061 w 1903226"/>
                <a:gd name="connsiteY17" fmla="*/ 1138326 h 1903226"/>
                <a:gd name="connsiteX18" fmla="*/ 912434 w 1903226"/>
                <a:gd name="connsiteY18" fmla="*/ 1808436 h 1903226"/>
                <a:gd name="connsiteX19" fmla="*/ 297445 w 1903226"/>
                <a:gd name="connsiteY19" fmla="*/ 1507427 h 1903226"/>
                <a:gd name="connsiteX20" fmla="*/ 989712 w 1903226"/>
                <a:gd name="connsiteY20" fmla="*/ 1751693 h 1903226"/>
                <a:gd name="connsiteX21" fmla="*/ 769225 w 1903226"/>
                <a:gd name="connsiteY21" fmla="*/ 1166968 h 1903226"/>
                <a:gd name="connsiteX22" fmla="*/ 1574438 w 1903226"/>
                <a:gd name="connsiteY22" fmla="*/ 482806 h 1903226"/>
                <a:gd name="connsiteX23" fmla="*/ 1584706 w 1903226"/>
                <a:gd name="connsiteY23" fmla="*/ 495236 h 1903226"/>
                <a:gd name="connsiteX24" fmla="*/ 1005384 w 1903226"/>
                <a:gd name="connsiteY24" fmla="*/ 1752233 h 1903226"/>
                <a:gd name="connsiteX25" fmla="*/ 989712 w 1903226"/>
                <a:gd name="connsiteY25" fmla="*/ 1751693 h 1903226"/>
                <a:gd name="connsiteX26" fmla="*/ 1507967 w 1903226"/>
                <a:gd name="connsiteY26" fmla="*/ 1605781 h 1903226"/>
                <a:gd name="connsiteX27" fmla="*/ 1085906 w 1903226"/>
                <a:gd name="connsiteY27" fmla="*/ 1799249 h 1903226"/>
                <a:gd name="connsiteX28" fmla="*/ 1683601 w 1903226"/>
                <a:gd name="connsiteY28" fmla="*/ 502261 h 1903226"/>
                <a:gd name="connsiteX29" fmla="*/ 1507967 w 1903226"/>
                <a:gd name="connsiteY29" fmla="*/ 1605781 h 19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3226" h="1903226">
                  <a:moveTo>
                    <a:pt x="1676576" y="335274"/>
                  </a:moveTo>
                  <a:cubicBezTo>
                    <a:pt x="1336116" y="-65171"/>
                    <a:pt x="735719" y="-113808"/>
                    <a:pt x="335274" y="226651"/>
                  </a:cubicBezTo>
                  <a:cubicBezTo>
                    <a:pt x="-65171" y="567111"/>
                    <a:pt x="-113808" y="1167508"/>
                    <a:pt x="226651" y="1567953"/>
                  </a:cubicBezTo>
                  <a:cubicBezTo>
                    <a:pt x="567111" y="1968398"/>
                    <a:pt x="1167508" y="2017035"/>
                    <a:pt x="1567953" y="1676576"/>
                  </a:cubicBezTo>
                  <a:cubicBezTo>
                    <a:pt x="1968398" y="1336116"/>
                    <a:pt x="2017035" y="735719"/>
                    <a:pt x="1676576" y="335274"/>
                  </a:cubicBezTo>
                  <a:close/>
                  <a:moveTo>
                    <a:pt x="395260" y="296905"/>
                  </a:moveTo>
                  <a:cubicBezTo>
                    <a:pt x="721668" y="19133"/>
                    <a:pt x="1197771" y="28861"/>
                    <a:pt x="1512831" y="301228"/>
                  </a:cubicBezTo>
                  <a:lnTo>
                    <a:pt x="136403" y="682218"/>
                  </a:lnTo>
                  <a:cubicBezTo>
                    <a:pt x="183959" y="537388"/>
                    <a:pt x="270965" y="402826"/>
                    <a:pt x="395260" y="296905"/>
                  </a:cubicBezTo>
                  <a:close/>
                  <a:moveTo>
                    <a:pt x="297445" y="1507427"/>
                  </a:moveTo>
                  <a:cubicBezTo>
                    <a:pt x="136943" y="1318823"/>
                    <a:pt x="72634" y="1080502"/>
                    <a:pt x="99114" y="851907"/>
                  </a:cubicBezTo>
                  <a:lnTo>
                    <a:pt x="562247" y="1088608"/>
                  </a:lnTo>
                  <a:lnTo>
                    <a:pt x="637364" y="1024839"/>
                  </a:lnTo>
                  <a:lnTo>
                    <a:pt x="167747" y="784897"/>
                  </a:lnTo>
                  <a:cubicBezTo>
                    <a:pt x="168827" y="777331"/>
                    <a:pt x="168827" y="776790"/>
                    <a:pt x="169908" y="769225"/>
                  </a:cubicBezTo>
                  <a:lnTo>
                    <a:pt x="1504184" y="399583"/>
                  </a:lnTo>
                  <a:lnTo>
                    <a:pt x="1514452" y="412013"/>
                  </a:lnTo>
                  <a:lnTo>
                    <a:pt x="660061" y="1138326"/>
                  </a:lnTo>
                  <a:lnTo>
                    <a:pt x="912434" y="1808436"/>
                  </a:lnTo>
                  <a:cubicBezTo>
                    <a:pt x="682759" y="1798168"/>
                    <a:pt x="457407" y="1696030"/>
                    <a:pt x="297445" y="1507427"/>
                  </a:cubicBezTo>
                  <a:close/>
                  <a:moveTo>
                    <a:pt x="989712" y="1751693"/>
                  </a:moveTo>
                  <a:lnTo>
                    <a:pt x="769225" y="1166968"/>
                  </a:lnTo>
                  <a:lnTo>
                    <a:pt x="1574438" y="482806"/>
                  </a:lnTo>
                  <a:lnTo>
                    <a:pt x="1584706" y="495236"/>
                  </a:lnTo>
                  <a:lnTo>
                    <a:pt x="1005384" y="1752233"/>
                  </a:lnTo>
                  <a:cubicBezTo>
                    <a:pt x="997819" y="1752233"/>
                    <a:pt x="997278" y="1752233"/>
                    <a:pt x="989712" y="1751693"/>
                  </a:cubicBezTo>
                  <a:close/>
                  <a:moveTo>
                    <a:pt x="1507967" y="1605781"/>
                  </a:moveTo>
                  <a:cubicBezTo>
                    <a:pt x="1383132" y="1711702"/>
                    <a:pt x="1236680" y="1776011"/>
                    <a:pt x="1085906" y="1799249"/>
                  </a:cubicBezTo>
                  <a:lnTo>
                    <a:pt x="1683601" y="502261"/>
                  </a:lnTo>
                  <a:cubicBezTo>
                    <a:pt x="1901387" y="856771"/>
                    <a:pt x="1834375" y="1328010"/>
                    <a:pt x="1507967" y="1605781"/>
                  </a:cubicBezTo>
                  <a:close/>
                </a:path>
              </a:pathLst>
            </a:custGeom>
            <a:solidFill>
              <a:srgbClr val="000100"/>
            </a:solidFill>
            <a:ln w="5402" cap="flat">
              <a:noFill/>
              <a:prstDash val="solid"/>
              <a:miter/>
            </a:ln>
          </p:spPr>
          <p:txBody>
            <a:bodyPr rtlCol="0" anchor="ctr"/>
            <a:lstStyle/>
            <a:p>
              <a:endParaRPr lang="en-GB"/>
            </a:p>
          </p:txBody>
        </p:sp>
      </p:grpSp>
    </p:spTree>
    <p:extLst>
      <p:ext uri="{BB962C8B-B14F-4D97-AF65-F5344CB8AC3E}">
        <p14:creationId xmlns:p14="http://schemas.microsoft.com/office/powerpoint/2010/main" val="388600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slide_full image">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D4ACB2A-0178-412B-9677-CA31407E9A7C}"/>
              </a:ext>
            </a:extLst>
          </p:cNvPr>
          <p:cNvGraphicFramePr>
            <a:graphicFrameLocks noChangeAspect="1"/>
          </p:cNvGraphicFramePr>
          <p:nvPr userDrawn="1">
            <p:custDataLst>
              <p:tags r:id="rId1"/>
            </p:custDataLst>
            <p:extLst>
              <p:ext uri="{D42A27DB-BD31-4B8C-83A1-F6EECF244321}">
                <p14:modId xmlns:p14="http://schemas.microsoft.com/office/powerpoint/2010/main" val="4067051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kt 3" hidden="1">
                        <a:extLst>
                          <a:ext uri="{FF2B5EF4-FFF2-40B4-BE49-F238E27FC236}">
                            <a16:creationId xmlns:a16="http://schemas.microsoft.com/office/drawing/2014/main" id="{7D4ACB2A-0178-412B-9677-CA31407E9A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F19E7AC4-5916-48A4-B4FD-1CAAC5A43682}"/>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4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15" name="Bildplatzhalter 14">
            <a:extLst>
              <a:ext uri="{FF2B5EF4-FFF2-40B4-BE49-F238E27FC236}">
                <a16:creationId xmlns:a16="http://schemas.microsoft.com/office/drawing/2014/main" id="{08CFE8F3-7B29-228E-0B18-DA060F9DE668}"/>
              </a:ext>
            </a:extLst>
          </p:cNvPr>
          <p:cNvSpPr>
            <a:spLocks noGrp="1"/>
          </p:cNvSpPr>
          <p:nvPr>
            <p:ph type="pic" sz="quarter" idx="14" hasCustomPrompt="1"/>
          </p:nvPr>
        </p:nvSpPr>
        <p:spPr>
          <a:xfrm>
            <a:off x="5" y="3"/>
            <a:ext cx="12191997" cy="6857998"/>
          </a:xfrm>
          <a:custGeom>
            <a:avLst/>
            <a:gdLst>
              <a:gd name="connsiteX0" fmla="*/ 10975687 w 12191997"/>
              <a:gd name="connsiteY0" fmla="*/ 6427277 h 6857998"/>
              <a:gd name="connsiteX1" fmla="*/ 10943405 w 12191997"/>
              <a:gd name="connsiteY1" fmla="*/ 6630107 h 6857998"/>
              <a:gd name="connsiteX2" fmla="*/ 10865829 w 12191997"/>
              <a:gd name="connsiteY2" fmla="*/ 6665667 h 6857998"/>
              <a:gd name="connsiteX3" fmla="*/ 10955623 w 12191997"/>
              <a:gd name="connsiteY3" fmla="*/ 6423701 h 6857998"/>
              <a:gd name="connsiteX4" fmla="*/ 10957510 w 12191997"/>
              <a:gd name="connsiteY4" fmla="*/ 6425986 h 6857998"/>
              <a:gd name="connsiteX5" fmla="*/ 10851029 w 12191997"/>
              <a:gd name="connsiteY5" fmla="*/ 6657025 h 6857998"/>
              <a:gd name="connsiteX6" fmla="*/ 10848149 w 12191997"/>
              <a:gd name="connsiteY6" fmla="*/ 6656926 h 6857998"/>
              <a:gd name="connsiteX7" fmla="*/ 10807623 w 12191997"/>
              <a:gd name="connsiteY7" fmla="*/ 6549452 h 6857998"/>
              <a:gd name="connsiteX8" fmla="*/ 11733767 w 12191997"/>
              <a:gd name="connsiteY8" fmla="*/ 6423602 h 6857998"/>
              <a:gd name="connsiteX9" fmla="*/ 11805582 w 12191997"/>
              <a:gd name="connsiteY9" fmla="*/ 6525911 h 6857998"/>
              <a:gd name="connsiteX10" fmla="*/ 11805582 w 12191997"/>
              <a:gd name="connsiteY10" fmla="*/ 6596633 h 6857998"/>
              <a:gd name="connsiteX11" fmla="*/ 11826739 w 12191997"/>
              <a:gd name="connsiteY11" fmla="*/ 6596633 h 6857998"/>
              <a:gd name="connsiteX12" fmla="*/ 11826739 w 12191997"/>
              <a:gd name="connsiteY12" fmla="*/ 6525911 h 6857998"/>
              <a:gd name="connsiteX13" fmla="*/ 11898554 w 12191997"/>
              <a:gd name="connsiteY13" fmla="*/ 6423602 h 6857998"/>
              <a:gd name="connsiteX14" fmla="*/ 11874218 w 12191997"/>
              <a:gd name="connsiteY14" fmla="*/ 6423602 h 6857998"/>
              <a:gd name="connsiteX15" fmla="*/ 11818693 w 12191997"/>
              <a:gd name="connsiteY15" fmla="*/ 6503761 h 6857998"/>
              <a:gd name="connsiteX16" fmla="*/ 11813826 w 12191997"/>
              <a:gd name="connsiteY16" fmla="*/ 6503761 h 6857998"/>
              <a:gd name="connsiteX17" fmla="*/ 11758103 w 12191997"/>
              <a:gd name="connsiteY17" fmla="*/ 6423602 h 6857998"/>
              <a:gd name="connsiteX18" fmla="*/ 11539082 w 12191997"/>
              <a:gd name="connsiteY18" fmla="*/ 6423602 h 6857998"/>
              <a:gd name="connsiteX19" fmla="*/ 11539082 w 12191997"/>
              <a:gd name="connsiteY19" fmla="*/ 6596633 h 6857998"/>
              <a:gd name="connsiteX20" fmla="*/ 11560338 w 12191997"/>
              <a:gd name="connsiteY20" fmla="*/ 6596633 h 6857998"/>
              <a:gd name="connsiteX21" fmla="*/ 11560338 w 12191997"/>
              <a:gd name="connsiteY21" fmla="*/ 6446150 h 6857998"/>
              <a:gd name="connsiteX22" fmla="*/ 11564312 w 12191997"/>
              <a:gd name="connsiteY22" fmla="*/ 6442177 h 6857998"/>
              <a:gd name="connsiteX23" fmla="*/ 11633544 w 12191997"/>
              <a:gd name="connsiteY23" fmla="*/ 6442177 h 6857998"/>
              <a:gd name="connsiteX24" fmla="*/ 11664932 w 12191997"/>
              <a:gd name="connsiteY24" fmla="*/ 6453103 h 6857998"/>
              <a:gd name="connsiteX25" fmla="*/ 11673375 w 12191997"/>
              <a:gd name="connsiteY25" fmla="*/ 6473863 h 6857998"/>
              <a:gd name="connsiteX26" fmla="*/ 11639305 w 12191997"/>
              <a:gd name="connsiteY26" fmla="*/ 6505747 h 6857998"/>
              <a:gd name="connsiteX27" fmla="*/ 11578814 w 12191997"/>
              <a:gd name="connsiteY27" fmla="*/ 6505747 h 6857998"/>
              <a:gd name="connsiteX28" fmla="*/ 11578814 w 12191997"/>
              <a:gd name="connsiteY28" fmla="*/ 6524322 h 6857998"/>
              <a:gd name="connsiteX29" fmla="*/ 11626591 w 12191997"/>
              <a:gd name="connsiteY29" fmla="*/ 6524322 h 6857998"/>
              <a:gd name="connsiteX30" fmla="*/ 11676057 w 12191997"/>
              <a:gd name="connsiteY30" fmla="*/ 6596633 h 6857998"/>
              <a:gd name="connsiteX31" fmla="*/ 11700293 w 12191997"/>
              <a:gd name="connsiteY31" fmla="*/ 6596633 h 6857998"/>
              <a:gd name="connsiteX32" fmla="*/ 11648841 w 12191997"/>
              <a:gd name="connsiteY32" fmla="*/ 6522832 h 6857998"/>
              <a:gd name="connsiteX33" fmla="*/ 11650231 w 12191997"/>
              <a:gd name="connsiteY33" fmla="*/ 6522534 h 6857998"/>
              <a:gd name="connsiteX34" fmla="*/ 11654800 w 12191997"/>
              <a:gd name="connsiteY34" fmla="*/ 6521441 h 6857998"/>
              <a:gd name="connsiteX35" fmla="*/ 11694433 w 12191997"/>
              <a:gd name="connsiteY35" fmla="*/ 6474061 h 6857998"/>
              <a:gd name="connsiteX36" fmla="*/ 11681420 w 12191997"/>
              <a:gd name="connsiteY36" fmla="*/ 6440786 h 6857998"/>
              <a:gd name="connsiteX37" fmla="*/ 11633544 w 12191997"/>
              <a:gd name="connsiteY37" fmla="*/ 6423602 h 6857998"/>
              <a:gd name="connsiteX38" fmla="*/ 11347079 w 12191997"/>
              <a:gd name="connsiteY38" fmla="*/ 6423602 h 6857998"/>
              <a:gd name="connsiteX39" fmla="*/ 11347079 w 12191997"/>
              <a:gd name="connsiteY39" fmla="*/ 6596633 h 6857998"/>
              <a:gd name="connsiteX40" fmla="*/ 11368335 w 12191997"/>
              <a:gd name="connsiteY40" fmla="*/ 6596633 h 6857998"/>
              <a:gd name="connsiteX41" fmla="*/ 11368335 w 12191997"/>
              <a:gd name="connsiteY41" fmla="*/ 6528295 h 6857998"/>
              <a:gd name="connsiteX42" fmla="*/ 11372309 w 12191997"/>
              <a:gd name="connsiteY42" fmla="*/ 6524223 h 6857998"/>
              <a:gd name="connsiteX43" fmla="*/ 11461010 w 12191997"/>
              <a:gd name="connsiteY43" fmla="*/ 6524223 h 6857998"/>
              <a:gd name="connsiteX44" fmla="*/ 11461010 w 12191997"/>
              <a:gd name="connsiteY44" fmla="*/ 6505648 h 6857998"/>
              <a:gd name="connsiteX45" fmla="*/ 11372309 w 12191997"/>
              <a:gd name="connsiteY45" fmla="*/ 6505648 h 6857998"/>
              <a:gd name="connsiteX46" fmla="*/ 11368335 w 12191997"/>
              <a:gd name="connsiteY46" fmla="*/ 6501675 h 6857998"/>
              <a:gd name="connsiteX47" fmla="*/ 11368335 w 12191997"/>
              <a:gd name="connsiteY47" fmla="*/ 6447739 h 6857998"/>
              <a:gd name="connsiteX48" fmla="*/ 11372309 w 12191997"/>
              <a:gd name="connsiteY48" fmla="*/ 6443667 h 6857998"/>
              <a:gd name="connsiteX49" fmla="*/ 11481968 w 12191997"/>
              <a:gd name="connsiteY49" fmla="*/ 6443667 h 6857998"/>
              <a:gd name="connsiteX50" fmla="*/ 11481968 w 12191997"/>
              <a:gd name="connsiteY50" fmla="*/ 6423602 h 6857998"/>
              <a:gd name="connsiteX51" fmla="*/ 11195801 w 12191997"/>
              <a:gd name="connsiteY51" fmla="*/ 6423602 h 6857998"/>
              <a:gd name="connsiteX52" fmla="*/ 11116139 w 12191997"/>
              <a:gd name="connsiteY52" fmla="*/ 6596633 h 6857998"/>
              <a:gd name="connsiteX53" fmla="*/ 11137991 w 12191997"/>
              <a:gd name="connsiteY53" fmla="*/ 6596633 h 6857998"/>
              <a:gd name="connsiteX54" fmla="*/ 11202356 w 12191997"/>
              <a:gd name="connsiteY54" fmla="*/ 6452308 h 6857998"/>
              <a:gd name="connsiteX55" fmla="*/ 11208217 w 12191997"/>
              <a:gd name="connsiteY55" fmla="*/ 6452308 h 6857998"/>
              <a:gd name="connsiteX56" fmla="*/ 11241691 w 12191997"/>
              <a:gd name="connsiteY56" fmla="*/ 6526209 h 6857998"/>
              <a:gd name="connsiteX57" fmla="*/ 11189742 w 12191997"/>
              <a:gd name="connsiteY57" fmla="*/ 6526209 h 6857998"/>
              <a:gd name="connsiteX58" fmla="*/ 11181497 w 12191997"/>
              <a:gd name="connsiteY58" fmla="*/ 6544784 h 6857998"/>
              <a:gd name="connsiteX59" fmla="*/ 11249836 w 12191997"/>
              <a:gd name="connsiteY59" fmla="*/ 6544784 h 6857998"/>
              <a:gd name="connsiteX60" fmla="*/ 11272781 w 12191997"/>
              <a:gd name="connsiteY60" fmla="*/ 6596633 h 6857998"/>
              <a:gd name="connsiteX61" fmla="*/ 11295924 w 12191997"/>
              <a:gd name="connsiteY61" fmla="*/ 6596633 h 6857998"/>
              <a:gd name="connsiteX62" fmla="*/ 11216362 w 12191997"/>
              <a:gd name="connsiteY62" fmla="*/ 6423602 h 6857998"/>
              <a:gd name="connsiteX63" fmla="*/ 10942710 w 12191997"/>
              <a:gd name="connsiteY63" fmla="*/ 6408405 h 6857998"/>
              <a:gd name="connsiteX64" fmla="*/ 10944597 w 12191997"/>
              <a:gd name="connsiteY64" fmla="*/ 6410689 h 6857998"/>
              <a:gd name="connsiteX65" fmla="*/ 10787558 w 12191997"/>
              <a:gd name="connsiteY65" fmla="*/ 6544188 h 6857998"/>
              <a:gd name="connsiteX66" fmla="*/ 10833945 w 12191997"/>
              <a:gd name="connsiteY66" fmla="*/ 6667356 h 6857998"/>
              <a:gd name="connsiteX67" fmla="*/ 10720908 w 12191997"/>
              <a:gd name="connsiteY67" fmla="*/ 6612029 h 6857998"/>
              <a:gd name="connsiteX68" fmla="*/ 10684454 w 12191997"/>
              <a:gd name="connsiteY68" fmla="*/ 6491543 h 6857998"/>
              <a:gd name="connsiteX69" fmla="*/ 10769579 w 12191997"/>
              <a:gd name="connsiteY69" fmla="*/ 6535049 h 6857998"/>
              <a:gd name="connsiteX70" fmla="*/ 10783386 w 12191997"/>
              <a:gd name="connsiteY70" fmla="*/ 6523328 h 6857998"/>
              <a:gd name="connsiteX71" fmla="*/ 10697069 w 12191997"/>
              <a:gd name="connsiteY71" fmla="*/ 6479226 h 6857998"/>
              <a:gd name="connsiteX72" fmla="*/ 10697467 w 12191997"/>
              <a:gd name="connsiteY72" fmla="*/ 6476346 h 6857998"/>
              <a:gd name="connsiteX73" fmla="*/ 10842375 w 12191997"/>
              <a:gd name="connsiteY73" fmla="*/ 6352010 h 6857998"/>
              <a:gd name="connsiteX74" fmla="*/ 10944299 w 12191997"/>
              <a:gd name="connsiteY74" fmla="*/ 6390327 h 6857998"/>
              <a:gd name="connsiteX75" fmla="*/ 10691308 w 12191997"/>
              <a:gd name="connsiteY75" fmla="*/ 6460354 h 6857998"/>
              <a:gd name="connsiteX76" fmla="*/ 10738887 w 12191997"/>
              <a:gd name="connsiteY76" fmla="*/ 6389532 h 6857998"/>
              <a:gd name="connsiteX77" fmla="*/ 10842375 w 12191997"/>
              <a:gd name="connsiteY77" fmla="*/ 6352010 h 6857998"/>
              <a:gd name="connsiteX78" fmla="*/ 10855263 w 12191997"/>
              <a:gd name="connsiteY78" fmla="*/ 6335534 h 6857998"/>
              <a:gd name="connsiteX79" fmla="*/ 10727861 w 12191997"/>
              <a:gd name="connsiteY79" fmla="*/ 6376619 h 6857998"/>
              <a:gd name="connsiteX80" fmla="*/ 10707896 w 12191997"/>
              <a:gd name="connsiteY80" fmla="*/ 6623154 h 6857998"/>
              <a:gd name="connsiteX81" fmla="*/ 10954431 w 12191997"/>
              <a:gd name="connsiteY81" fmla="*/ 6643119 h 6857998"/>
              <a:gd name="connsiteX82" fmla="*/ 10974396 w 12191997"/>
              <a:gd name="connsiteY82" fmla="*/ 6396585 h 6857998"/>
              <a:gd name="connsiteX83" fmla="*/ 10855263 w 12191997"/>
              <a:gd name="connsiteY83" fmla="*/ 6335534 h 6857998"/>
              <a:gd name="connsiteX84" fmla="*/ 0 w 12191997"/>
              <a:gd name="connsiteY84" fmla="*/ 0 h 6857998"/>
              <a:gd name="connsiteX85" fmla="*/ 12191997 w 12191997"/>
              <a:gd name="connsiteY85" fmla="*/ 0 h 6857998"/>
              <a:gd name="connsiteX86" fmla="*/ 12191997 w 12191997"/>
              <a:gd name="connsiteY86" fmla="*/ 6857998 h 6857998"/>
              <a:gd name="connsiteX87" fmla="*/ 0 w 12191997"/>
              <a:gd name="connsiteY8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2191997" h="6857998">
                <a:moveTo>
                  <a:pt x="10975687" y="6427277"/>
                </a:moveTo>
                <a:cubicBezTo>
                  <a:pt x="11015717" y="6492437"/>
                  <a:pt x="11003400" y="6579052"/>
                  <a:pt x="10943405" y="6630107"/>
                </a:cubicBezTo>
                <a:cubicBezTo>
                  <a:pt x="10920460" y="6649576"/>
                  <a:pt x="10893542" y="6661396"/>
                  <a:pt x="10865829" y="6665667"/>
                </a:cubicBezTo>
                <a:close/>
                <a:moveTo>
                  <a:pt x="10955623" y="6423701"/>
                </a:moveTo>
                <a:lnTo>
                  <a:pt x="10957510" y="6425986"/>
                </a:lnTo>
                <a:lnTo>
                  <a:pt x="10851029" y="6657025"/>
                </a:lnTo>
                <a:cubicBezTo>
                  <a:pt x="10849639" y="6657025"/>
                  <a:pt x="10849539" y="6657025"/>
                  <a:pt x="10848149" y="6656926"/>
                </a:cubicBezTo>
                <a:lnTo>
                  <a:pt x="10807623" y="6549452"/>
                </a:lnTo>
                <a:close/>
                <a:moveTo>
                  <a:pt x="11733767" y="6423602"/>
                </a:moveTo>
                <a:lnTo>
                  <a:pt x="11805582" y="6525911"/>
                </a:lnTo>
                <a:lnTo>
                  <a:pt x="11805582" y="6596633"/>
                </a:lnTo>
                <a:lnTo>
                  <a:pt x="11826739" y="6596633"/>
                </a:lnTo>
                <a:lnTo>
                  <a:pt x="11826739" y="6525911"/>
                </a:lnTo>
                <a:lnTo>
                  <a:pt x="11898554" y="6423602"/>
                </a:lnTo>
                <a:lnTo>
                  <a:pt x="11874218" y="6423602"/>
                </a:lnTo>
                <a:lnTo>
                  <a:pt x="11818693" y="6503761"/>
                </a:lnTo>
                <a:lnTo>
                  <a:pt x="11813826" y="6503761"/>
                </a:lnTo>
                <a:lnTo>
                  <a:pt x="11758103" y="6423602"/>
                </a:lnTo>
                <a:close/>
                <a:moveTo>
                  <a:pt x="11539082" y="6423602"/>
                </a:moveTo>
                <a:lnTo>
                  <a:pt x="11539082" y="6596633"/>
                </a:lnTo>
                <a:lnTo>
                  <a:pt x="11560338" y="6596633"/>
                </a:lnTo>
                <a:lnTo>
                  <a:pt x="11560338" y="6446150"/>
                </a:lnTo>
                <a:lnTo>
                  <a:pt x="11564312" y="6442177"/>
                </a:lnTo>
                <a:lnTo>
                  <a:pt x="11633544" y="6442177"/>
                </a:lnTo>
                <a:cubicBezTo>
                  <a:pt x="11643676" y="6442177"/>
                  <a:pt x="11655297" y="6443468"/>
                  <a:pt x="11664932" y="6453103"/>
                </a:cubicBezTo>
                <a:cubicBezTo>
                  <a:pt x="11670395" y="6458864"/>
                  <a:pt x="11673375" y="6466214"/>
                  <a:pt x="11673375" y="6473863"/>
                </a:cubicBezTo>
                <a:cubicBezTo>
                  <a:pt x="11673375" y="6491742"/>
                  <a:pt x="11658376" y="6505747"/>
                  <a:pt x="11639305" y="6505747"/>
                </a:cubicBezTo>
                <a:lnTo>
                  <a:pt x="11578814" y="6505747"/>
                </a:lnTo>
                <a:lnTo>
                  <a:pt x="11578814" y="6524322"/>
                </a:lnTo>
                <a:lnTo>
                  <a:pt x="11626591" y="6524322"/>
                </a:lnTo>
                <a:lnTo>
                  <a:pt x="11676057" y="6596633"/>
                </a:lnTo>
                <a:lnTo>
                  <a:pt x="11700293" y="6596633"/>
                </a:lnTo>
                <a:lnTo>
                  <a:pt x="11648841" y="6522832"/>
                </a:lnTo>
                <a:lnTo>
                  <a:pt x="11650231" y="6522534"/>
                </a:lnTo>
                <a:cubicBezTo>
                  <a:pt x="11652715" y="6522037"/>
                  <a:pt x="11654204" y="6521640"/>
                  <a:pt x="11654800" y="6521441"/>
                </a:cubicBezTo>
                <a:cubicBezTo>
                  <a:pt x="11679235" y="6514786"/>
                  <a:pt x="11694433" y="6496609"/>
                  <a:pt x="11694433" y="6474061"/>
                </a:cubicBezTo>
                <a:cubicBezTo>
                  <a:pt x="11694433" y="6461347"/>
                  <a:pt x="11689963" y="6449825"/>
                  <a:pt x="11681420" y="6440786"/>
                </a:cubicBezTo>
                <a:cubicBezTo>
                  <a:pt x="11670395" y="6429264"/>
                  <a:pt x="11654701" y="6423602"/>
                  <a:pt x="11633544" y="6423602"/>
                </a:cubicBezTo>
                <a:close/>
                <a:moveTo>
                  <a:pt x="11347079" y="6423602"/>
                </a:moveTo>
                <a:lnTo>
                  <a:pt x="11347079" y="6596633"/>
                </a:lnTo>
                <a:lnTo>
                  <a:pt x="11368335" y="6596633"/>
                </a:lnTo>
                <a:lnTo>
                  <a:pt x="11368335" y="6528295"/>
                </a:lnTo>
                <a:lnTo>
                  <a:pt x="11372309" y="6524223"/>
                </a:lnTo>
                <a:lnTo>
                  <a:pt x="11461010" y="6524223"/>
                </a:lnTo>
                <a:lnTo>
                  <a:pt x="11461010" y="6505648"/>
                </a:lnTo>
                <a:lnTo>
                  <a:pt x="11372309" y="6505648"/>
                </a:lnTo>
                <a:lnTo>
                  <a:pt x="11368335" y="6501675"/>
                </a:lnTo>
                <a:lnTo>
                  <a:pt x="11368335" y="6447739"/>
                </a:lnTo>
                <a:lnTo>
                  <a:pt x="11372309" y="6443667"/>
                </a:lnTo>
                <a:lnTo>
                  <a:pt x="11481968" y="6443667"/>
                </a:lnTo>
                <a:lnTo>
                  <a:pt x="11481968" y="6423602"/>
                </a:lnTo>
                <a:close/>
                <a:moveTo>
                  <a:pt x="11195801" y="6423602"/>
                </a:moveTo>
                <a:lnTo>
                  <a:pt x="11116139" y="6596633"/>
                </a:lnTo>
                <a:lnTo>
                  <a:pt x="11137991" y="6596633"/>
                </a:lnTo>
                <a:lnTo>
                  <a:pt x="11202356" y="6452308"/>
                </a:lnTo>
                <a:lnTo>
                  <a:pt x="11208217" y="6452308"/>
                </a:lnTo>
                <a:lnTo>
                  <a:pt x="11241691" y="6526209"/>
                </a:lnTo>
                <a:lnTo>
                  <a:pt x="11189742" y="6526209"/>
                </a:lnTo>
                <a:lnTo>
                  <a:pt x="11181497" y="6544784"/>
                </a:lnTo>
                <a:lnTo>
                  <a:pt x="11249836" y="6544784"/>
                </a:lnTo>
                <a:lnTo>
                  <a:pt x="11272781" y="6596633"/>
                </a:lnTo>
                <a:lnTo>
                  <a:pt x="11295924" y="6596633"/>
                </a:lnTo>
                <a:lnTo>
                  <a:pt x="11216362" y="6423602"/>
                </a:lnTo>
                <a:close/>
                <a:moveTo>
                  <a:pt x="10942710" y="6408405"/>
                </a:moveTo>
                <a:lnTo>
                  <a:pt x="10944597" y="6410689"/>
                </a:lnTo>
                <a:lnTo>
                  <a:pt x="10787558" y="6544188"/>
                </a:lnTo>
                <a:lnTo>
                  <a:pt x="10833945" y="6667356"/>
                </a:lnTo>
                <a:cubicBezTo>
                  <a:pt x="10791730" y="6665468"/>
                  <a:pt x="10750310" y="6646695"/>
                  <a:pt x="10720908" y="6612029"/>
                </a:cubicBezTo>
                <a:cubicBezTo>
                  <a:pt x="10691407" y="6577363"/>
                  <a:pt x="10679587" y="6533559"/>
                  <a:pt x="10684454" y="6491543"/>
                </a:cubicBezTo>
                <a:lnTo>
                  <a:pt x="10769579" y="6535049"/>
                </a:lnTo>
                <a:lnTo>
                  <a:pt x="10783386" y="6523328"/>
                </a:lnTo>
                <a:lnTo>
                  <a:pt x="10697069" y="6479226"/>
                </a:lnTo>
                <a:cubicBezTo>
                  <a:pt x="10697268" y="6477836"/>
                  <a:pt x="10697268" y="6477736"/>
                  <a:pt x="10697467" y="6476346"/>
                </a:cubicBezTo>
                <a:close/>
                <a:moveTo>
                  <a:pt x="10842375" y="6352010"/>
                </a:moveTo>
                <a:cubicBezTo>
                  <a:pt x="10878990" y="6352333"/>
                  <a:pt x="10915344" y="6365296"/>
                  <a:pt x="10944299" y="6390327"/>
                </a:cubicBezTo>
                <a:lnTo>
                  <a:pt x="10691308" y="6460354"/>
                </a:lnTo>
                <a:cubicBezTo>
                  <a:pt x="10700049" y="6433734"/>
                  <a:pt x="10716041" y="6409001"/>
                  <a:pt x="10738887" y="6389532"/>
                </a:cubicBezTo>
                <a:cubicBezTo>
                  <a:pt x="10768885" y="6364005"/>
                  <a:pt x="10805760" y="6351688"/>
                  <a:pt x="10842375" y="6352010"/>
                </a:cubicBezTo>
                <a:close/>
                <a:moveTo>
                  <a:pt x="10855263" y="6335534"/>
                </a:moveTo>
                <a:cubicBezTo>
                  <a:pt x="10810652" y="6331921"/>
                  <a:pt x="10764662" y="6345331"/>
                  <a:pt x="10727861" y="6376619"/>
                </a:cubicBezTo>
                <a:cubicBezTo>
                  <a:pt x="10654258" y="6439197"/>
                  <a:pt x="10645319" y="6549551"/>
                  <a:pt x="10707896" y="6623154"/>
                </a:cubicBezTo>
                <a:cubicBezTo>
                  <a:pt x="10770474" y="6696757"/>
                  <a:pt x="10880828" y="6705697"/>
                  <a:pt x="10954431" y="6643119"/>
                </a:cubicBezTo>
                <a:cubicBezTo>
                  <a:pt x="11028034" y="6580542"/>
                  <a:pt x="11036973" y="6470187"/>
                  <a:pt x="10974396" y="6396585"/>
                </a:cubicBezTo>
                <a:cubicBezTo>
                  <a:pt x="10943107" y="6359783"/>
                  <a:pt x="10899874" y="6339148"/>
                  <a:pt x="10855263" y="6335534"/>
                </a:cubicBezTo>
                <a:close/>
                <a:moveTo>
                  <a:pt x="0" y="0"/>
                </a:moveTo>
                <a:lnTo>
                  <a:pt x="12191997" y="0"/>
                </a:lnTo>
                <a:lnTo>
                  <a:pt x="12191997"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the icon to add an image</a:t>
            </a:r>
          </a:p>
        </p:txBody>
      </p:sp>
      <p:sp>
        <p:nvSpPr>
          <p:cNvPr id="2" name="Title 1">
            <a:extLst>
              <a:ext uri="{FF2B5EF4-FFF2-40B4-BE49-F238E27FC236}">
                <a16:creationId xmlns:a16="http://schemas.microsoft.com/office/drawing/2014/main" id="{250D436C-449C-44A3-A112-F4E3D1AFBAE7}"/>
              </a:ext>
            </a:extLst>
          </p:cNvPr>
          <p:cNvSpPr>
            <a:spLocks noGrp="1"/>
          </p:cNvSpPr>
          <p:nvPr>
            <p:ph type="title" hasCustomPrompt="1"/>
          </p:nvPr>
        </p:nvSpPr>
        <p:spPr>
          <a:xfrm>
            <a:off x="0" y="2313710"/>
            <a:ext cx="10380476" cy="2807478"/>
          </a:xfrm>
          <a:prstGeom prst="rect">
            <a:avLst/>
          </a:prstGeom>
          <a:solidFill>
            <a:schemeClr val="bg1">
              <a:alpha val="70000"/>
            </a:schemeClr>
          </a:solidFill>
        </p:spPr>
        <p:txBody>
          <a:bodyPr lIns="756000" bIns="1008000" anchor="b">
            <a:noAutofit/>
          </a:bodyPr>
          <a:lstStyle>
            <a:lvl1pPr>
              <a:lnSpc>
                <a:spcPct val="90000"/>
              </a:lnSpc>
              <a:defRPr sz="4000" spc="80" baseline="0">
                <a:solidFill>
                  <a:schemeClr val="tx1"/>
                </a:solidFill>
              </a:defRPr>
            </a:lvl1pPr>
          </a:lstStyle>
          <a:p>
            <a:r>
              <a:rPr lang="en-GB" noProof="0"/>
              <a:t>Click to add</a:t>
            </a:r>
            <a:br>
              <a:rPr lang="en-GB" noProof="0"/>
            </a:br>
            <a:r>
              <a:rPr lang="en-GB" noProof="0"/>
              <a:t>a headline</a:t>
            </a:r>
          </a:p>
        </p:txBody>
      </p:sp>
      <p:sp>
        <p:nvSpPr>
          <p:cNvPr id="6" name="Platshållare för text 5">
            <a:extLst>
              <a:ext uri="{FF2B5EF4-FFF2-40B4-BE49-F238E27FC236}">
                <a16:creationId xmlns:a16="http://schemas.microsoft.com/office/drawing/2014/main" id="{559C74F0-3489-BE40-A493-A19FCFB72EAF}"/>
              </a:ext>
            </a:extLst>
          </p:cNvPr>
          <p:cNvSpPr>
            <a:spLocks noGrp="1"/>
          </p:cNvSpPr>
          <p:nvPr>
            <p:ph type="body" sz="quarter" idx="13" hasCustomPrompt="1"/>
          </p:nvPr>
        </p:nvSpPr>
        <p:spPr>
          <a:xfrm>
            <a:off x="766800" y="4689140"/>
            <a:ext cx="9614604" cy="153504"/>
          </a:xfrm>
        </p:spPr>
        <p:txBody>
          <a:bodyPr>
            <a:spAutoFit/>
          </a:bodyPr>
          <a:lstStyle>
            <a:lvl1pPr marL="0" indent="0">
              <a:buNone/>
              <a:defRPr sz="1050" cap="all" baseline="0">
                <a:solidFill>
                  <a:schemeClr val="tx1"/>
                </a:solidFill>
              </a:defRPr>
            </a:lvl1pPr>
          </a:lstStyle>
          <a:p>
            <a:r>
              <a:rPr lang="en-GB" noProof="0"/>
              <a:t>CLICK TO ADD indicator OR FIRSTNAME LASTNAME</a:t>
            </a:r>
          </a:p>
        </p:txBody>
      </p:sp>
      <p:sp>
        <p:nvSpPr>
          <p:cNvPr id="7" name="Textplatzhalter 18">
            <a:extLst>
              <a:ext uri="{FF2B5EF4-FFF2-40B4-BE49-F238E27FC236}">
                <a16:creationId xmlns:a16="http://schemas.microsoft.com/office/drawing/2014/main" id="{B9D757D8-F293-4890-AA9C-5B5F918CCD08}"/>
              </a:ext>
            </a:extLst>
          </p:cNvPr>
          <p:cNvSpPr>
            <a:spLocks noGrp="1"/>
          </p:cNvSpPr>
          <p:nvPr>
            <p:ph type="body" sz="quarter" idx="15"/>
          </p:nvPr>
        </p:nvSpPr>
        <p:spPr>
          <a:xfrm>
            <a:off x="766801" y="4219622"/>
            <a:ext cx="9613677" cy="233910"/>
          </a:xfrm>
        </p:spPr>
        <p:txBody>
          <a:bodyPr>
            <a:spAutoFit/>
          </a:bodyPr>
          <a:lstStyle>
            <a:lvl1pPr marL="0" indent="0">
              <a:spcBef>
                <a:spcPts val="0"/>
              </a:spcBef>
              <a:spcAft>
                <a:spcPts val="0"/>
              </a:spcAft>
              <a:buNone/>
              <a:defRPr sz="1600">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stStyle>
          <a:p>
            <a:pPr lvl="0"/>
            <a:r>
              <a:rPr lang="en-US" noProof="0"/>
              <a:t>Click to edit Master text styles</a:t>
            </a:r>
          </a:p>
        </p:txBody>
      </p:sp>
    </p:spTree>
    <p:extLst>
      <p:ext uri="{BB962C8B-B14F-4D97-AF65-F5344CB8AC3E}">
        <p14:creationId xmlns:p14="http://schemas.microsoft.com/office/powerpoint/2010/main" val="800109869"/>
      </p:ext>
    </p:extLst>
  </p:cSld>
  <p:clrMapOvr>
    <a:masterClrMapping/>
  </p:clrMapOvr>
  <p:extLst>
    <p:ext uri="{DCECCB84-F9BA-43D5-87BE-67443E8EF086}">
      <p15:sldGuideLst xmlns:p15="http://schemas.microsoft.com/office/powerpoint/2012/main">
        <p15:guide id="1" orient="horz" pos="2535">
          <p15:clr>
            <a:srgbClr val="FBAE40"/>
          </p15:clr>
        </p15:guide>
        <p15:guide id="2" pos="483">
          <p15:clr>
            <a:srgbClr val="F26B43"/>
          </p15:clr>
        </p15:guide>
        <p15:guide id="3" pos="6539">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C49A2F0-234F-4F19-9C70-892DA5E3933B}"/>
              </a:ext>
            </a:extLst>
          </p:cNvPr>
          <p:cNvGraphicFramePr>
            <a:graphicFrameLocks noChangeAspect="1"/>
          </p:cNvGraphicFramePr>
          <p:nvPr userDrawn="1">
            <p:custDataLst>
              <p:tags r:id="rId1"/>
            </p:custDataLst>
            <p:extLst>
              <p:ext uri="{D42A27DB-BD31-4B8C-83A1-F6EECF244321}">
                <p14:modId xmlns:p14="http://schemas.microsoft.com/office/powerpoint/2010/main" val="2451141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kt 3" hidden="1">
                        <a:extLst>
                          <a:ext uri="{FF2B5EF4-FFF2-40B4-BE49-F238E27FC236}">
                            <a16:creationId xmlns:a16="http://schemas.microsoft.com/office/drawing/2014/main" id="{1C49A2F0-234F-4F19-9C70-892DA5E393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15C0BEAF-2C98-412C-B7BF-A6D8CF41B823}"/>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17" name="Bildplatzhalter 16">
            <a:extLst>
              <a:ext uri="{FF2B5EF4-FFF2-40B4-BE49-F238E27FC236}">
                <a16:creationId xmlns:a16="http://schemas.microsoft.com/office/drawing/2014/main" id="{AEC4B111-DFEC-FEBF-02D1-D0CB78D10914}"/>
              </a:ext>
            </a:extLst>
          </p:cNvPr>
          <p:cNvSpPr>
            <a:spLocks noGrp="1"/>
          </p:cNvSpPr>
          <p:nvPr>
            <p:ph type="pic" sz="quarter" idx="14" hasCustomPrompt="1"/>
          </p:nvPr>
        </p:nvSpPr>
        <p:spPr>
          <a:xfrm>
            <a:off x="5" y="3"/>
            <a:ext cx="12191997" cy="6857998"/>
          </a:xfrm>
          <a:custGeom>
            <a:avLst/>
            <a:gdLst>
              <a:gd name="connsiteX0" fmla="*/ 10975687 w 12191997"/>
              <a:gd name="connsiteY0" fmla="*/ 6427277 h 6857998"/>
              <a:gd name="connsiteX1" fmla="*/ 10943405 w 12191997"/>
              <a:gd name="connsiteY1" fmla="*/ 6630107 h 6857998"/>
              <a:gd name="connsiteX2" fmla="*/ 10865829 w 12191997"/>
              <a:gd name="connsiteY2" fmla="*/ 6665667 h 6857998"/>
              <a:gd name="connsiteX3" fmla="*/ 10955623 w 12191997"/>
              <a:gd name="connsiteY3" fmla="*/ 6423701 h 6857998"/>
              <a:gd name="connsiteX4" fmla="*/ 10957510 w 12191997"/>
              <a:gd name="connsiteY4" fmla="*/ 6425986 h 6857998"/>
              <a:gd name="connsiteX5" fmla="*/ 10851029 w 12191997"/>
              <a:gd name="connsiteY5" fmla="*/ 6657025 h 6857998"/>
              <a:gd name="connsiteX6" fmla="*/ 10848149 w 12191997"/>
              <a:gd name="connsiteY6" fmla="*/ 6656926 h 6857998"/>
              <a:gd name="connsiteX7" fmla="*/ 10807623 w 12191997"/>
              <a:gd name="connsiteY7" fmla="*/ 6549452 h 6857998"/>
              <a:gd name="connsiteX8" fmla="*/ 11733767 w 12191997"/>
              <a:gd name="connsiteY8" fmla="*/ 6423602 h 6857998"/>
              <a:gd name="connsiteX9" fmla="*/ 11805582 w 12191997"/>
              <a:gd name="connsiteY9" fmla="*/ 6525911 h 6857998"/>
              <a:gd name="connsiteX10" fmla="*/ 11805582 w 12191997"/>
              <a:gd name="connsiteY10" fmla="*/ 6596633 h 6857998"/>
              <a:gd name="connsiteX11" fmla="*/ 11826739 w 12191997"/>
              <a:gd name="connsiteY11" fmla="*/ 6596633 h 6857998"/>
              <a:gd name="connsiteX12" fmla="*/ 11826739 w 12191997"/>
              <a:gd name="connsiteY12" fmla="*/ 6525911 h 6857998"/>
              <a:gd name="connsiteX13" fmla="*/ 11898554 w 12191997"/>
              <a:gd name="connsiteY13" fmla="*/ 6423602 h 6857998"/>
              <a:gd name="connsiteX14" fmla="*/ 11874218 w 12191997"/>
              <a:gd name="connsiteY14" fmla="*/ 6423602 h 6857998"/>
              <a:gd name="connsiteX15" fmla="*/ 11818693 w 12191997"/>
              <a:gd name="connsiteY15" fmla="*/ 6503761 h 6857998"/>
              <a:gd name="connsiteX16" fmla="*/ 11813826 w 12191997"/>
              <a:gd name="connsiteY16" fmla="*/ 6503761 h 6857998"/>
              <a:gd name="connsiteX17" fmla="*/ 11758103 w 12191997"/>
              <a:gd name="connsiteY17" fmla="*/ 6423602 h 6857998"/>
              <a:gd name="connsiteX18" fmla="*/ 11539082 w 12191997"/>
              <a:gd name="connsiteY18" fmla="*/ 6423602 h 6857998"/>
              <a:gd name="connsiteX19" fmla="*/ 11539082 w 12191997"/>
              <a:gd name="connsiteY19" fmla="*/ 6596633 h 6857998"/>
              <a:gd name="connsiteX20" fmla="*/ 11560338 w 12191997"/>
              <a:gd name="connsiteY20" fmla="*/ 6596633 h 6857998"/>
              <a:gd name="connsiteX21" fmla="*/ 11560338 w 12191997"/>
              <a:gd name="connsiteY21" fmla="*/ 6446150 h 6857998"/>
              <a:gd name="connsiteX22" fmla="*/ 11564312 w 12191997"/>
              <a:gd name="connsiteY22" fmla="*/ 6442177 h 6857998"/>
              <a:gd name="connsiteX23" fmla="*/ 11633544 w 12191997"/>
              <a:gd name="connsiteY23" fmla="*/ 6442177 h 6857998"/>
              <a:gd name="connsiteX24" fmla="*/ 11664932 w 12191997"/>
              <a:gd name="connsiteY24" fmla="*/ 6453103 h 6857998"/>
              <a:gd name="connsiteX25" fmla="*/ 11673375 w 12191997"/>
              <a:gd name="connsiteY25" fmla="*/ 6473863 h 6857998"/>
              <a:gd name="connsiteX26" fmla="*/ 11639305 w 12191997"/>
              <a:gd name="connsiteY26" fmla="*/ 6505747 h 6857998"/>
              <a:gd name="connsiteX27" fmla="*/ 11578814 w 12191997"/>
              <a:gd name="connsiteY27" fmla="*/ 6505747 h 6857998"/>
              <a:gd name="connsiteX28" fmla="*/ 11578814 w 12191997"/>
              <a:gd name="connsiteY28" fmla="*/ 6524322 h 6857998"/>
              <a:gd name="connsiteX29" fmla="*/ 11626591 w 12191997"/>
              <a:gd name="connsiteY29" fmla="*/ 6524322 h 6857998"/>
              <a:gd name="connsiteX30" fmla="*/ 11676057 w 12191997"/>
              <a:gd name="connsiteY30" fmla="*/ 6596633 h 6857998"/>
              <a:gd name="connsiteX31" fmla="*/ 11700293 w 12191997"/>
              <a:gd name="connsiteY31" fmla="*/ 6596633 h 6857998"/>
              <a:gd name="connsiteX32" fmla="*/ 11648841 w 12191997"/>
              <a:gd name="connsiteY32" fmla="*/ 6522832 h 6857998"/>
              <a:gd name="connsiteX33" fmla="*/ 11650231 w 12191997"/>
              <a:gd name="connsiteY33" fmla="*/ 6522534 h 6857998"/>
              <a:gd name="connsiteX34" fmla="*/ 11654800 w 12191997"/>
              <a:gd name="connsiteY34" fmla="*/ 6521441 h 6857998"/>
              <a:gd name="connsiteX35" fmla="*/ 11694433 w 12191997"/>
              <a:gd name="connsiteY35" fmla="*/ 6474061 h 6857998"/>
              <a:gd name="connsiteX36" fmla="*/ 11681420 w 12191997"/>
              <a:gd name="connsiteY36" fmla="*/ 6440786 h 6857998"/>
              <a:gd name="connsiteX37" fmla="*/ 11633544 w 12191997"/>
              <a:gd name="connsiteY37" fmla="*/ 6423602 h 6857998"/>
              <a:gd name="connsiteX38" fmla="*/ 11347079 w 12191997"/>
              <a:gd name="connsiteY38" fmla="*/ 6423602 h 6857998"/>
              <a:gd name="connsiteX39" fmla="*/ 11347079 w 12191997"/>
              <a:gd name="connsiteY39" fmla="*/ 6596633 h 6857998"/>
              <a:gd name="connsiteX40" fmla="*/ 11368335 w 12191997"/>
              <a:gd name="connsiteY40" fmla="*/ 6596633 h 6857998"/>
              <a:gd name="connsiteX41" fmla="*/ 11368335 w 12191997"/>
              <a:gd name="connsiteY41" fmla="*/ 6528295 h 6857998"/>
              <a:gd name="connsiteX42" fmla="*/ 11372309 w 12191997"/>
              <a:gd name="connsiteY42" fmla="*/ 6524223 h 6857998"/>
              <a:gd name="connsiteX43" fmla="*/ 11461010 w 12191997"/>
              <a:gd name="connsiteY43" fmla="*/ 6524223 h 6857998"/>
              <a:gd name="connsiteX44" fmla="*/ 11461010 w 12191997"/>
              <a:gd name="connsiteY44" fmla="*/ 6505648 h 6857998"/>
              <a:gd name="connsiteX45" fmla="*/ 11372309 w 12191997"/>
              <a:gd name="connsiteY45" fmla="*/ 6505648 h 6857998"/>
              <a:gd name="connsiteX46" fmla="*/ 11368335 w 12191997"/>
              <a:gd name="connsiteY46" fmla="*/ 6501675 h 6857998"/>
              <a:gd name="connsiteX47" fmla="*/ 11368335 w 12191997"/>
              <a:gd name="connsiteY47" fmla="*/ 6447739 h 6857998"/>
              <a:gd name="connsiteX48" fmla="*/ 11372309 w 12191997"/>
              <a:gd name="connsiteY48" fmla="*/ 6443667 h 6857998"/>
              <a:gd name="connsiteX49" fmla="*/ 11481968 w 12191997"/>
              <a:gd name="connsiteY49" fmla="*/ 6443667 h 6857998"/>
              <a:gd name="connsiteX50" fmla="*/ 11481968 w 12191997"/>
              <a:gd name="connsiteY50" fmla="*/ 6423602 h 6857998"/>
              <a:gd name="connsiteX51" fmla="*/ 11195801 w 12191997"/>
              <a:gd name="connsiteY51" fmla="*/ 6423602 h 6857998"/>
              <a:gd name="connsiteX52" fmla="*/ 11116139 w 12191997"/>
              <a:gd name="connsiteY52" fmla="*/ 6596633 h 6857998"/>
              <a:gd name="connsiteX53" fmla="*/ 11137991 w 12191997"/>
              <a:gd name="connsiteY53" fmla="*/ 6596633 h 6857998"/>
              <a:gd name="connsiteX54" fmla="*/ 11202356 w 12191997"/>
              <a:gd name="connsiteY54" fmla="*/ 6452308 h 6857998"/>
              <a:gd name="connsiteX55" fmla="*/ 11208217 w 12191997"/>
              <a:gd name="connsiteY55" fmla="*/ 6452308 h 6857998"/>
              <a:gd name="connsiteX56" fmla="*/ 11241691 w 12191997"/>
              <a:gd name="connsiteY56" fmla="*/ 6526209 h 6857998"/>
              <a:gd name="connsiteX57" fmla="*/ 11189742 w 12191997"/>
              <a:gd name="connsiteY57" fmla="*/ 6526209 h 6857998"/>
              <a:gd name="connsiteX58" fmla="*/ 11181497 w 12191997"/>
              <a:gd name="connsiteY58" fmla="*/ 6544784 h 6857998"/>
              <a:gd name="connsiteX59" fmla="*/ 11249836 w 12191997"/>
              <a:gd name="connsiteY59" fmla="*/ 6544784 h 6857998"/>
              <a:gd name="connsiteX60" fmla="*/ 11272781 w 12191997"/>
              <a:gd name="connsiteY60" fmla="*/ 6596633 h 6857998"/>
              <a:gd name="connsiteX61" fmla="*/ 11295924 w 12191997"/>
              <a:gd name="connsiteY61" fmla="*/ 6596633 h 6857998"/>
              <a:gd name="connsiteX62" fmla="*/ 11216362 w 12191997"/>
              <a:gd name="connsiteY62" fmla="*/ 6423602 h 6857998"/>
              <a:gd name="connsiteX63" fmla="*/ 10942710 w 12191997"/>
              <a:gd name="connsiteY63" fmla="*/ 6408405 h 6857998"/>
              <a:gd name="connsiteX64" fmla="*/ 10944597 w 12191997"/>
              <a:gd name="connsiteY64" fmla="*/ 6410689 h 6857998"/>
              <a:gd name="connsiteX65" fmla="*/ 10787558 w 12191997"/>
              <a:gd name="connsiteY65" fmla="*/ 6544188 h 6857998"/>
              <a:gd name="connsiteX66" fmla="*/ 10833945 w 12191997"/>
              <a:gd name="connsiteY66" fmla="*/ 6667356 h 6857998"/>
              <a:gd name="connsiteX67" fmla="*/ 10720908 w 12191997"/>
              <a:gd name="connsiteY67" fmla="*/ 6612029 h 6857998"/>
              <a:gd name="connsiteX68" fmla="*/ 10684454 w 12191997"/>
              <a:gd name="connsiteY68" fmla="*/ 6491543 h 6857998"/>
              <a:gd name="connsiteX69" fmla="*/ 10769579 w 12191997"/>
              <a:gd name="connsiteY69" fmla="*/ 6535049 h 6857998"/>
              <a:gd name="connsiteX70" fmla="*/ 10783386 w 12191997"/>
              <a:gd name="connsiteY70" fmla="*/ 6523328 h 6857998"/>
              <a:gd name="connsiteX71" fmla="*/ 10697069 w 12191997"/>
              <a:gd name="connsiteY71" fmla="*/ 6479226 h 6857998"/>
              <a:gd name="connsiteX72" fmla="*/ 10697467 w 12191997"/>
              <a:gd name="connsiteY72" fmla="*/ 6476346 h 6857998"/>
              <a:gd name="connsiteX73" fmla="*/ 10842375 w 12191997"/>
              <a:gd name="connsiteY73" fmla="*/ 6352010 h 6857998"/>
              <a:gd name="connsiteX74" fmla="*/ 10944299 w 12191997"/>
              <a:gd name="connsiteY74" fmla="*/ 6390327 h 6857998"/>
              <a:gd name="connsiteX75" fmla="*/ 10691308 w 12191997"/>
              <a:gd name="connsiteY75" fmla="*/ 6460354 h 6857998"/>
              <a:gd name="connsiteX76" fmla="*/ 10738887 w 12191997"/>
              <a:gd name="connsiteY76" fmla="*/ 6389532 h 6857998"/>
              <a:gd name="connsiteX77" fmla="*/ 10842375 w 12191997"/>
              <a:gd name="connsiteY77" fmla="*/ 6352010 h 6857998"/>
              <a:gd name="connsiteX78" fmla="*/ 10855263 w 12191997"/>
              <a:gd name="connsiteY78" fmla="*/ 6335534 h 6857998"/>
              <a:gd name="connsiteX79" fmla="*/ 10727861 w 12191997"/>
              <a:gd name="connsiteY79" fmla="*/ 6376619 h 6857998"/>
              <a:gd name="connsiteX80" fmla="*/ 10707896 w 12191997"/>
              <a:gd name="connsiteY80" fmla="*/ 6623154 h 6857998"/>
              <a:gd name="connsiteX81" fmla="*/ 10954431 w 12191997"/>
              <a:gd name="connsiteY81" fmla="*/ 6643119 h 6857998"/>
              <a:gd name="connsiteX82" fmla="*/ 10974396 w 12191997"/>
              <a:gd name="connsiteY82" fmla="*/ 6396585 h 6857998"/>
              <a:gd name="connsiteX83" fmla="*/ 10855263 w 12191997"/>
              <a:gd name="connsiteY83" fmla="*/ 6335534 h 6857998"/>
              <a:gd name="connsiteX84" fmla="*/ 0 w 12191997"/>
              <a:gd name="connsiteY84" fmla="*/ 0 h 6857998"/>
              <a:gd name="connsiteX85" fmla="*/ 12191997 w 12191997"/>
              <a:gd name="connsiteY85" fmla="*/ 0 h 6857998"/>
              <a:gd name="connsiteX86" fmla="*/ 12191997 w 12191997"/>
              <a:gd name="connsiteY86" fmla="*/ 6857998 h 6857998"/>
              <a:gd name="connsiteX87" fmla="*/ 0 w 12191997"/>
              <a:gd name="connsiteY8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2191997" h="6857998">
                <a:moveTo>
                  <a:pt x="10975687" y="6427277"/>
                </a:moveTo>
                <a:cubicBezTo>
                  <a:pt x="11015717" y="6492437"/>
                  <a:pt x="11003400" y="6579052"/>
                  <a:pt x="10943405" y="6630107"/>
                </a:cubicBezTo>
                <a:cubicBezTo>
                  <a:pt x="10920460" y="6649576"/>
                  <a:pt x="10893542" y="6661396"/>
                  <a:pt x="10865829" y="6665667"/>
                </a:cubicBezTo>
                <a:close/>
                <a:moveTo>
                  <a:pt x="10955623" y="6423701"/>
                </a:moveTo>
                <a:lnTo>
                  <a:pt x="10957510" y="6425986"/>
                </a:lnTo>
                <a:lnTo>
                  <a:pt x="10851029" y="6657025"/>
                </a:lnTo>
                <a:cubicBezTo>
                  <a:pt x="10849639" y="6657025"/>
                  <a:pt x="10849539" y="6657025"/>
                  <a:pt x="10848149" y="6656926"/>
                </a:cubicBezTo>
                <a:lnTo>
                  <a:pt x="10807623" y="6549452"/>
                </a:lnTo>
                <a:close/>
                <a:moveTo>
                  <a:pt x="11733767" y="6423602"/>
                </a:moveTo>
                <a:lnTo>
                  <a:pt x="11805582" y="6525911"/>
                </a:lnTo>
                <a:lnTo>
                  <a:pt x="11805582" y="6596633"/>
                </a:lnTo>
                <a:lnTo>
                  <a:pt x="11826739" y="6596633"/>
                </a:lnTo>
                <a:lnTo>
                  <a:pt x="11826739" y="6525911"/>
                </a:lnTo>
                <a:lnTo>
                  <a:pt x="11898554" y="6423602"/>
                </a:lnTo>
                <a:lnTo>
                  <a:pt x="11874218" y="6423602"/>
                </a:lnTo>
                <a:lnTo>
                  <a:pt x="11818693" y="6503761"/>
                </a:lnTo>
                <a:lnTo>
                  <a:pt x="11813826" y="6503761"/>
                </a:lnTo>
                <a:lnTo>
                  <a:pt x="11758103" y="6423602"/>
                </a:lnTo>
                <a:close/>
                <a:moveTo>
                  <a:pt x="11539082" y="6423602"/>
                </a:moveTo>
                <a:lnTo>
                  <a:pt x="11539082" y="6596633"/>
                </a:lnTo>
                <a:lnTo>
                  <a:pt x="11560338" y="6596633"/>
                </a:lnTo>
                <a:lnTo>
                  <a:pt x="11560338" y="6446150"/>
                </a:lnTo>
                <a:lnTo>
                  <a:pt x="11564312" y="6442177"/>
                </a:lnTo>
                <a:lnTo>
                  <a:pt x="11633544" y="6442177"/>
                </a:lnTo>
                <a:cubicBezTo>
                  <a:pt x="11643676" y="6442177"/>
                  <a:pt x="11655297" y="6443468"/>
                  <a:pt x="11664932" y="6453103"/>
                </a:cubicBezTo>
                <a:cubicBezTo>
                  <a:pt x="11670395" y="6458864"/>
                  <a:pt x="11673375" y="6466214"/>
                  <a:pt x="11673375" y="6473863"/>
                </a:cubicBezTo>
                <a:cubicBezTo>
                  <a:pt x="11673375" y="6491742"/>
                  <a:pt x="11658376" y="6505747"/>
                  <a:pt x="11639305" y="6505747"/>
                </a:cubicBezTo>
                <a:lnTo>
                  <a:pt x="11578814" y="6505747"/>
                </a:lnTo>
                <a:lnTo>
                  <a:pt x="11578814" y="6524322"/>
                </a:lnTo>
                <a:lnTo>
                  <a:pt x="11626591" y="6524322"/>
                </a:lnTo>
                <a:lnTo>
                  <a:pt x="11676057" y="6596633"/>
                </a:lnTo>
                <a:lnTo>
                  <a:pt x="11700293" y="6596633"/>
                </a:lnTo>
                <a:lnTo>
                  <a:pt x="11648841" y="6522832"/>
                </a:lnTo>
                <a:lnTo>
                  <a:pt x="11650231" y="6522534"/>
                </a:lnTo>
                <a:cubicBezTo>
                  <a:pt x="11652715" y="6522037"/>
                  <a:pt x="11654204" y="6521640"/>
                  <a:pt x="11654800" y="6521441"/>
                </a:cubicBezTo>
                <a:cubicBezTo>
                  <a:pt x="11679235" y="6514786"/>
                  <a:pt x="11694433" y="6496609"/>
                  <a:pt x="11694433" y="6474061"/>
                </a:cubicBezTo>
                <a:cubicBezTo>
                  <a:pt x="11694433" y="6461347"/>
                  <a:pt x="11689963" y="6449825"/>
                  <a:pt x="11681420" y="6440786"/>
                </a:cubicBezTo>
                <a:cubicBezTo>
                  <a:pt x="11670395" y="6429264"/>
                  <a:pt x="11654701" y="6423602"/>
                  <a:pt x="11633544" y="6423602"/>
                </a:cubicBezTo>
                <a:close/>
                <a:moveTo>
                  <a:pt x="11347079" y="6423602"/>
                </a:moveTo>
                <a:lnTo>
                  <a:pt x="11347079" y="6596633"/>
                </a:lnTo>
                <a:lnTo>
                  <a:pt x="11368335" y="6596633"/>
                </a:lnTo>
                <a:lnTo>
                  <a:pt x="11368335" y="6528295"/>
                </a:lnTo>
                <a:lnTo>
                  <a:pt x="11372309" y="6524223"/>
                </a:lnTo>
                <a:lnTo>
                  <a:pt x="11461010" y="6524223"/>
                </a:lnTo>
                <a:lnTo>
                  <a:pt x="11461010" y="6505648"/>
                </a:lnTo>
                <a:lnTo>
                  <a:pt x="11372309" y="6505648"/>
                </a:lnTo>
                <a:lnTo>
                  <a:pt x="11368335" y="6501675"/>
                </a:lnTo>
                <a:lnTo>
                  <a:pt x="11368335" y="6447739"/>
                </a:lnTo>
                <a:lnTo>
                  <a:pt x="11372309" y="6443667"/>
                </a:lnTo>
                <a:lnTo>
                  <a:pt x="11481968" y="6443667"/>
                </a:lnTo>
                <a:lnTo>
                  <a:pt x="11481968" y="6423602"/>
                </a:lnTo>
                <a:close/>
                <a:moveTo>
                  <a:pt x="11195801" y="6423602"/>
                </a:moveTo>
                <a:lnTo>
                  <a:pt x="11116139" y="6596633"/>
                </a:lnTo>
                <a:lnTo>
                  <a:pt x="11137991" y="6596633"/>
                </a:lnTo>
                <a:lnTo>
                  <a:pt x="11202356" y="6452308"/>
                </a:lnTo>
                <a:lnTo>
                  <a:pt x="11208217" y="6452308"/>
                </a:lnTo>
                <a:lnTo>
                  <a:pt x="11241691" y="6526209"/>
                </a:lnTo>
                <a:lnTo>
                  <a:pt x="11189742" y="6526209"/>
                </a:lnTo>
                <a:lnTo>
                  <a:pt x="11181497" y="6544784"/>
                </a:lnTo>
                <a:lnTo>
                  <a:pt x="11249836" y="6544784"/>
                </a:lnTo>
                <a:lnTo>
                  <a:pt x="11272781" y="6596633"/>
                </a:lnTo>
                <a:lnTo>
                  <a:pt x="11295924" y="6596633"/>
                </a:lnTo>
                <a:lnTo>
                  <a:pt x="11216362" y="6423602"/>
                </a:lnTo>
                <a:close/>
                <a:moveTo>
                  <a:pt x="10942710" y="6408405"/>
                </a:moveTo>
                <a:lnTo>
                  <a:pt x="10944597" y="6410689"/>
                </a:lnTo>
                <a:lnTo>
                  <a:pt x="10787558" y="6544188"/>
                </a:lnTo>
                <a:lnTo>
                  <a:pt x="10833945" y="6667356"/>
                </a:lnTo>
                <a:cubicBezTo>
                  <a:pt x="10791730" y="6665468"/>
                  <a:pt x="10750310" y="6646695"/>
                  <a:pt x="10720908" y="6612029"/>
                </a:cubicBezTo>
                <a:cubicBezTo>
                  <a:pt x="10691407" y="6577363"/>
                  <a:pt x="10679587" y="6533559"/>
                  <a:pt x="10684454" y="6491543"/>
                </a:cubicBezTo>
                <a:lnTo>
                  <a:pt x="10769579" y="6535049"/>
                </a:lnTo>
                <a:lnTo>
                  <a:pt x="10783386" y="6523328"/>
                </a:lnTo>
                <a:lnTo>
                  <a:pt x="10697069" y="6479226"/>
                </a:lnTo>
                <a:cubicBezTo>
                  <a:pt x="10697268" y="6477836"/>
                  <a:pt x="10697268" y="6477736"/>
                  <a:pt x="10697467" y="6476346"/>
                </a:cubicBezTo>
                <a:close/>
                <a:moveTo>
                  <a:pt x="10842375" y="6352010"/>
                </a:moveTo>
                <a:cubicBezTo>
                  <a:pt x="10878990" y="6352333"/>
                  <a:pt x="10915344" y="6365296"/>
                  <a:pt x="10944299" y="6390327"/>
                </a:cubicBezTo>
                <a:lnTo>
                  <a:pt x="10691308" y="6460354"/>
                </a:lnTo>
                <a:cubicBezTo>
                  <a:pt x="10700049" y="6433734"/>
                  <a:pt x="10716041" y="6409001"/>
                  <a:pt x="10738887" y="6389532"/>
                </a:cubicBezTo>
                <a:cubicBezTo>
                  <a:pt x="10768885" y="6364005"/>
                  <a:pt x="10805760" y="6351688"/>
                  <a:pt x="10842375" y="6352010"/>
                </a:cubicBezTo>
                <a:close/>
                <a:moveTo>
                  <a:pt x="10855263" y="6335534"/>
                </a:moveTo>
                <a:cubicBezTo>
                  <a:pt x="10810652" y="6331921"/>
                  <a:pt x="10764662" y="6345331"/>
                  <a:pt x="10727861" y="6376619"/>
                </a:cubicBezTo>
                <a:cubicBezTo>
                  <a:pt x="10654258" y="6439197"/>
                  <a:pt x="10645319" y="6549551"/>
                  <a:pt x="10707896" y="6623154"/>
                </a:cubicBezTo>
                <a:cubicBezTo>
                  <a:pt x="10770474" y="6696757"/>
                  <a:pt x="10880828" y="6705697"/>
                  <a:pt x="10954431" y="6643119"/>
                </a:cubicBezTo>
                <a:cubicBezTo>
                  <a:pt x="11028034" y="6580542"/>
                  <a:pt x="11036973" y="6470187"/>
                  <a:pt x="10974396" y="6396585"/>
                </a:cubicBezTo>
                <a:cubicBezTo>
                  <a:pt x="10943107" y="6359783"/>
                  <a:pt x="10899874" y="6339148"/>
                  <a:pt x="10855263" y="6335534"/>
                </a:cubicBezTo>
                <a:close/>
                <a:moveTo>
                  <a:pt x="0" y="0"/>
                </a:moveTo>
                <a:lnTo>
                  <a:pt x="12191997" y="0"/>
                </a:lnTo>
                <a:lnTo>
                  <a:pt x="12191997"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the icon to add an image</a:t>
            </a:r>
          </a:p>
        </p:txBody>
      </p:sp>
      <p:sp>
        <p:nvSpPr>
          <p:cNvPr id="7" name="Text Placeholder 6">
            <a:extLst>
              <a:ext uri="{FF2B5EF4-FFF2-40B4-BE49-F238E27FC236}">
                <a16:creationId xmlns:a16="http://schemas.microsoft.com/office/drawing/2014/main" id="{14DED9CF-E080-41D7-AC39-4E31E8148327}"/>
              </a:ext>
            </a:extLst>
          </p:cNvPr>
          <p:cNvSpPr>
            <a:spLocks noGrp="1"/>
          </p:cNvSpPr>
          <p:nvPr>
            <p:ph type="body" sz="quarter" idx="13" hasCustomPrompt="1"/>
          </p:nvPr>
        </p:nvSpPr>
        <p:spPr>
          <a:xfrm>
            <a:off x="766800" y="1703881"/>
            <a:ext cx="7610400" cy="439200"/>
          </a:xfrm>
          <a:prstGeom prst="rect">
            <a:avLst/>
          </a:prstGeom>
        </p:spPr>
        <p:txBody>
          <a:bodyPr anchor="b">
            <a:noAutofit/>
          </a:bodyPr>
          <a:lstStyle>
            <a:lvl1pPr marL="0" indent="0">
              <a:spcBef>
                <a:spcPts val="0"/>
              </a:spcBef>
              <a:spcAft>
                <a:spcPts val="0"/>
              </a:spcAft>
              <a:buNone/>
              <a:defRPr sz="1050" b="0" i="0" cap="all" spc="60" baseline="0">
                <a:solidFill>
                  <a:schemeClr val="tx1"/>
                </a:solidFill>
              </a:defRPr>
            </a:lvl1pPr>
            <a:lvl5pPr>
              <a:defRPr>
                <a:solidFill>
                  <a:schemeClr val="bg1"/>
                </a:solidFill>
              </a:defRPr>
            </a:lvl5pPr>
          </a:lstStyle>
          <a:p>
            <a:pPr lvl="0"/>
            <a:r>
              <a:rPr lang="en-GB" noProof="0"/>
              <a:t>CLICK TO ADD indicator or chapter number</a:t>
            </a:r>
          </a:p>
        </p:txBody>
      </p:sp>
      <p:sp>
        <p:nvSpPr>
          <p:cNvPr id="2" name="Title 1">
            <a:extLst>
              <a:ext uri="{FF2B5EF4-FFF2-40B4-BE49-F238E27FC236}">
                <a16:creationId xmlns:a16="http://schemas.microsoft.com/office/drawing/2014/main" id="{B649CAEF-55D8-4C0C-ADE7-6FFA245F74FE}"/>
              </a:ext>
            </a:extLst>
          </p:cNvPr>
          <p:cNvSpPr>
            <a:spLocks noGrp="1"/>
          </p:cNvSpPr>
          <p:nvPr>
            <p:ph type="title" hasCustomPrompt="1"/>
          </p:nvPr>
        </p:nvSpPr>
        <p:spPr>
          <a:xfrm>
            <a:off x="766800" y="2197080"/>
            <a:ext cx="7612068" cy="584775"/>
          </a:xfrm>
          <a:prstGeom prst="rect">
            <a:avLst/>
          </a:prstGeom>
        </p:spPr>
        <p:txBody>
          <a:bodyPr anchor="t"/>
          <a:lstStyle>
            <a:lvl1pPr>
              <a:defRPr>
                <a:solidFill>
                  <a:schemeClr val="tx1"/>
                </a:solidFill>
              </a:defRPr>
            </a:lvl1pPr>
          </a:lstStyle>
          <a:p>
            <a:r>
              <a:rPr lang="en-GB" noProof="0"/>
              <a:t>Click to add a headline </a:t>
            </a:r>
            <a:br>
              <a:rPr lang="en-GB" noProof="0"/>
            </a:br>
            <a:r>
              <a:rPr lang="en-GB" noProof="0"/>
              <a:t>of maximum two lines</a:t>
            </a:r>
          </a:p>
        </p:txBody>
      </p:sp>
      <p:sp>
        <p:nvSpPr>
          <p:cNvPr id="11" name="Date Placeholder 3">
            <a:extLst>
              <a:ext uri="{FF2B5EF4-FFF2-40B4-BE49-F238E27FC236}">
                <a16:creationId xmlns:a16="http://schemas.microsoft.com/office/drawing/2014/main" id="{AA297316-FBF1-3346-88AF-96D18864BBC9}"/>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it-IT" noProof="0"/>
              <a:t>04/12/2024 |</a:t>
            </a:r>
            <a:endParaRPr lang="en-GB" noProof="0"/>
          </a:p>
        </p:txBody>
      </p:sp>
      <p:sp>
        <p:nvSpPr>
          <p:cNvPr id="12" name="Footer Placeholder 4">
            <a:extLst>
              <a:ext uri="{FF2B5EF4-FFF2-40B4-BE49-F238E27FC236}">
                <a16:creationId xmlns:a16="http://schemas.microsoft.com/office/drawing/2014/main" id="{FDA553EB-9914-EB43-B29F-96940806D6EF}"/>
              </a:ext>
            </a:extLst>
          </p:cNvPr>
          <p:cNvSpPr>
            <a:spLocks noGrp="1"/>
          </p:cNvSpPr>
          <p:nvPr>
            <p:ph type="ftr" sz="quarter" idx="3"/>
          </p:nvPr>
        </p:nvSpPr>
        <p:spPr>
          <a:xfrm>
            <a:off x="1447200" y="6445090"/>
            <a:ext cx="6930000" cy="190501"/>
          </a:xfrm>
          <a:prstGeom prst="rect">
            <a:avLst/>
          </a:prstGeom>
        </p:spPr>
        <p:txBody>
          <a:bodyPr vert="horz" lIns="0" tIns="0" rIns="0" bIns="0" rtlCol="0" anchor="ctr"/>
          <a:lstStyle>
            <a:lvl1pPr algn="l">
              <a:defRPr sz="500" cap="all" spc="20" baseline="0">
                <a:solidFill>
                  <a:schemeClr val="tx1"/>
                </a:solidFill>
              </a:defRPr>
            </a:lvl1pPr>
          </a:lstStyle>
          <a:p>
            <a:r>
              <a:rPr lang="en-US" noProof="0"/>
              <a:t>Copyright AFRY AB | The role of competition in the Italian BESS market - Battery Asset Management Summit Europe 2024</a:t>
            </a:r>
            <a:endParaRPr lang="en-GB" noProof="0"/>
          </a:p>
        </p:txBody>
      </p:sp>
      <p:sp>
        <p:nvSpPr>
          <p:cNvPr id="13" name="Slide Number Placeholder 5">
            <a:extLst>
              <a:ext uri="{FF2B5EF4-FFF2-40B4-BE49-F238E27FC236}">
                <a16:creationId xmlns:a16="http://schemas.microsoft.com/office/drawing/2014/main" id="{B26418DE-56F8-9344-99BC-B6BCEA4066E5}"/>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noProof="0" smtClean="0"/>
              <a:pPr/>
              <a:t>‹#›</a:t>
            </a:fld>
            <a:endParaRPr lang="en-GB" noProof="0"/>
          </a:p>
        </p:txBody>
      </p:sp>
    </p:spTree>
    <p:extLst>
      <p:ext uri="{BB962C8B-B14F-4D97-AF65-F5344CB8AC3E}">
        <p14:creationId xmlns:p14="http://schemas.microsoft.com/office/powerpoint/2010/main" val="3680476741"/>
      </p:ext>
    </p:extLst>
  </p:cSld>
  <p:clrMapOvr>
    <a:masterClrMapping/>
  </p:clrMapOvr>
  <p:extLst>
    <p:ext uri="{DCECCB84-F9BA-43D5-87BE-67443E8EF086}">
      <p15:sldGuideLst xmlns:p15="http://schemas.microsoft.com/office/powerpoint/2012/main">
        <p15:guide id="1" pos="483">
          <p15:clr>
            <a:srgbClr val="F26B43"/>
          </p15:clr>
        </p15:guide>
        <p15:guide id="2" orient="horz" pos="3929">
          <p15:clr>
            <a:srgbClr val="F26B43"/>
          </p15:clr>
        </p15:guide>
        <p15:guide id="3" pos="5292">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163E17D-6F49-414F-A681-4A3E79DCCDDE}"/>
              </a:ext>
            </a:extLst>
          </p:cNvPr>
          <p:cNvGraphicFramePr>
            <a:graphicFrameLocks noChangeAspect="1"/>
          </p:cNvGraphicFramePr>
          <p:nvPr userDrawn="1">
            <p:custDataLst>
              <p:tags r:id="rId1"/>
            </p:custDataLst>
            <p:extLst>
              <p:ext uri="{D42A27DB-BD31-4B8C-83A1-F6EECF244321}">
                <p14:modId xmlns:p14="http://schemas.microsoft.com/office/powerpoint/2010/main" val="2770130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kt 4" hidden="1">
                        <a:extLst>
                          <a:ext uri="{FF2B5EF4-FFF2-40B4-BE49-F238E27FC236}">
                            <a16:creationId xmlns:a16="http://schemas.microsoft.com/office/drawing/2014/main" id="{3163E17D-6F49-414F-A681-4A3E79DCCDD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D05CEE55-4B22-4BF0-8C2D-2A0BAF13F9AB}"/>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15" name="Picture Placeholder 10">
            <a:extLst>
              <a:ext uri="{FF2B5EF4-FFF2-40B4-BE49-F238E27FC236}">
                <a16:creationId xmlns:a16="http://schemas.microsoft.com/office/drawing/2014/main" id="{24C3302A-DAF9-4C5D-B6DF-4B55B6943A3D}"/>
              </a:ext>
            </a:extLst>
          </p:cNvPr>
          <p:cNvSpPr>
            <a:spLocks noGrp="1"/>
          </p:cNvSpPr>
          <p:nvPr>
            <p:ph type="pic" sz="quarter" idx="14" hasCustomPrompt="1"/>
          </p:nvPr>
        </p:nvSpPr>
        <p:spPr>
          <a:xfrm>
            <a:off x="6095999" y="0"/>
            <a:ext cx="3038475" cy="3427200"/>
          </a:xfrm>
          <a:prstGeom prst="rect">
            <a:avLst/>
          </a:prstGeom>
          <a:solidFill>
            <a:schemeClr val="accent1"/>
          </a:solidFill>
        </p:spPr>
        <p:txBody>
          <a:bodyPr/>
          <a:lstStyle>
            <a:lvl1pPr marL="0" indent="0">
              <a:buNone/>
              <a:defRPr sz="1000"/>
            </a:lvl1pPr>
          </a:lstStyle>
          <a:p>
            <a:r>
              <a:rPr lang="en-GB"/>
              <a:t>Click on icon to add an image</a:t>
            </a:r>
          </a:p>
        </p:txBody>
      </p:sp>
      <p:sp>
        <p:nvSpPr>
          <p:cNvPr id="16" name="Picture Placeholder 10">
            <a:extLst>
              <a:ext uri="{FF2B5EF4-FFF2-40B4-BE49-F238E27FC236}">
                <a16:creationId xmlns:a16="http://schemas.microsoft.com/office/drawing/2014/main" id="{F73CD909-610F-4CAF-A53C-C5E223816CC3}"/>
              </a:ext>
            </a:extLst>
          </p:cNvPr>
          <p:cNvSpPr>
            <a:spLocks noGrp="1"/>
          </p:cNvSpPr>
          <p:nvPr>
            <p:ph type="pic" sz="quarter" idx="16" hasCustomPrompt="1"/>
          </p:nvPr>
        </p:nvSpPr>
        <p:spPr>
          <a:xfrm>
            <a:off x="9134475" y="0"/>
            <a:ext cx="3057524" cy="3427200"/>
          </a:xfrm>
          <a:prstGeom prst="rect">
            <a:avLst/>
          </a:prstGeom>
          <a:solidFill>
            <a:schemeClr val="accent1"/>
          </a:solidFill>
        </p:spPr>
        <p:txBody>
          <a:bodyPr/>
          <a:lstStyle>
            <a:lvl1pPr marL="0" marR="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sz="1000"/>
            </a:lvl1pPr>
          </a:lstStyle>
          <a:p>
            <a:pPr marL="0" marR="0" lvl="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a:pPr>
            <a:r>
              <a:rPr lang="en-GB"/>
              <a:t>Click on icon to add an image</a:t>
            </a:r>
          </a:p>
        </p:txBody>
      </p:sp>
      <p:sp>
        <p:nvSpPr>
          <p:cNvPr id="17" name="Picture Placeholder 10">
            <a:extLst>
              <a:ext uri="{FF2B5EF4-FFF2-40B4-BE49-F238E27FC236}">
                <a16:creationId xmlns:a16="http://schemas.microsoft.com/office/drawing/2014/main" id="{4A910E96-252A-4065-9727-C588332F1664}"/>
              </a:ext>
            </a:extLst>
          </p:cNvPr>
          <p:cNvSpPr>
            <a:spLocks noGrp="1"/>
          </p:cNvSpPr>
          <p:nvPr>
            <p:ph type="pic" sz="quarter" idx="15" hasCustomPrompt="1"/>
          </p:nvPr>
        </p:nvSpPr>
        <p:spPr>
          <a:xfrm>
            <a:off x="6094809" y="3429036"/>
            <a:ext cx="3039664" cy="3447251"/>
          </a:xfrm>
          <a:prstGeom prst="rect">
            <a:avLst/>
          </a:prstGeom>
          <a:solidFill>
            <a:schemeClr val="accent1"/>
          </a:solidFill>
        </p:spPr>
        <p:txBody>
          <a:bodyPr/>
          <a:lstStyle>
            <a:lvl1pPr marL="0" marR="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sz="1000"/>
            </a:lvl1pPr>
          </a:lstStyle>
          <a:p>
            <a:pPr marL="0" marR="0" lvl="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a:pPr>
            <a:r>
              <a:rPr lang="en-GB"/>
              <a:t>Click on icon to add an image</a:t>
            </a:r>
          </a:p>
          <a:p>
            <a:endParaRPr lang="en-GB"/>
          </a:p>
        </p:txBody>
      </p:sp>
      <p:sp>
        <p:nvSpPr>
          <p:cNvPr id="22" name="Bildplatzhalter 21">
            <a:extLst>
              <a:ext uri="{FF2B5EF4-FFF2-40B4-BE49-F238E27FC236}">
                <a16:creationId xmlns:a16="http://schemas.microsoft.com/office/drawing/2014/main" id="{506B2122-EE55-1148-8B3B-8D3F6AF5BB50}"/>
              </a:ext>
            </a:extLst>
          </p:cNvPr>
          <p:cNvSpPr>
            <a:spLocks noGrp="1"/>
          </p:cNvSpPr>
          <p:nvPr>
            <p:ph type="pic" sz="quarter" idx="17" hasCustomPrompt="1"/>
          </p:nvPr>
        </p:nvSpPr>
        <p:spPr>
          <a:xfrm>
            <a:off x="9134475" y="3429036"/>
            <a:ext cx="3057524" cy="3447252"/>
          </a:xfrm>
          <a:custGeom>
            <a:avLst/>
            <a:gdLst>
              <a:gd name="connsiteX0" fmla="*/ 1841216 w 3057524"/>
              <a:gd name="connsiteY0" fmla="*/ 2998244 h 3447252"/>
              <a:gd name="connsiteX1" fmla="*/ 1808934 w 3057524"/>
              <a:gd name="connsiteY1" fmla="*/ 3201074 h 3447252"/>
              <a:gd name="connsiteX2" fmla="*/ 1731358 w 3057524"/>
              <a:gd name="connsiteY2" fmla="*/ 3236634 h 3447252"/>
              <a:gd name="connsiteX3" fmla="*/ 1821152 w 3057524"/>
              <a:gd name="connsiteY3" fmla="*/ 2994668 h 3447252"/>
              <a:gd name="connsiteX4" fmla="*/ 1823039 w 3057524"/>
              <a:gd name="connsiteY4" fmla="*/ 2996953 h 3447252"/>
              <a:gd name="connsiteX5" fmla="*/ 1716558 w 3057524"/>
              <a:gd name="connsiteY5" fmla="*/ 3227992 h 3447252"/>
              <a:gd name="connsiteX6" fmla="*/ 1713678 w 3057524"/>
              <a:gd name="connsiteY6" fmla="*/ 3227893 h 3447252"/>
              <a:gd name="connsiteX7" fmla="*/ 1673152 w 3057524"/>
              <a:gd name="connsiteY7" fmla="*/ 3120419 h 3447252"/>
              <a:gd name="connsiteX8" fmla="*/ 2599296 w 3057524"/>
              <a:gd name="connsiteY8" fmla="*/ 2994569 h 3447252"/>
              <a:gd name="connsiteX9" fmla="*/ 2671111 w 3057524"/>
              <a:gd name="connsiteY9" fmla="*/ 3096878 h 3447252"/>
              <a:gd name="connsiteX10" fmla="*/ 2671111 w 3057524"/>
              <a:gd name="connsiteY10" fmla="*/ 3167600 h 3447252"/>
              <a:gd name="connsiteX11" fmla="*/ 2692268 w 3057524"/>
              <a:gd name="connsiteY11" fmla="*/ 3167600 h 3447252"/>
              <a:gd name="connsiteX12" fmla="*/ 2692268 w 3057524"/>
              <a:gd name="connsiteY12" fmla="*/ 3096878 h 3447252"/>
              <a:gd name="connsiteX13" fmla="*/ 2764083 w 3057524"/>
              <a:gd name="connsiteY13" fmla="*/ 2994569 h 3447252"/>
              <a:gd name="connsiteX14" fmla="*/ 2739747 w 3057524"/>
              <a:gd name="connsiteY14" fmla="*/ 2994569 h 3447252"/>
              <a:gd name="connsiteX15" fmla="*/ 2684222 w 3057524"/>
              <a:gd name="connsiteY15" fmla="*/ 3074728 h 3447252"/>
              <a:gd name="connsiteX16" fmla="*/ 2679355 w 3057524"/>
              <a:gd name="connsiteY16" fmla="*/ 3074728 h 3447252"/>
              <a:gd name="connsiteX17" fmla="*/ 2623632 w 3057524"/>
              <a:gd name="connsiteY17" fmla="*/ 2994569 h 3447252"/>
              <a:gd name="connsiteX18" fmla="*/ 2404611 w 3057524"/>
              <a:gd name="connsiteY18" fmla="*/ 2994569 h 3447252"/>
              <a:gd name="connsiteX19" fmla="*/ 2404611 w 3057524"/>
              <a:gd name="connsiteY19" fmla="*/ 3167600 h 3447252"/>
              <a:gd name="connsiteX20" fmla="*/ 2425867 w 3057524"/>
              <a:gd name="connsiteY20" fmla="*/ 3167600 h 3447252"/>
              <a:gd name="connsiteX21" fmla="*/ 2425867 w 3057524"/>
              <a:gd name="connsiteY21" fmla="*/ 3017117 h 3447252"/>
              <a:gd name="connsiteX22" fmla="*/ 2429841 w 3057524"/>
              <a:gd name="connsiteY22" fmla="*/ 3013144 h 3447252"/>
              <a:gd name="connsiteX23" fmla="*/ 2499073 w 3057524"/>
              <a:gd name="connsiteY23" fmla="*/ 3013144 h 3447252"/>
              <a:gd name="connsiteX24" fmla="*/ 2530461 w 3057524"/>
              <a:gd name="connsiteY24" fmla="*/ 3024070 h 3447252"/>
              <a:gd name="connsiteX25" fmla="*/ 2538904 w 3057524"/>
              <a:gd name="connsiteY25" fmla="*/ 3044830 h 3447252"/>
              <a:gd name="connsiteX26" fmla="*/ 2504834 w 3057524"/>
              <a:gd name="connsiteY26" fmla="*/ 3076714 h 3447252"/>
              <a:gd name="connsiteX27" fmla="*/ 2444343 w 3057524"/>
              <a:gd name="connsiteY27" fmla="*/ 3076714 h 3447252"/>
              <a:gd name="connsiteX28" fmla="*/ 2444343 w 3057524"/>
              <a:gd name="connsiteY28" fmla="*/ 3095289 h 3447252"/>
              <a:gd name="connsiteX29" fmla="*/ 2492120 w 3057524"/>
              <a:gd name="connsiteY29" fmla="*/ 3095289 h 3447252"/>
              <a:gd name="connsiteX30" fmla="*/ 2541586 w 3057524"/>
              <a:gd name="connsiteY30" fmla="*/ 3167600 h 3447252"/>
              <a:gd name="connsiteX31" fmla="*/ 2565822 w 3057524"/>
              <a:gd name="connsiteY31" fmla="*/ 3167600 h 3447252"/>
              <a:gd name="connsiteX32" fmla="*/ 2514370 w 3057524"/>
              <a:gd name="connsiteY32" fmla="*/ 3093799 h 3447252"/>
              <a:gd name="connsiteX33" fmla="*/ 2515760 w 3057524"/>
              <a:gd name="connsiteY33" fmla="*/ 3093501 h 3447252"/>
              <a:gd name="connsiteX34" fmla="*/ 2520329 w 3057524"/>
              <a:gd name="connsiteY34" fmla="*/ 3092408 h 3447252"/>
              <a:gd name="connsiteX35" fmla="*/ 2559962 w 3057524"/>
              <a:gd name="connsiteY35" fmla="*/ 3045028 h 3447252"/>
              <a:gd name="connsiteX36" fmla="*/ 2546949 w 3057524"/>
              <a:gd name="connsiteY36" fmla="*/ 3011753 h 3447252"/>
              <a:gd name="connsiteX37" fmla="*/ 2499073 w 3057524"/>
              <a:gd name="connsiteY37" fmla="*/ 2994569 h 3447252"/>
              <a:gd name="connsiteX38" fmla="*/ 2212608 w 3057524"/>
              <a:gd name="connsiteY38" fmla="*/ 2994569 h 3447252"/>
              <a:gd name="connsiteX39" fmla="*/ 2212608 w 3057524"/>
              <a:gd name="connsiteY39" fmla="*/ 3167600 h 3447252"/>
              <a:gd name="connsiteX40" fmla="*/ 2233864 w 3057524"/>
              <a:gd name="connsiteY40" fmla="*/ 3167600 h 3447252"/>
              <a:gd name="connsiteX41" fmla="*/ 2233864 w 3057524"/>
              <a:gd name="connsiteY41" fmla="*/ 3099262 h 3447252"/>
              <a:gd name="connsiteX42" fmla="*/ 2237838 w 3057524"/>
              <a:gd name="connsiteY42" fmla="*/ 3095190 h 3447252"/>
              <a:gd name="connsiteX43" fmla="*/ 2326539 w 3057524"/>
              <a:gd name="connsiteY43" fmla="*/ 3095190 h 3447252"/>
              <a:gd name="connsiteX44" fmla="*/ 2326539 w 3057524"/>
              <a:gd name="connsiteY44" fmla="*/ 3076615 h 3447252"/>
              <a:gd name="connsiteX45" fmla="*/ 2237838 w 3057524"/>
              <a:gd name="connsiteY45" fmla="*/ 3076615 h 3447252"/>
              <a:gd name="connsiteX46" fmla="*/ 2233864 w 3057524"/>
              <a:gd name="connsiteY46" fmla="*/ 3072642 h 3447252"/>
              <a:gd name="connsiteX47" fmla="*/ 2233864 w 3057524"/>
              <a:gd name="connsiteY47" fmla="*/ 3018706 h 3447252"/>
              <a:gd name="connsiteX48" fmla="*/ 2237838 w 3057524"/>
              <a:gd name="connsiteY48" fmla="*/ 3014634 h 3447252"/>
              <a:gd name="connsiteX49" fmla="*/ 2347497 w 3057524"/>
              <a:gd name="connsiteY49" fmla="*/ 3014634 h 3447252"/>
              <a:gd name="connsiteX50" fmla="*/ 2347497 w 3057524"/>
              <a:gd name="connsiteY50" fmla="*/ 2994569 h 3447252"/>
              <a:gd name="connsiteX51" fmla="*/ 2061330 w 3057524"/>
              <a:gd name="connsiteY51" fmla="*/ 2994569 h 3447252"/>
              <a:gd name="connsiteX52" fmla="*/ 1981668 w 3057524"/>
              <a:gd name="connsiteY52" fmla="*/ 3167600 h 3447252"/>
              <a:gd name="connsiteX53" fmla="*/ 2003520 w 3057524"/>
              <a:gd name="connsiteY53" fmla="*/ 3167600 h 3447252"/>
              <a:gd name="connsiteX54" fmla="*/ 2067885 w 3057524"/>
              <a:gd name="connsiteY54" fmla="*/ 3023275 h 3447252"/>
              <a:gd name="connsiteX55" fmla="*/ 2073746 w 3057524"/>
              <a:gd name="connsiteY55" fmla="*/ 3023275 h 3447252"/>
              <a:gd name="connsiteX56" fmla="*/ 2107220 w 3057524"/>
              <a:gd name="connsiteY56" fmla="*/ 3097176 h 3447252"/>
              <a:gd name="connsiteX57" fmla="*/ 2055271 w 3057524"/>
              <a:gd name="connsiteY57" fmla="*/ 3097176 h 3447252"/>
              <a:gd name="connsiteX58" fmla="*/ 2047026 w 3057524"/>
              <a:gd name="connsiteY58" fmla="*/ 3115751 h 3447252"/>
              <a:gd name="connsiteX59" fmla="*/ 2115365 w 3057524"/>
              <a:gd name="connsiteY59" fmla="*/ 3115751 h 3447252"/>
              <a:gd name="connsiteX60" fmla="*/ 2138310 w 3057524"/>
              <a:gd name="connsiteY60" fmla="*/ 3167600 h 3447252"/>
              <a:gd name="connsiteX61" fmla="*/ 2161453 w 3057524"/>
              <a:gd name="connsiteY61" fmla="*/ 3167600 h 3447252"/>
              <a:gd name="connsiteX62" fmla="*/ 2081891 w 3057524"/>
              <a:gd name="connsiteY62" fmla="*/ 2994569 h 3447252"/>
              <a:gd name="connsiteX63" fmla="*/ 1808239 w 3057524"/>
              <a:gd name="connsiteY63" fmla="*/ 2979372 h 3447252"/>
              <a:gd name="connsiteX64" fmla="*/ 1810126 w 3057524"/>
              <a:gd name="connsiteY64" fmla="*/ 2981656 h 3447252"/>
              <a:gd name="connsiteX65" fmla="*/ 1653087 w 3057524"/>
              <a:gd name="connsiteY65" fmla="*/ 3115155 h 3447252"/>
              <a:gd name="connsiteX66" fmla="*/ 1699474 w 3057524"/>
              <a:gd name="connsiteY66" fmla="*/ 3238323 h 3447252"/>
              <a:gd name="connsiteX67" fmla="*/ 1586437 w 3057524"/>
              <a:gd name="connsiteY67" fmla="*/ 3182996 h 3447252"/>
              <a:gd name="connsiteX68" fmla="*/ 1549983 w 3057524"/>
              <a:gd name="connsiteY68" fmla="*/ 3062510 h 3447252"/>
              <a:gd name="connsiteX69" fmla="*/ 1635108 w 3057524"/>
              <a:gd name="connsiteY69" fmla="*/ 3106016 h 3447252"/>
              <a:gd name="connsiteX70" fmla="*/ 1648915 w 3057524"/>
              <a:gd name="connsiteY70" fmla="*/ 3094295 h 3447252"/>
              <a:gd name="connsiteX71" fmla="*/ 1562598 w 3057524"/>
              <a:gd name="connsiteY71" fmla="*/ 3050193 h 3447252"/>
              <a:gd name="connsiteX72" fmla="*/ 1562996 w 3057524"/>
              <a:gd name="connsiteY72" fmla="*/ 3047313 h 3447252"/>
              <a:gd name="connsiteX73" fmla="*/ 1707904 w 3057524"/>
              <a:gd name="connsiteY73" fmla="*/ 2922977 h 3447252"/>
              <a:gd name="connsiteX74" fmla="*/ 1809828 w 3057524"/>
              <a:gd name="connsiteY74" fmla="*/ 2961294 h 3447252"/>
              <a:gd name="connsiteX75" fmla="*/ 1556837 w 3057524"/>
              <a:gd name="connsiteY75" fmla="*/ 3031321 h 3447252"/>
              <a:gd name="connsiteX76" fmla="*/ 1604416 w 3057524"/>
              <a:gd name="connsiteY76" fmla="*/ 2960499 h 3447252"/>
              <a:gd name="connsiteX77" fmla="*/ 1707904 w 3057524"/>
              <a:gd name="connsiteY77" fmla="*/ 2922977 h 3447252"/>
              <a:gd name="connsiteX78" fmla="*/ 1720792 w 3057524"/>
              <a:gd name="connsiteY78" fmla="*/ 2906501 h 3447252"/>
              <a:gd name="connsiteX79" fmla="*/ 1593390 w 3057524"/>
              <a:gd name="connsiteY79" fmla="*/ 2947586 h 3447252"/>
              <a:gd name="connsiteX80" fmla="*/ 1573425 w 3057524"/>
              <a:gd name="connsiteY80" fmla="*/ 3194121 h 3447252"/>
              <a:gd name="connsiteX81" fmla="*/ 1819960 w 3057524"/>
              <a:gd name="connsiteY81" fmla="*/ 3214086 h 3447252"/>
              <a:gd name="connsiteX82" fmla="*/ 1839925 w 3057524"/>
              <a:gd name="connsiteY82" fmla="*/ 2967552 h 3447252"/>
              <a:gd name="connsiteX83" fmla="*/ 1720792 w 3057524"/>
              <a:gd name="connsiteY83" fmla="*/ 2906501 h 3447252"/>
              <a:gd name="connsiteX84" fmla="*/ 0 w 3057524"/>
              <a:gd name="connsiteY84" fmla="*/ 0 h 3447252"/>
              <a:gd name="connsiteX85" fmla="*/ 3057524 w 3057524"/>
              <a:gd name="connsiteY85" fmla="*/ 0 h 3447252"/>
              <a:gd name="connsiteX86" fmla="*/ 3057524 w 3057524"/>
              <a:gd name="connsiteY86" fmla="*/ 3447252 h 3447252"/>
              <a:gd name="connsiteX87" fmla="*/ 0 w 3057524"/>
              <a:gd name="connsiteY87" fmla="*/ 3447252 h 344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057524" h="3447252">
                <a:moveTo>
                  <a:pt x="1841216" y="2998244"/>
                </a:moveTo>
                <a:cubicBezTo>
                  <a:pt x="1881246" y="3063404"/>
                  <a:pt x="1868929" y="3150019"/>
                  <a:pt x="1808934" y="3201074"/>
                </a:cubicBezTo>
                <a:cubicBezTo>
                  <a:pt x="1785989" y="3220543"/>
                  <a:pt x="1759071" y="3232363"/>
                  <a:pt x="1731358" y="3236634"/>
                </a:cubicBezTo>
                <a:close/>
                <a:moveTo>
                  <a:pt x="1821152" y="2994668"/>
                </a:moveTo>
                <a:lnTo>
                  <a:pt x="1823039" y="2996953"/>
                </a:lnTo>
                <a:lnTo>
                  <a:pt x="1716558" y="3227992"/>
                </a:lnTo>
                <a:cubicBezTo>
                  <a:pt x="1715168" y="3227992"/>
                  <a:pt x="1715068" y="3227992"/>
                  <a:pt x="1713678" y="3227893"/>
                </a:cubicBezTo>
                <a:lnTo>
                  <a:pt x="1673152" y="3120419"/>
                </a:lnTo>
                <a:close/>
                <a:moveTo>
                  <a:pt x="2599296" y="2994569"/>
                </a:moveTo>
                <a:lnTo>
                  <a:pt x="2671111" y="3096878"/>
                </a:lnTo>
                <a:lnTo>
                  <a:pt x="2671111" y="3167600"/>
                </a:lnTo>
                <a:lnTo>
                  <a:pt x="2692268" y="3167600"/>
                </a:lnTo>
                <a:lnTo>
                  <a:pt x="2692268" y="3096878"/>
                </a:lnTo>
                <a:lnTo>
                  <a:pt x="2764083" y="2994569"/>
                </a:lnTo>
                <a:lnTo>
                  <a:pt x="2739747" y="2994569"/>
                </a:lnTo>
                <a:lnTo>
                  <a:pt x="2684222" y="3074728"/>
                </a:lnTo>
                <a:lnTo>
                  <a:pt x="2679355" y="3074728"/>
                </a:lnTo>
                <a:lnTo>
                  <a:pt x="2623632" y="2994569"/>
                </a:lnTo>
                <a:close/>
                <a:moveTo>
                  <a:pt x="2404611" y="2994569"/>
                </a:moveTo>
                <a:lnTo>
                  <a:pt x="2404611" y="3167600"/>
                </a:lnTo>
                <a:lnTo>
                  <a:pt x="2425867" y="3167600"/>
                </a:lnTo>
                <a:lnTo>
                  <a:pt x="2425867" y="3017117"/>
                </a:lnTo>
                <a:lnTo>
                  <a:pt x="2429841" y="3013144"/>
                </a:lnTo>
                <a:lnTo>
                  <a:pt x="2499073" y="3013144"/>
                </a:lnTo>
                <a:cubicBezTo>
                  <a:pt x="2509205" y="3013144"/>
                  <a:pt x="2520826" y="3014435"/>
                  <a:pt x="2530461" y="3024070"/>
                </a:cubicBezTo>
                <a:cubicBezTo>
                  <a:pt x="2535924" y="3029831"/>
                  <a:pt x="2538904" y="3037181"/>
                  <a:pt x="2538904" y="3044830"/>
                </a:cubicBezTo>
                <a:cubicBezTo>
                  <a:pt x="2538904" y="3062709"/>
                  <a:pt x="2523905" y="3076714"/>
                  <a:pt x="2504834" y="3076714"/>
                </a:cubicBezTo>
                <a:lnTo>
                  <a:pt x="2444343" y="3076714"/>
                </a:lnTo>
                <a:lnTo>
                  <a:pt x="2444343" y="3095289"/>
                </a:lnTo>
                <a:lnTo>
                  <a:pt x="2492120" y="3095289"/>
                </a:lnTo>
                <a:lnTo>
                  <a:pt x="2541586" y="3167600"/>
                </a:lnTo>
                <a:lnTo>
                  <a:pt x="2565822" y="3167600"/>
                </a:lnTo>
                <a:lnTo>
                  <a:pt x="2514370" y="3093799"/>
                </a:lnTo>
                <a:lnTo>
                  <a:pt x="2515760" y="3093501"/>
                </a:lnTo>
                <a:cubicBezTo>
                  <a:pt x="2518244" y="3093004"/>
                  <a:pt x="2519733" y="3092607"/>
                  <a:pt x="2520329" y="3092408"/>
                </a:cubicBezTo>
                <a:cubicBezTo>
                  <a:pt x="2544764" y="3085753"/>
                  <a:pt x="2559962" y="3067576"/>
                  <a:pt x="2559962" y="3045028"/>
                </a:cubicBezTo>
                <a:cubicBezTo>
                  <a:pt x="2559962" y="3032314"/>
                  <a:pt x="2555492" y="3020792"/>
                  <a:pt x="2546949" y="3011753"/>
                </a:cubicBezTo>
                <a:cubicBezTo>
                  <a:pt x="2535924" y="3000231"/>
                  <a:pt x="2520230" y="2994569"/>
                  <a:pt x="2499073" y="2994569"/>
                </a:cubicBezTo>
                <a:close/>
                <a:moveTo>
                  <a:pt x="2212608" y="2994569"/>
                </a:moveTo>
                <a:lnTo>
                  <a:pt x="2212608" y="3167600"/>
                </a:lnTo>
                <a:lnTo>
                  <a:pt x="2233864" y="3167600"/>
                </a:lnTo>
                <a:lnTo>
                  <a:pt x="2233864" y="3099262"/>
                </a:lnTo>
                <a:lnTo>
                  <a:pt x="2237838" y="3095190"/>
                </a:lnTo>
                <a:lnTo>
                  <a:pt x="2326539" y="3095190"/>
                </a:lnTo>
                <a:lnTo>
                  <a:pt x="2326539" y="3076615"/>
                </a:lnTo>
                <a:lnTo>
                  <a:pt x="2237838" y="3076615"/>
                </a:lnTo>
                <a:lnTo>
                  <a:pt x="2233864" y="3072642"/>
                </a:lnTo>
                <a:lnTo>
                  <a:pt x="2233864" y="3018706"/>
                </a:lnTo>
                <a:lnTo>
                  <a:pt x="2237838" y="3014634"/>
                </a:lnTo>
                <a:lnTo>
                  <a:pt x="2347497" y="3014634"/>
                </a:lnTo>
                <a:lnTo>
                  <a:pt x="2347497" y="2994569"/>
                </a:lnTo>
                <a:close/>
                <a:moveTo>
                  <a:pt x="2061330" y="2994569"/>
                </a:moveTo>
                <a:lnTo>
                  <a:pt x="1981668" y="3167600"/>
                </a:lnTo>
                <a:lnTo>
                  <a:pt x="2003520" y="3167600"/>
                </a:lnTo>
                <a:lnTo>
                  <a:pt x="2067885" y="3023275"/>
                </a:lnTo>
                <a:lnTo>
                  <a:pt x="2073746" y="3023275"/>
                </a:lnTo>
                <a:lnTo>
                  <a:pt x="2107220" y="3097176"/>
                </a:lnTo>
                <a:lnTo>
                  <a:pt x="2055271" y="3097176"/>
                </a:lnTo>
                <a:lnTo>
                  <a:pt x="2047026" y="3115751"/>
                </a:lnTo>
                <a:lnTo>
                  <a:pt x="2115365" y="3115751"/>
                </a:lnTo>
                <a:lnTo>
                  <a:pt x="2138310" y="3167600"/>
                </a:lnTo>
                <a:lnTo>
                  <a:pt x="2161453" y="3167600"/>
                </a:lnTo>
                <a:lnTo>
                  <a:pt x="2081891" y="2994569"/>
                </a:lnTo>
                <a:close/>
                <a:moveTo>
                  <a:pt x="1808239" y="2979372"/>
                </a:moveTo>
                <a:lnTo>
                  <a:pt x="1810126" y="2981656"/>
                </a:lnTo>
                <a:lnTo>
                  <a:pt x="1653087" y="3115155"/>
                </a:lnTo>
                <a:lnTo>
                  <a:pt x="1699474" y="3238323"/>
                </a:lnTo>
                <a:cubicBezTo>
                  <a:pt x="1657259" y="3236435"/>
                  <a:pt x="1615839" y="3217662"/>
                  <a:pt x="1586437" y="3182996"/>
                </a:cubicBezTo>
                <a:cubicBezTo>
                  <a:pt x="1556936" y="3148330"/>
                  <a:pt x="1545116" y="3104526"/>
                  <a:pt x="1549983" y="3062510"/>
                </a:cubicBezTo>
                <a:lnTo>
                  <a:pt x="1635108" y="3106016"/>
                </a:lnTo>
                <a:lnTo>
                  <a:pt x="1648915" y="3094295"/>
                </a:lnTo>
                <a:lnTo>
                  <a:pt x="1562598" y="3050193"/>
                </a:lnTo>
                <a:cubicBezTo>
                  <a:pt x="1562797" y="3048803"/>
                  <a:pt x="1562797" y="3048703"/>
                  <a:pt x="1562996" y="3047313"/>
                </a:cubicBezTo>
                <a:close/>
                <a:moveTo>
                  <a:pt x="1707904" y="2922977"/>
                </a:moveTo>
                <a:cubicBezTo>
                  <a:pt x="1744519" y="2923300"/>
                  <a:pt x="1780874" y="2936263"/>
                  <a:pt x="1809828" y="2961294"/>
                </a:cubicBezTo>
                <a:lnTo>
                  <a:pt x="1556837" y="3031321"/>
                </a:lnTo>
                <a:cubicBezTo>
                  <a:pt x="1565578" y="3004701"/>
                  <a:pt x="1581570" y="2979968"/>
                  <a:pt x="1604416" y="2960499"/>
                </a:cubicBezTo>
                <a:cubicBezTo>
                  <a:pt x="1634414" y="2934971"/>
                  <a:pt x="1671289" y="2922655"/>
                  <a:pt x="1707904" y="2922977"/>
                </a:cubicBezTo>
                <a:close/>
                <a:moveTo>
                  <a:pt x="1720792" y="2906501"/>
                </a:moveTo>
                <a:cubicBezTo>
                  <a:pt x="1676181" y="2902888"/>
                  <a:pt x="1630192" y="2916298"/>
                  <a:pt x="1593390" y="2947586"/>
                </a:cubicBezTo>
                <a:cubicBezTo>
                  <a:pt x="1519787" y="3010164"/>
                  <a:pt x="1510848" y="3120518"/>
                  <a:pt x="1573425" y="3194121"/>
                </a:cubicBezTo>
                <a:cubicBezTo>
                  <a:pt x="1636003" y="3267724"/>
                  <a:pt x="1746357" y="3276664"/>
                  <a:pt x="1819960" y="3214086"/>
                </a:cubicBezTo>
                <a:cubicBezTo>
                  <a:pt x="1893563" y="3151509"/>
                  <a:pt x="1902502" y="3041154"/>
                  <a:pt x="1839925" y="2967552"/>
                </a:cubicBezTo>
                <a:cubicBezTo>
                  <a:pt x="1808636" y="2930750"/>
                  <a:pt x="1765403" y="2910115"/>
                  <a:pt x="1720792" y="2906501"/>
                </a:cubicBezTo>
                <a:close/>
                <a:moveTo>
                  <a:pt x="0" y="0"/>
                </a:moveTo>
                <a:lnTo>
                  <a:pt x="3057524" y="0"/>
                </a:lnTo>
                <a:lnTo>
                  <a:pt x="3057524" y="3447252"/>
                </a:lnTo>
                <a:lnTo>
                  <a:pt x="0" y="3447252"/>
                </a:lnTo>
                <a:close/>
              </a:path>
            </a:pathLst>
          </a:custGeom>
          <a:solidFill>
            <a:schemeClr val="accent1"/>
          </a:solidFill>
        </p:spPr>
        <p:txBody>
          <a:bodyPr wrap="square">
            <a:noAutofit/>
          </a:bodyPr>
          <a:lstStyle>
            <a:lvl1pPr marL="0" marR="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sz="1000"/>
            </a:lvl1pPr>
          </a:lstStyle>
          <a:p>
            <a:pPr marL="0" marR="0" lvl="0" indent="0" algn="l" defTabSz="914400" rtl="0" eaLnBrk="1" fontAlgn="auto" latinLnBrk="0" hangingPunct="1">
              <a:lnSpc>
                <a:spcPct val="110000"/>
              </a:lnSpc>
              <a:spcBef>
                <a:spcPts val="1000"/>
              </a:spcBef>
              <a:spcAft>
                <a:spcPts val="200"/>
              </a:spcAft>
              <a:buClrTx/>
              <a:buSzTx/>
              <a:buFont typeface="Verdana" panose="020B0604030504040204" pitchFamily="34" charset="0"/>
              <a:buNone/>
              <a:tabLst/>
              <a:defRPr/>
            </a:pPr>
            <a:r>
              <a:rPr lang="en-GB"/>
              <a:t>Click on icon to add an image</a:t>
            </a:r>
          </a:p>
        </p:txBody>
      </p:sp>
      <p:sp>
        <p:nvSpPr>
          <p:cNvPr id="14" name="Rechteck 13">
            <a:extLst>
              <a:ext uri="{FF2B5EF4-FFF2-40B4-BE49-F238E27FC236}">
                <a16:creationId xmlns:a16="http://schemas.microsoft.com/office/drawing/2014/main" id="{B61D0C87-ED8C-41F9-AD89-B220E3FB4545}"/>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sp>
        <p:nvSpPr>
          <p:cNvPr id="9" name="Text Placeholder 8">
            <a:extLst>
              <a:ext uri="{FF2B5EF4-FFF2-40B4-BE49-F238E27FC236}">
                <a16:creationId xmlns:a16="http://schemas.microsoft.com/office/drawing/2014/main" id="{DCD935B5-BBF3-4955-8380-5132FEBA80E0}"/>
              </a:ext>
            </a:extLst>
          </p:cNvPr>
          <p:cNvSpPr>
            <a:spLocks noGrp="1"/>
          </p:cNvSpPr>
          <p:nvPr userDrawn="1">
            <p:ph type="body" sz="quarter" idx="13" hasCustomPrompt="1"/>
          </p:nvPr>
        </p:nvSpPr>
        <p:spPr>
          <a:xfrm>
            <a:off x="766763" y="1808163"/>
            <a:ext cx="5075702" cy="4429125"/>
          </a:xfrm>
          <a:prstGeom prst="rect">
            <a:avLst/>
          </a:prstGeom>
        </p:spPr>
        <p:txBody>
          <a:bodyPr/>
          <a:lstStyle>
            <a:lvl1pPr marL="265113" indent="-265113">
              <a:lnSpc>
                <a:spcPct val="100000"/>
              </a:lnSpc>
              <a:spcAft>
                <a:spcPts val="500"/>
              </a:spcAft>
              <a:buFont typeface="+mj-lt"/>
              <a:buAutoNum type="arabicPeriod"/>
              <a:tabLst/>
              <a:defRPr sz="1750" spc="40" baseline="0">
                <a:solidFill>
                  <a:schemeClr val="tx1"/>
                </a:solidFill>
              </a:defRPr>
            </a:lvl1pPr>
            <a:lvl2pPr marL="549275" indent="-268288">
              <a:lnSpc>
                <a:spcPct val="100000"/>
              </a:lnSpc>
              <a:spcAft>
                <a:spcPts val="500"/>
              </a:spcAft>
              <a:buFont typeface="+mj-lt"/>
              <a:buAutoNum type="arabicPeriod"/>
              <a:defRPr sz="1600">
                <a:solidFill>
                  <a:schemeClr val="tx1"/>
                </a:solidFill>
              </a:defRPr>
            </a:lvl2pPr>
            <a:lvl3pPr marL="811213" indent="-257175">
              <a:lnSpc>
                <a:spcPct val="100000"/>
              </a:lnSpc>
              <a:spcAft>
                <a:spcPts val="500"/>
              </a:spcAft>
              <a:buFont typeface="+mj-lt"/>
              <a:buAutoNum type="arabicPeriod"/>
              <a:defRPr sz="1400">
                <a:solidFill>
                  <a:schemeClr val="tx1"/>
                </a:solidFill>
              </a:defRPr>
            </a:lvl3pPr>
            <a:lvl4pPr marL="1085850" indent="-263525">
              <a:lnSpc>
                <a:spcPct val="100000"/>
              </a:lnSpc>
              <a:spcAft>
                <a:spcPts val="500"/>
              </a:spcAft>
              <a:buFont typeface="+mj-lt"/>
              <a:buAutoNum type="arabicPeriod"/>
              <a:defRPr sz="1400">
                <a:solidFill>
                  <a:schemeClr val="tx1"/>
                </a:solidFill>
              </a:defRPr>
            </a:lvl4pPr>
            <a:lvl5pPr marL="1352550" indent="-279400">
              <a:lnSpc>
                <a:spcPct val="100000"/>
              </a:lnSpc>
              <a:spcAft>
                <a:spcPts val="500"/>
              </a:spcAft>
              <a:buFont typeface="+mj-lt"/>
              <a:buAutoNum type="arabicPeriod"/>
              <a:defRPr sz="1400">
                <a:solidFill>
                  <a:schemeClr val="tx1"/>
                </a:solidFill>
              </a:defRPr>
            </a:lvl5pPr>
          </a:lstStyle>
          <a:p>
            <a:pPr lvl="0"/>
            <a:r>
              <a:rPr lang="en-GB" noProof="0"/>
              <a:t>Click to add text for the agenda
Click to add text for the agenda</a:t>
            </a:r>
          </a:p>
          <a:p>
            <a:pPr lvl="0"/>
            <a:r>
              <a:rPr lang="en-GB" noProof="0"/>
              <a:t>Click to add text for the agenda</a:t>
            </a:r>
          </a:p>
          <a:p>
            <a:pPr lvl="0"/>
            <a:r>
              <a:rPr lang="en-GB" noProof="0"/>
              <a:t>Click to add text for the agenda</a:t>
            </a:r>
          </a:p>
        </p:txBody>
      </p:sp>
      <p:sp>
        <p:nvSpPr>
          <p:cNvPr id="3" name="Titel 2">
            <a:extLst>
              <a:ext uri="{FF2B5EF4-FFF2-40B4-BE49-F238E27FC236}">
                <a16:creationId xmlns:a16="http://schemas.microsoft.com/office/drawing/2014/main" id="{B96C0826-64AB-455B-8AB2-1CC54BB3693A}"/>
              </a:ext>
            </a:extLst>
          </p:cNvPr>
          <p:cNvSpPr>
            <a:spLocks noGrp="1"/>
          </p:cNvSpPr>
          <p:nvPr userDrawn="1">
            <p:ph type="title" hasCustomPrompt="1"/>
          </p:nvPr>
        </p:nvSpPr>
        <p:spPr>
          <a:xfrm>
            <a:off x="766763" y="958740"/>
            <a:ext cx="5075702" cy="584775"/>
          </a:xfrm>
        </p:spPr>
        <p:txBody>
          <a:bodyPr wrap="square">
            <a:spAutoFit/>
          </a:bodyPr>
          <a:lstStyle/>
          <a:p>
            <a:r>
              <a:rPr lang="en-GB" noProof="0"/>
              <a:t>Click here to add a headline </a:t>
            </a:r>
            <a:br>
              <a:rPr lang="en-GB" noProof="0"/>
            </a:br>
            <a:r>
              <a:rPr lang="en-GB" noProof="0"/>
              <a:t>of maximum two lines</a:t>
            </a:r>
          </a:p>
        </p:txBody>
      </p:sp>
      <p:sp>
        <p:nvSpPr>
          <p:cNvPr id="2" name="Rechteck 1" hidden="1">
            <a:extLst>
              <a:ext uri="{FF2B5EF4-FFF2-40B4-BE49-F238E27FC236}">
                <a16:creationId xmlns:a16="http://schemas.microsoft.com/office/drawing/2014/main" id="{BF2572FA-3A6E-4DFF-8552-462C7D0AD7E7}"/>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sv-SE"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6" name="Datumsplatzhalter 5">
            <a:extLst>
              <a:ext uri="{FF2B5EF4-FFF2-40B4-BE49-F238E27FC236}">
                <a16:creationId xmlns:a16="http://schemas.microsoft.com/office/drawing/2014/main" id="{1A6F177C-43D3-4A3E-A1D9-1E8CE3369E8B}"/>
              </a:ext>
            </a:extLst>
          </p:cNvPr>
          <p:cNvSpPr>
            <a:spLocks noGrp="1"/>
          </p:cNvSpPr>
          <p:nvPr>
            <p:ph type="dt" sz="half" idx="19"/>
          </p:nvPr>
        </p:nvSpPr>
        <p:spPr/>
        <p:txBody>
          <a:bodyPr/>
          <a:lstStyle/>
          <a:p>
            <a:r>
              <a:rPr lang="it-IT" noProof="0"/>
              <a:t>04/12/2024 |</a:t>
            </a:r>
            <a:endParaRPr lang="en-GB" noProof="0"/>
          </a:p>
        </p:txBody>
      </p:sp>
      <p:sp>
        <p:nvSpPr>
          <p:cNvPr id="7" name="Fußzeilenplatzhalter 6">
            <a:extLst>
              <a:ext uri="{FF2B5EF4-FFF2-40B4-BE49-F238E27FC236}">
                <a16:creationId xmlns:a16="http://schemas.microsoft.com/office/drawing/2014/main" id="{41A439C0-C1FC-42BC-984D-D15CBB5D38E4}"/>
              </a:ext>
            </a:extLst>
          </p:cNvPr>
          <p:cNvSpPr>
            <a:spLocks noGrp="1"/>
          </p:cNvSpPr>
          <p:nvPr>
            <p:ph type="ftr" sz="quarter" idx="20"/>
          </p:nvPr>
        </p:nvSpPr>
        <p:spPr/>
        <p:txBody>
          <a:bodyPr/>
          <a:lstStyle/>
          <a:p>
            <a:r>
              <a:rPr lang="en-US" noProof="0"/>
              <a:t>Copyright AFRY AB | The role of competition in the Italian BESS market - Battery Asset Management Summit Europe 2024</a:t>
            </a:r>
            <a:endParaRPr lang="en-GB" noProof="0"/>
          </a:p>
        </p:txBody>
      </p:sp>
      <p:sp>
        <p:nvSpPr>
          <p:cNvPr id="8" name="Foliennummernplatzhalter 7">
            <a:extLst>
              <a:ext uri="{FF2B5EF4-FFF2-40B4-BE49-F238E27FC236}">
                <a16:creationId xmlns:a16="http://schemas.microsoft.com/office/drawing/2014/main" id="{4D110BA0-A9C3-4944-AA14-027B846A0690}"/>
              </a:ext>
            </a:extLst>
          </p:cNvPr>
          <p:cNvSpPr>
            <a:spLocks noGrp="1"/>
          </p:cNvSpPr>
          <p:nvPr>
            <p:ph type="sldNum" sz="quarter" idx="21"/>
          </p:nvPr>
        </p:nvSpPr>
        <p:spPr/>
        <p:txBody>
          <a:bodyPr/>
          <a:lstStyle/>
          <a:p>
            <a:fld id="{0B1617BE-BA58-4B59-88D5-A8C7B239E913}" type="slidenum">
              <a:rPr lang="en-GB" noProof="0" smtClean="0"/>
              <a:pPr/>
              <a:t>‹#›</a:t>
            </a:fld>
            <a:endParaRPr lang="en-GB" noProof="0"/>
          </a:p>
        </p:txBody>
      </p:sp>
    </p:spTree>
    <p:extLst>
      <p:ext uri="{BB962C8B-B14F-4D97-AF65-F5344CB8AC3E}">
        <p14:creationId xmlns:p14="http://schemas.microsoft.com/office/powerpoint/2010/main" val="3235532584"/>
      </p:ext>
    </p:extLst>
  </p:cSld>
  <p:clrMapOvr>
    <a:masterClrMapping/>
  </p:clrMapOvr>
  <p:extLst>
    <p:ext uri="{DCECCB84-F9BA-43D5-87BE-67443E8EF086}">
      <p15:sldGuideLst xmlns:p15="http://schemas.microsoft.com/office/powerpoint/2012/main">
        <p15:guide id="1" pos="483">
          <p15:clr>
            <a:srgbClr val="F26B43"/>
          </p15:clr>
        </p15:guide>
        <p15:guide id="2" pos="7197">
          <p15:clr>
            <a:srgbClr val="F26B43"/>
          </p15:clr>
        </p15:guide>
        <p15:guide id="4" orient="horz" pos="1139">
          <p15:clr>
            <a:srgbClr val="F26B43"/>
          </p15:clr>
        </p15:guide>
        <p15:guide id="5" orient="horz" pos="3929">
          <p15:clr>
            <a:srgbClr val="F26B43"/>
          </p15:clr>
        </p15:guide>
        <p15:guide id="6" orient="horz" pos="2546">
          <p15:clr>
            <a:srgbClr val="F26B43"/>
          </p15:clr>
        </p15:guide>
        <p15:guide id="7" pos="3681" userDrawn="1">
          <p15:clr>
            <a:srgbClr val="F26B43"/>
          </p15:clr>
        </p15:guide>
        <p15:guide id="8" pos="3840"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long/ Content + pictur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FBA1413-D840-4048-B977-C0B3B3389A69}"/>
              </a:ext>
            </a:extLst>
          </p:cNvPr>
          <p:cNvGraphicFramePr>
            <a:graphicFrameLocks noChangeAspect="1"/>
          </p:cNvGraphicFramePr>
          <p:nvPr userDrawn="1">
            <p:custDataLst>
              <p:tags r:id="rId1"/>
            </p:custDataLst>
            <p:extLst>
              <p:ext uri="{D42A27DB-BD31-4B8C-83A1-F6EECF244321}">
                <p14:modId xmlns:p14="http://schemas.microsoft.com/office/powerpoint/2010/main" val="3828967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kt 3" hidden="1">
                        <a:extLst>
                          <a:ext uri="{FF2B5EF4-FFF2-40B4-BE49-F238E27FC236}">
                            <a16:creationId xmlns:a16="http://schemas.microsoft.com/office/drawing/2014/main" id="{CFBA1413-D840-4048-B977-C0B3B3389A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661576D-A3F7-4DBF-8F2D-48047D1DAD2B}"/>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12" name="Rechteck 11">
            <a:extLst>
              <a:ext uri="{FF2B5EF4-FFF2-40B4-BE49-F238E27FC236}">
                <a16:creationId xmlns:a16="http://schemas.microsoft.com/office/drawing/2014/main" id="{95D379EE-DB2B-4BEB-AAFA-F0891B963D06}"/>
              </a:ext>
            </a:extLst>
          </p:cNvPr>
          <p:cNvSpPr/>
          <p:nvPr userDrawn="1"/>
        </p:nvSpPr>
        <p:spPr>
          <a:xfrm>
            <a:off x="0" y="0"/>
            <a:ext cx="9138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sp>
        <p:nvSpPr>
          <p:cNvPr id="2" name="Rubrik 1">
            <a:extLst>
              <a:ext uri="{FF2B5EF4-FFF2-40B4-BE49-F238E27FC236}">
                <a16:creationId xmlns:a16="http://schemas.microsoft.com/office/drawing/2014/main" id="{3F3951F5-4703-D44A-B115-272F5947A2CA}"/>
              </a:ext>
            </a:extLst>
          </p:cNvPr>
          <p:cNvSpPr>
            <a:spLocks noGrp="1"/>
          </p:cNvSpPr>
          <p:nvPr>
            <p:ph type="title" hasCustomPrompt="1"/>
          </p:nvPr>
        </p:nvSpPr>
        <p:spPr>
          <a:xfrm>
            <a:off x="766763" y="958740"/>
            <a:ext cx="8122163" cy="584775"/>
          </a:xfrm>
        </p:spPr>
        <p:txBody>
          <a:bodyPr vert="horz" wrap="square">
            <a:spAutoFit/>
          </a:bodyPr>
          <a:lstStyle/>
          <a:p>
            <a:r>
              <a:rPr lang="en-GB" noProof="0"/>
              <a:t>Click here to add a headline </a:t>
            </a:r>
            <a:br>
              <a:rPr lang="en-GB" noProof="0"/>
            </a:br>
            <a:r>
              <a:rPr lang="en-GB" noProof="0"/>
              <a:t>of maximum two lines</a:t>
            </a:r>
          </a:p>
        </p:txBody>
      </p:sp>
      <p:sp>
        <p:nvSpPr>
          <p:cNvPr id="6" name="Text Placeholder 6">
            <a:extLst>
              <a:ext uri="{FF2B5EF4-FFF2-40B4-BE49-F238E27FC236}">
                <a16:creationId xmlns:a16="http://schemas.microsoft.com/office/drawing/2014/main" id="{895D8BAF-C903-7640-A4DD-89C178A0C206}"/>
              </a:ext>
            </a:extLst>
          </p:cNvPr>
          <p:cNvSpPr>
            <a:spLocks noGrp="1"/>
          </p:cNvSpPr>
          <p:nvPr>
            <p:ph type="body" sz="quarter" idx="13" hasCustomPrompt="1"/>
          </p:nvPr>
        </p:nvSpPr>
        <p:spPr>
          <a:xfrm>
            <a:off x="766763" y="463594"/>
            <a:ext cx="8122163"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noProof="0"/>
              <a:t>indicator</a:t>
            </a:r>
          </a:p>
        </p:txBody>
      </p:sp>
      <p:sp>
        <p:nvSpPr>
          <p:cNvPr id="14" name="Text Placeholder 2">
            <a:extLst>
              <a:ext uri="{FF2B5EF4-FFF2-40B4-BE49-F238E27FC236}">
                <a16:creationId xmlns:a16="http://schemas.microsoft.com/office/drawing/2014/main" id="{82F03808-5700-F64A-B0B7-5EC2FE9B6635}"/>
              </a:ext>
            </a:extLst>
          </p:cNvPr>
          <p:cNvSpPr>
            <a:spLocks noGrp="1"/>
          </p:cNvSpPr>
          <p:nvPr>
            <p:ph idx="1" hasCustomPrompt="1"/>
          </p:nvPr>
        </p:nvSpPr>
        <p:spPr>
          <a:xfrm>
            <a:off x="766763" y="1808163"/>
            <a:ext cx="8122163" cy="4429125"/>
          </a:xfrm>
          <a:prstGeom prst="rect">
            <a:avLst/>
          </a:prstGeom>
        </p:spPr>
        <p:txBody>
          <a:bodyPr vert="horz" lIns="0" tIns="0" rIns="0" bIns="0" rtlCol="0">
            <a:noAutofit/>
          </a:bodyPr>
          <a:lstStyle/>
          <a:p>
            <a:pPr lvl="0"/>
            <a:r>
              <a:rPr lang="en-GB" noProof="0"/>
              <a:t>Click here to add text or click on icon to add content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Datumsplatzhalter 4">
            <a:extLst>
              <a:ext uri="{FF2B5EF4-FFF2-40B4-BE49-F238E27FC236}">
                <a16:creationId xmlns:a16="http://schemas.microsoft.com/office/drawing/2014/main" id="{F2A906EE-A52B-469E-A632-6634FF889C47}"/>
              </a:ext>
            </a:extLst>
          </p:cNvPr>
          <p:cNvSpPr>
            <a:spLocks noGrp="1"/>
          </p:cNvSpPr>
          <p:nvPr>
            <p:ph type="dt" sz="half" idx="22"/>
          </p:nvPr>
        </p:nvSpPr>
        <p:spPr/>
        <p:txBody>
          <a:bodyPr/>
          <a:lstStyle/>
          <a:p>
            <a:r>
              <a:rPr lang="it-IT" noProof="0"/>
              <a:t>04/12/2024 |</a:t>
            </a:r>
            <a:endParaRPr lang="en-GB" noProof="0"/>
          </a:p>
        </p:txBody>
      </p:sp>
      <p:sp>
        <p:nvSpPr>
          <p:cNvPr id="7" name="Fußzeilenplatzhalter 6">
            <a:extLst>
              <a:ext uri="{FF2B5EF4-FFF2-40B4-BE49-F238E27FC236}">
                <a16:creationId xmlns:a16="http://schemas.microsoft.com/office/drawing/2014/main" id="{9A830DA5-973F-41E3-A4BE-880B67064CE0}"/>
              </a:ext>
            </a:extLst>
          </p:cNvPr>
          <p:cNvSpPr>
            <a:spLocks noGrp="1"/>
          </p:cNvSpPr>
          <p:nvPr>
            <p:ph type="ftr" sz="quarter" idx="23"/>
          </p:nvPr>
        </p:nvSpPr>
        <p:spPr/>
        <p:txBody>
          <a:bodyPr/>
          <a:lstStyle/>
          <a:p>
            <a:r>
              <a:rPr lang="en-US" noProof="0"/>
              <a:t>Copyright AFRY AB | The role of competition in the Italian BESS market - Battery Asset Management Summit Europe 2024</a:t>
            </a:r>
            <a:endParaRPr lang="en-GB" noProof="0"/>
          </a:p>
        </p:txBody>
      </p:sp>
      <p:sp>
        <p:nvSpPr>
          <p:cNvPr id="8" name="Foliennummernplatzhalter 7">
            <a:extLst>
              <a:ext uri="{FF2B5EF4-FFF2-40B4-BE49-F238E27FC236}">
                <a16:creationId xmlns:a16="http://schemas.microsoft.com/office/drawing/2014/main" id="{A5E314B8-D80C-4648-A773-F34BE5C63D5E}"/>
              </a:ext>
            </a:extLst>
          </p:cNvPr>
          <p:cNvSpPr>
            <a:spLocks noGrp="1"/>
          </p:cNvSpPr>
          <p:nvPr>
            <p:ph type="sldNum" sz="quarter" idx="24"/>
          </p:nvPr>
        </p:nvSpPr>
        <p:spPr/>
        <p:txBody>
          <a:bodyPr/>
          <a:lstStyle/>
          <a:p>
            <a:fld id="{0B1617BE-BA58-4B59-88D5-A8C7B239E913}" type="slidenum">
              <a:rPr lang="en-GB" noProof="0" smtClean="0"/>
              <a:pPr/>
              <a:t>‹#›</a:t>
            </a:fld>
            <a:endParaRPr lang="en-GB" noProof="0"/>
          </a:p>
        </p:txBody>
      </p:sp>
      <p:sp>
        <p:nvSpPr>
          <p:cNvPr id="17" name="Textplatzhalter 6">
            <a:extLst>
              <a:ext uri="{FF2B5EF4-FFF2-40B4-BE49-F238E27FC236}">
                <a16:creationId xmlns:a16="http://schemas.microsoft.com/office/drawing/2014/main" id="{6C5E903C-92B5-4D75-88B3-8D2341F82AD4}"/>
              </a:ext>
            </a:extLst>
          </p:cNvPr>
          <p:cNvSpPr>
            <a:spLocks noGrp="1"/>
          </p:cNvSpPr>
          <p:nvPr>
            <p:ph type="body" sz="quarter" idx="18" hasCustomPrompt="1"/>
          </p:nvPr>
        </p:nvSpPr>
        <p:spPr>
          <a:xfrm>
            <a:off x="766763" y="6278992"/>
            <a:ext cx="8852438" cy="102336"/>
          </a:xfrm>
        </p:spPr>
        <p:txBody>
          <a:bodyPr wrap="square" anchor="b">
            <a:spAutoFit/>
          </a:bodyPr>
          <a:lstStyle>
            <a:lvl1pPr marL="0" indent="0">
              <a:spcBef>
                <a:spcPts val="0"/>
              </a:spcBef>
              <a:spcAft>
                <a:spcPts val="0"/>
              </a:spcAft>
              <a:buNone/>
              <a:defRPr sz="700">
                <a:solidFill>
                  <a:schemeClr val="tx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Placeholder for sources and footnotes: footnotes are numbered (no *)  |  Single-line </a:t>
            </a:r>
          </a:p>
        </p:txBody>
      </p:sp>
      <p:sp>
        <p:nvSpPr>
          <p:cNvPr id="20" name="Bildplatzhalter 19">
            <a:extLst>
              <a:ext uri="{FF2B5EF4-FFF2-40B4-BE49-F238E27FC236}">
                <a16:creationId xmlns:a16="http://schemas.microsoft.com/office/drawing/2014/main" id="{3AF3840D-0B6C-2CE6-661E-AB0B00FC1254}"/>
              </a:ext>
            </a:extLst>
          </p:cNvPr>
          <p:cNvSpPr>
            <a:spLocks noGrp="1"/>
          </p:cNvSpPr>
          <p:nvPr>
            <p:ph type="pic" sz="quarter" idx="21" hasCustomPrompt="1"/>
          </p:nvPr>
        </p:nvSpPr>
        <p:spPr>
          <a:xfrm>
            <a:off x="9138900" y="3"/>
            <a:ext cx="3053100" cy="6857998"/>
          </a:xfrm>
          <a:custGeom>
            <a:avLst/>
            <a:gdLst>
              <a:gd name="connsiteX0" fmla="*/ 1836791 w 3053100"/>
              <a:gd name="connsiteY0" fmla="*/ 6427277 h 6857998"/>
              <a:gd name="connsiteX1" fmla="*/ 1804509 w 3053100"/>
              <a:gd name="connsiteY1" fmla="*/ 6630107 h 6857998"/>
              <a:gd name="connsiteX2" fmla="*/ 1726933 w 3053100"/>
              <a:gd name="connsiteY2" fmla="*/ 6665667 h 6857998"/>
              <a:gd name="connsiteX3" fmla="*/ 1816727 w 3053100"/>
              <a:gd name="connsiteY3" fmla="*/ 6423701 h 6857998"/>
              <a:gd name="connsiteX4" fmla="*/ 1818614 w 3053100"/>
              <a:gd name="connsiteY4" fmla="*/ 6425986 h 6857998"/>
              <a:gd name="connsiteX5" fmla="*/ 1712133 w 3053100"/>
              <a:gd name="connsiteY5" fmla="*/ 6657025 h 6857998"/>
              <a:gd name="connsiteX6" fmla="*/ 1709253 w 3053100"/>
              <a:gd name="connsiteY6" fmla="*/ 6656926 h 6857998"/>
              <a:gd name="connsiteX7" fmla="*/ 1668727 w 3053100"/>
              <a:gd name="connsiteY7" fmla="*/ 6549452 h 6857998"/>
              <a:gd name="connsiteX8" fmla="*/ 2594871 w 3053100"/>
              <a:gd name="connsiteY8" fmla="*/ 6423602 h 6857998"/>
              <a:gd name="connsiteX9" fmla="*/ 2666686 w 3053100"/>
              <a:gd name="connsiteY9" fmla="*/ 6525911 h 6857998"/>
              <a:gd name="connsiteX10" fmla="*/ 2666686 w 3053100"/>
              <a:gd name="connsiteY10" fmla="*/ 6596633 h 6857998"/>
              <a:gd name="connsiteX11" fmla="*/ 2687843 w 3053100"/>
              <a:gd name="connsiteY11" fmla="*/ 6596633 h 6857998"/>
              <a:gd name="connsiteX12" fmla="*/ 2687843 w 3053100"/>
              <a:gd name="connsiteY12" fmla="*/ 6525911 h 6857998"/>
              <a:gd name="connsiteX13" fmla="*/ 2759658 w 3053100"/>
              <a:gd name="connsiteY13" fmla="*/ 6423602 h 6857998"/>
              <a:gd name="connsiteX14" fmla="*/ 2735322 w 3053100"/>
              <a:gd name="connsiteY14" fmla="*/ 6423602 h 6857998"/>
              <a:gd name="connsiteX15" fmla="*/ 2679797 w 3053100"/>
              <a:gd name="connsiteY15" fmla="*/ 6503761 h 6857998"/>
              <a:gd name="connsiteX16" fmla="*/ 2674930 w 3053100"/>
              <a:gd name="connsiteY16" fmla="*/ 6503761 h 6857998"/>
              <a:gd name="connsiteX17" fmla="*/ 2619207 w 3053100"/>
              <a:gd name="connsiteY17" fmla="*/ 6423602 h 6857998"/>
              <a:gd name="connsiteX18" fmla="*/ 2400186 w 3053100"/>
              <a:gd name="connsiteY18" fmla="*/ 6423602 h 6857998"/>
              <a:gd name="connsiteX19" fmla="*/ 2400186 w 3053100"/>
              <a:gd name="connsiteY19" fmla="*/ 6596633 h 6857998"/>
              <a:gd name="connsiteX20" fmla="*/ 2421442 w 3053100"/>
              <a:gd name="connsiteY20" fmla="*/ 6596633 h 6857998"/>
              <a:gd name="connsiteX21" fmla="*/ 2421442 w 3053100"/>
              <a:gd name="connsiteY21" fmla="*/ 6446150 h 6857998"/>
              <a:gd name="connsiteX22" fmla="*/ 2425416 w 3053100"/>
              <a:gd name="connsiteY22" fmla="*/ 6442177 h 6857998"/>
              <a:gd name="connsiteX23" fmla="*/ 2494648 w 3053100"/>
              <a:gd name="connsiteY23" fmla="*/ 6442177 h 6857998"/>
              <a:gd name="connsiteX24" fmla="*/ 2526036 w 3053100"/>
              <a:gd name="connsiteY24" fmla="*/ 6453103 h 6857998"/>
              <a:gd name="connsiteX25" fmla="*/ 2534479 w 3053100"/>
              <a:gd name="connsiteY25" fmla="*/ 6473863 h 6857998"/>
              <a:gd name="connsiteX26" fmla="*/ 2500409 w 3053100"/>
              <a:gd name="connsiteY26" fmla="*/ 6505747 h 6857998"/>
              <a:gd name="connsiteX27" fmla="*/ 2439918 w 3053100"/>
              <a:gd name="connsiteY27" fmla="*/ 6505747 h 6857998"/>
              <a:gd name="connsiteX28" fmla="*/ 2439918 w 3053100"/>
              <a:gd name="connsiteY28" fmla="*/ 6524322 h 6857998"/>
              <a:gd name="connsiteX29" fmla="*/ 2487695 w 3053100"/>
              <a:gd name="connsiteY29" fmla="*/ 6524322 h 6857998"/>
              <a:gd name="connsiteX30" fmla="*/ 2537161 w 3053100"/>
              <a:gd name="connsiteY30" fmla="*/ 6596633 h 6857998"/>
              <a:gd name="connsiteX31" fmla="*/ 2561397 w 3053100"/>
              <a:gd name="connsiteY31" fmla="*/ 6596633 h 6857998"/>
              <a:gd name="connsiteX32" fmla="*/ 2509945 w 3053100"/>
              <a:gd name="connsiteY32" fmla="*/ 6522832 h 6857998"/>
              <a:gd name="connsiteX33" fmla="*/ 2511335 w 3053100"/>
              <a:gd name="connsiteY33" fmla="*/ 6522534 h 6857998"/>
              <a:gd name="connsiteX34" fmla="*/ 2515904 w 3053100"/>
              <a:gd name="connsiteY34" fmla="*/ 6521441 h 6857998"/>
              <a:gd name="connsiteX35" fmla="*/ 2555537 w 3053100"/>
              <a:gd name="connsiteY35" fmla="*/ 6474061 h 6857998"/>
              <a:gd name="connsiteX36" fmla="*/ 2542524 w 3053100"/>
              <a:gd name="connsiteY36" fmla="*/ 6440786 h 6857998"/>
              <a:gd name="connsiteX37" fmla="*/ 2494648 w 3053100"/>
              <a:gd name="connsiteY37" fmla="*/ 6423602 h 6857998"/>
              <a:gd name="connsiteX38" fmla="*/ 2208183 w 3053100"/>
              <a:gd name="connsiteY38" fmla="*/ 6423602 h 6857998"/>
              <a:gd name="connsiteX39" fmla="*/ 2208183 w 3053100"/>
              <a:gd name="connsiteY39" fmla="*/ 6596633 h 6857998"/>
              <a:gd name="connsiteX40" fmla="*/ 2229439 w 3053100"/>
              <a:gd name="connsiteY40" fmla="*/ 6596633 h 6857998"/>
              <a:gd name="connsiteX41" fmla="*/ 2229439 w 3053100"/>
              <a:gd name="connsiteY41" fmla="*/ 6528295 h 6857998"/>
              <a:gd name="connsiteX42" fmla="*/ 2233413 w 3053100"/>
              <a:gd name="connsiteY42" fmla="*/ 6524223 h 6857998"/>
              <a:gd name="connsiteX43" fmla="*/ 2322114 w 3053100"/>
              <a:gd name="connsiteY43" fmla="*/ 6524223 h 6857998"/>
              <a:gd name="connsiteX44" fmla="*/ 2322114 w 3053100"/>
              <a:gd name="connsiteY44" fmla="*/ 6505648 h 6857998"/>
              <a:gd name="connsiteX45" fmla="*/ 2233413 w 3053100"/>
              <a:gd name="connsiteY45" fmla="*/ 6505648 h 6857998"/>
              <a:gd name="connsiteX46" fmla="*/ 2229439 w 3053100"/>
              <a:gd name="connsiteY46" fmla="*/ 6501675 h 6857998"/>
              <a:gd name="connsiteX47" fmla="*/ 2229439 w 3053100"/>
              <a:gd name="connsiteY47" fmla="*/ 6447739 h 6857998"/>
              <a:gd name="connsiteX48" fmla="*/ 2233413 w 3053100"/>
              <a:gd name="connsiteY48" fmla="*/ 6443667 h 6857998"/>
              <a:gd name="connsiteX49" fmla="*/ 2343072 w 3053100"/>
              <a:gd name="connsiteY49" fmla="*/ 6443667 h 6857998"/>
              <a:gd name="connsiteX50" fmla="*/ 2343072 w 3053100"/>
              <a:gd name="connsiteY50" fmla="*/ 6423602 h 6857998"/>
              <a:gd name="connsiteX51" fmla="*/ 2056905 w 3053100"/>
              <a:gd name="connsiteY51" fmla="*/ 6423602 h 6857998"/>
              <a:gd name="connsiteX52" fmla="*/ 1977243 w 3053100"/>
              <a:gd name="connsiteY52" fmla="*/ 6596633 h 6857998"/>
              <a:gd name="connsiteX53" fmla="*/ 1999095 w 3053100"/>
              <a:gd name="connsiteY53" fmla="*/ 6596633 h 6857998"/>
              <a:gd name="connsiteX54" fmla="*/ 2063460 w 3053100"/>
              <a:gd name="connsiteY54" fmla="*/ 6452308 h 6857998"/>
              <a:gd name="connsiteX55" fmla="*/ 2069321 w 3053100"/>
              <a:gd name="connsiteY55" fmla="*/ 6452308 h 6857998"/>
              <a:gd name="connsiteX56" fmla="*/ 2102795 w 3053100"/>
              <a:gd name="connsiteY56" fmla="*/ 6526209 h 6857998"/>
              <a:gd name="connsiteX57" fmla="*/ 2050846 w 3053100"/>
              <a:gd name="connsiteY57" fmla="*/ 6526209 h 6857998"/>
              <a:gd name="connsiteX58" fmla="*/ 2042601 w 3053100"/>
              <a:gd name="connsiteY58" fmla="*/ 6544784 h 6857998"/>
              <a:gd name="connsiteX59" fmla="*/ 2110940 w 3053100"/>
              <a:gd name="connsiteY59" fmla="*/ 6544784 h 6857998"/>
              <a:gd name="connsiteX60" fmla="*/ 2133885 w 3053100"/>
              <a:gd name="connsiteY60" fmla="*/ 6596633 h 6857998"/>
              <a:gd name="connsiteX61" fmla="*/ 2157028 w 3053100"/>
              <a:gd name="connsiteY61" fmla="*/ 6596633 h 6857998"/>
              <a:gd name="connsiteX62" fmla="*/ 2077466 w 3053100"/>
              <a:gd name="connsiteY62" fmla="*/ 6423602 h 6857998"/>
              <a:gd name="connsiteX63" fmla="*/ 1803814 w 3053100"/>
              <a:gd name="connsiteY63" fmla="*/ 6408405 h 6857998"/>
              <a:gd name="connsiteX64" fmla="*/ 1805701 w 3053100"/>
              <a:gd name="connsiteY64" fmla="*/ 6410689 h 6857998"/>
              <a:gd name="connsiteX65" fmla="*/ 1648662 w 3053100"/>
              <a:gd name="connsiteY65" fmla="*/ 6544188 h 6857998"/>
              <a:gd name="connsiteX66" fmla="*/ 1695049 w 3053100"/>
              <a:gd name="connsiteY66" fmla="*/ 6667356 h 6857998"/>
              <a:gd name="connsiteX67" fmla="*/ 1582012 w 3053100"/>
              <a:gd name="connsiteY67" fmla="*/ 6612029 h 6857998"/>
              <a:gd name="connsiteX68" fmla="*/ 1545558 w 3053100"/>
              <a:gd name="connsiteY68" fmla="*/ 6491543 h 6857998"/>
              <a:gd name="connsiteX69" fmla="*/ 1630683 w 3053100"/>
              <a:gd name="connsiteY69" fmla="*/ 6535049 h 6857998"/>
              <a:gd name="connsiteX70" fmla="*/ 1644490 w 3053100"/>
              <a:gd name="connsiteY70" fmla="*/ 6523328 h 6857998"/>
              <a:gd name="connsiteX71" fmla="*/ 1558173 w 3053100"/>
              <a:gd name="connsiteY71" fmla="*/ 6479226 h 6857998"/>
              <a:gd name="connsiteX72" fmla="*/ 1558571 w 3053100"/>
              <a:gd name="connsiteY72" fmla="*/ 6476346 h 6857998"/>
              <a:gd name="connsiteX73" fmla="*/ 1703479 w 3053100"/>
              <a:gd name="connsiteY73" fmla="*/ 6352010 h 6857998"/>
              <a:gd name="connsiteX74" fmla="*/ 1805403 w 3053100"/>
              <a:gd name="connsiteY74" fmla="*/ 6390327 h 6857998"/>
              <a:gd name="connsiteX75" fmla="*/ 1552412 w 3053100"/>
              <a:gd name="connsiteY75" fmla="*/ 6460354 h 6857998"/>
              <a:gd name="connsiteX76" fmla="*/ 1599991 w 3053100"/>
              <a:gd name="connsiteY76" fmla="*/ 6389532 h 6857998"/>
              <a:gd name="connsiteX77" fmla="*/ 1703479 w 3053100"/>
              <a:gd name="connsiteY77" fmla="*/ 6352010 h 6857998"/>
              <a:gd name="connsiteX78" fmla="*/ 1716367 w 3053100"/>
              <a:gd name="connsiteY78" fmla="*/ 6335534 h 6857998"/>
              <a:gd name="connsiteX79" fmla="*/ 1588965 w 3053100"/>
              <a:gd name="connsiteY79" fmla="*/ 6376619 h 6857998"/>
              <a:gd name="connsiteX80" fmla="*/ 1569000 w 3053100"/>
              <a:gd name="connsiteY80" fmla="*/ 6623154 h 6857998"/>
              <a:gd name="connsiteX81" fmla="*/ 1815535 w 3053100"/>
              <a:gd name="connsiteY81" fmla="*/ 6643119 h 6857998"/>
              <a:gd name="connsiteX82" fmla="*/ 1835500 w 3053100"/>
              <a:gd name="connsiteY82" fmla="*/ 6396585 h 6857998"/>
              <a:gd name="connsiteX83" fmla="*/ 1716367 w 3053100"/>
              <a:gd name="connsiteY83" fmla="*/ 6335534 h 6857998"/>
              <a:gd name="connsiteX84" fmla="*/ 0 w 3053100"/>
              <a:gd name="connsiteY84" fmla="*/ 0 h 6857998"/>
              <a:gd name="connsiteX85" fmla="*/ 3053100 w 3053100"/>
              <a:gd name="connsiteY85" fmla="*/ 0 h 6857998"/>
              <a:gd name="connsiteX86" fmla="*/ 3053100 w 3053100"/>
              <a:gd name="connsiteY86" fmla="*/ 6857998 h 6857998"/>
              <a:gd name="connsiteX87" fmla="*/ 0 w 3053100"/>
              <a:gd name="connsiteY8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053100" h="6857998">
                <a:moveTo>
                  <a:pt x="1836791" y="6427277"/>
                </a:moveTo>
                <a:cubicBezTo>
                  <a:pt x="1876821" y="6492437"/>
                  <a:pt x="1864504" y="6579052"/>
                  <a:pt x="1804509" y="6630107"/>
                </a:cubicBezTo>
                <a:cubicBezTo>
                  <a:pt x="1781564" y="6649576"/>
                  <a:pt x="1754646" y="6661396"/>
                  <a:pt x="1726933" y="6665667"/>
                </a:cubicBezTo>
                <a:close/>
                <a:moveTo>
                  <a:pt x="1816727" y="6423701"/>
                </a:moveTo>
                <a:lnTo>
                  <a:pt x="1818614" y="6425986"/>
                </a:lnTo>
                <a:lnTo>
                  <a:pt x="1712133" y="6657025"/>
                </a:lnTo>
                <a:cubicBezTo>
                  <a:pt x="1710743" y="6657025"/>
                  <a:pt x="1710643" y="6657025"/>
                  <a:pt x="1709253" y="6656926"/>
                </a:cubicBezTo>
                <a:lnTo>
                  <a:pt x="1668727" y="6549452"/>
                </a:lnTo>
                <a:close/>
                <a:moveTo>
                  <a:pt x="2594871" y="6423602"/>
                </a:moveTo>
                <a:lnTo>
                  <a:pt x="2666686" y="6525911"/>
                </a:lnTo>
                <a:lnTo>
                  <a:pt x="2666686" y="6596633"/>
                </a:lnTo>
                <a:lnTo>
                  <a:pt x="2687843" y="6596633"/>
                </a:lnTo>
                <a:lnTo>
                  <a:pt x="2687843" y="6525911"/>
                </a:lnTo>
                <a:lnTo>
                  <a:pt x="2759658" y="6423602"/>
                </a:lnTo>
                <a:lnTo>
                  <a:pt x="2735322" y="6423602"/>
                </a:lnTo>
                <a:lnTo>
                  <a:pt x="2679797" y="6503761"/>
                </a:lnTo>
                <a:lnTo>
                  <a:pt x="2674930" y="6503761"/>
                </a:lnTo>
                <a:lnTo>
                  <a:pt x="2619207" y="6423602"/>
                </a:lnTo>
                <a:close/>
                <a:moveTo>
                  <a:pt x="2400186" y="6423602"/>
                </a:moveTo>
                <a:lnTo>
                  <a:pt x="2400186" y="6596633"/>
                </a:lnTo>
                <a:lnTo>
                  <a:pt x="2421442" y="6596633"/>
                </a:lnTo>
                <a:lnTo>
                  <a:pt x="2421442" y="6446150"/>
                </a:lnTo>
                <a:lnTo>
                  <a:pt x="2425416" y="6442177"/>
                </a:lnTo>
                <a:lnTo>
                  <a:pt x="2494648" y="6442177"/>
                </a:lnTo>
                <a:cubicBezTo>
                  <a:pt x="2504780" y="6442177"/>
                  <a:pt x="2516401" y="6443468"/>
                  <a:pt x="2526036" y="6453103"/>
                </a:cubicBezTo>
                <a:cubicBezTo>
                  <a:pt x="2531499" y="6458864"/>
                  <a:pt x="2534479" y="6466214"/>
                  <a:pt x="2534479" y="6473863"/>
                </a:cubicBezTo>
                <a:cubicBezTo>
                  <a:pt x="2534479" y="6491742"/>
                  <a:pt x="2519480" y="6505747"/>
                  <a:pt x="2500409" y="6505747"/>
                </a:cubicBezTo>
                <a:lnTo>
                  <a:pt x="2439918" y="6505747"/>
                </a:lnTo>
                <a:lnTo>
                  <a:pt x="2439918" y="6524322"/>
                </a:lnTo>
                <a:lnTo>
                  <a:pt x="2487695" y="6524322"/>
                </a:lnTo>
                <a:lnTo>
                  <a:pt x="2537161" y="6596633"/>
                </a:lnTo>
                <a:lnTo>
                  <a:pt x="2561397" y="6596633"/>
                </a:lnTo>
                <a:lnTo>
                  <a:pt x="2509945" y="6522832"/>
                </a:lnTo>
                <a:lnTo>
                  <a:pt x="2511335" y="6522534"/>
                </a:lnTo>
                <a:cubicBezTo>
                  <a:pt x="2513819" y="6522037"/>
                  <a:pt x="2515308" y="6521640"/>
                  <a:pt x="2515904" y="6521441"/>
                </a:cubicBezTo>
                <a:cubicBezTo>
                  <a:pt x="2540339" y="6514786"/>
                  <a:pt x="2555537" y="6496609"/>
                  <a:pt x="2555537" y="6474061"/>
                </a:cubicBezTo>
                <a:cubicBezTo>
                  <a:pt x="2555537" y="6461347"/>
                  <a:pt x="2551067" y="6449825"/>
                  <a:pt x="2542524" y="6440786"/>
                </a:cubicBezTo>
                <a:cubicBezTo>
                  <a:pt x="2531499" y="6429264"/>
                  <a:pt x="2515805" y="6423602"/>
                  <a:pt x="2494648" y="6423602"/>
                </a:cubicBezTo>
                <a:close/>
                <a:moveTo>
                  <a:pt x="2208183" y="6423602"/>
                </a:moveTo>
                <a:lnTo>
                  <a:pt x="2208183" y="6596633"/>
                </a:lnTo>
                <a:lnTo>
                  <a:pt x="2229439" y="6596633"/>
                </a:lnTo>
                <a:lnTo>
                  <a:pt x="2229439" y="6528295"/>
                </a:lnTo>
                <a:lnTo>
                  <a:pt x="2233413" y="6524223"/>
                </a:lnTo>
                <a:lnTo>
                  <a:pt x="2322114" y="6524223"/>
                </a:lnTo>
                <a:lnTo>
                  <a:pt x="2322114" y="6505648"/>
                </a:lnTo>
                <a:lnTo>
                  <a:pt x="2233413" y="6505648"/>
                </a:lnTo>
                <a:lnTo>
                  <a:pt x="2229439" y="6501675"/>
                </a:lnTo>
                <a:lnTo>
                  <a:pt x="2229439" y="6447739"/>
                </a:lnTo>
                <a:lnTo>
                  <a:pt x="2233413" y="6443667"/>
                </a:lnTo>
                <a:lnTo>
                  <a:pt x="2343072" y="6443667"/>
                </a:lnTo>
                <a:lnTo>
                  <a:pt x="2343072" y="6423602"/>
                </a:lnTo>
                <a:close/>
                <a:moveTo>
                  <a:pt x="2056905" y="6423602"/>
                </a:moveTo>
                <a:lnTo>
                  <a:pt x="1977243" y="6596633"/>
                </a:lnTo>
                <a:lnTo>
                  <a:pt x="1999095" y="6596633"/>
                </a:lnTo>
                <a:lnTo>
                  <a:pt x="2063460" y="6452308"/>
                </a:lnTo>
                <a:lnTo>
                  <a:pt x="2069321" y="6452308"/>
                </a:lnTo>
                <a:lnTo>
                  <a:pt x="2102795" y="6526209"/>
                </a:lnTo>
                <a:lnTo>
                  <a:pt x="2050846" y="6526209"/>
                </a:lnTo>
                <a:lnTo>
                  <a:pt x="2042601" y="6544784"/>
                </a:lnTo>
                <a:lnTo>
                  <a:pt x="2110940" y="6544784"/>
                </a:lnTo>
                <a:lnTo>
                  <a:pt x="2133885" y="6596633"/>
                </a:lnTo>
                <a:lnTo>
                  <a:pt x="2157028" y="6596633"/>
                </a:lnTo>
                <a:lnTo>
                  <a:pt x="2077466" y="6423602"/>
                </a:lnTo>
                <a:close/>
                <a:moveTo>
                  <a:pt x="1803814" y="6408405"/>
                </a:moveTo>
                <a:lnTo>
                  <a:pt x="1805701" y="6410689"/>
                </a:lnTo>
                <a:lnTo>
                  <a:pt x="1648662" y="6544188"/>
                </a:lnTo>
                <a:lnTo>
                  <a:pt x="1695049" y="6667356"/>
                </a:lnTo>
                <a:cubicBezTo>
                  <a:pt x="1652834" y="6665468"/>
                  <a:pt x="1611414" y="6646695"/>
                  <a:pt x="1582012" y="6612029"/>
                </a:cubicBezTo>
                <a:cubicBezTo>
                  <a:pt x="1552511" y="6577363"/>
                  <a:pt x="1540691" y="6533559"/>
                  <a:pt x="1545558" y="6491543"/>
                </a:cubicBezTo>
                <a:lnTo>
                  <a:pt x="1630683" y="6535049"/>
                </a:lnTo>
                <a:lnTo>
                  <a:pt x="1644490" y="6523328"/>
                </a:lnTo>
                <a:lnTo>
                  <a:pt x="1558173" y="6479226"/>
                </a:lnTo>
                <a:cubicBezTo>
                  <a:pt x="1558372" y="6477836"/>
                  <a:pt x="1558372" y="6477736"/>
                  <a:pt x="1558571" y="6476346"/>
                </a:cubicBezTo>
                <a:close/>
                <a:moveTo>
                  <a:pt x="1703479" y="6352010"/>
                </a:moveTo>
                <a:cubicBezTo>
                  <a:pt x="1740094" y="6352333"/>
                  <a:pt x="1776448" y="6365296"/>
                  <a:pt x="1805403" y="6390327"/>
                </a:cubicBezTo>
                <a:lnTo>
                  <a:pt x="1552412" y="6460354"/>
                </a:lnTo>
                <a:cubicBezTo>
                  <a:pt x="1561153" y="6433734"/>
                  <a:pt x="1577145" y="6409001"/>
                  <a:pt x="1599991" y="6389532"/>
                </a:cubicBezTo>
                <a:cubicBezTo>
                  <a:pt x="1629988" y="6364005"/>
                  <a:pt x="1666864" y="6351688"/>
                  <a:pt x="1703479" y="6352010"/>
                </a:cubicBezTo>
                <a:close/>
                <a:moveTo>
                  <a:pt x="1716367" y="6335534"/>
                </a:moveTo>
                <a:cubicBezTo>
                  <a:pt x="1671756" y="6331921"/>
                  <a:pt x="1625766" y="6345331"/>
                  <a:pt x="1588965" y="6376619"/>
                </a:cubicBezTo>
                <a:cubicBezTo>
                  <a:pt x="1515362" y="6439197"/>
                  <a:pt x="1506423" y="6549551"/>
                  <a:pt x="1569000" y="6623154"/>
                </a:cubicBezTo>
                <a:cubicBezTo>
                  <a:pt x="1631578" y="6696757"/>
                  <a:pt x="1741932" y="6705697"/>
                  <a:pt x="1815535" y="6643119"/>
                </a:cubicBezTo>
                <a:cubicBezTo>
                  <a:pt x="1889138" y="6580542"/>
                  <a:pt x="1898077" y="6470187"/>
                  <a:pt x="1835500" y="6396585"/>
                </a:cubicBezTo>
                <a:cubicBezTo>
                  <a:pt x="1804211" y="6359783"/>
                  <a:pt x="1760978" y="6339148"/>
                  <a:pt x="1716367" y="6335534"/>
                </a:cubicBezTo>
                <a:close/>
                <a:moveTo>
                  <a:pt x="0" y="0"/>
                </a:moveTo>
                <a:lnTo>
                  <a:pt x="3053100" y="0"/>
                </a:lnTo>
                <a:lnTo>
                  <a:pt x="3053100"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icon to add an image</a:t>
            </a:r>
          </a:p>
        </p:txBody>
      </p:sp>
    </p:spTree>
    <p:extLst>
      <p:ext uri="{BB962C8B-B14F-4D97-AF65-F5344CB8AC3E}">
        <p14:creationId xmlns:p14="http://schemas.microsoft.com/office/powerpoint/2010/main" val="200578825"/>
      </p:ext>
    </p:extLst>
  </p:cSld>
  <p:clrMapOvr>
    <a:masterClrMapping/>
  </p:clrMapOvr>
  <p:extLst>
    <p:ext uri="{DCECCB84-F9BA-43D5-87BE-67443E8EF086}">
      <p15:sldGuideLst xmlns:p15="http://schemas.microsoft.com/office/powerpoint/2012/main">
        <p15:guide id="1" orient="horz" pos="3929">
          <p15:clr>
            <a:srgbClr val="F26B43"/>
          </p15:clr>
        </p15:guide>
        <p15:guide id="2" pos="483">
          <p15:clr>
            <a:srgbClr val="F26B43"/>
          </p15:clr>
        </p15:guide>
        <p15:guide id="3" pos="7197">
          <p15:clr>
            <a:srgbClr val="F26B43"/>
          </p15:clr>
        </p15:guide>
        <p15:guide id="4" pos="5609" userDrawn="1">
          <p15:clr>
            <a:srgbClr val="F26B43"/>
          </p15:clr>
        </p15:guide>
        <p15:guide id="5" orient="horz" pos="1139">
          <p15:clr>
            <a:srgbClr val="F26B43"/>
          </p15:clr>
        </p15:guide>
        <p15:guide id="6" orient="horz" pos="2546">
          <p15:clr>
            <a:srgbClr val="F26B43"/>
          </p15:clr>
        </p15:guide>
        <p15:guide id="7" pos="5745"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FBA1413-D840-4048-B977-C0B3B3389A69}"/>
              </a:ext>
            </a:extLst>
          </p:cNvPr>
          <p:cNvGraphicFramePr>
            <a:graphicFrameLocks noChangeAspect="1"/>
          </p:cNvGraphicFramePr>
          <p:nvPr userDrawn="1">
            <p:custDataLst>
              <p:tags r:id="rId1"/>
            </p:custDataLst>
            <p:extLst>
              <p:ext uri="{D42A27DB-BD31-4B8C-83A1-F6EECF244321}">
                <p14:modId xmlns:p14="http://schemas.microsoft.com/office/powerpoint/2010/main" val="132244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kt 3" hidden="1">
                        <a:extLst>
                          <a:ext uri="{FF2B5EF4-FFF2-40B4-BE49-F238E27FC236}">
                            <a16:creationId xmlns:a16="http://schemas.microsoft.com/office/drawing/2014/main" id="{CFBA1413-D840-4048-B977-C0B3B3389A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47A0ED3-EBDF-4A88-A4D3-BD4EA652B4D9}"/>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2" name="Rubrik 1">
            <a:extLst>
              <a:ext uri="{FF2B5EF4-FFF2-40B4-BE49-F238E27FC236}">
                <a16:creationId xmlns:a16="http://schemas.microsoft.com/office/drawing/2014/main" id="{3F3951F5-4703-D44A-B115-272F5947A2CA}"/>
              </a:ext>
            </a:extLst>
          </p:cNvPr>
          <p:cNvSpPr>
            <a:spLocks noGrp="1"/>
          </p:cNvSpPr>
          <p:nvPr>
            <p:ph type="title" hasCustomPrompt="1"/>
          </p:nvPr>
        </p:nvSpPr>
        <p:spPr>
          <a:xfrm>
            <a:off x="766763" y="958740"/>
            <a:ext cx="10658475" cy="584775"/>
          </a:xfrm>
        </p:spPr>
        <p:txBody>
          <a:bodyPr>
            <a:spAutoFit/>
          </a:bodyPr>
          <a:lstStyle/>
          <a:p>
            <a:r>
              <a:rPr lang="en-GB" noProof="0"/>
              <a:t>Click here to add a headline </a:t>
            </a:r>
            <a:br>
              <a:rPr lang="en-GB" noProof="0"/>
            </a:br>
            <a:r>
              <a:rPr lang="en-GB" noProof="0"/>
              <a:t>of maximum two lines</a:t>
            </a:r>
          </a:p>
        </p:txBody>
      </p:sp>
      <p:sp>
        <p:nvSpPr>
          <p:cNvPr id="6" name="Text Placeholder 6">
            <a:extLst>
              <a:ext uri="{FF2B5EF4-FFF2-40B4-BE49-F238E27FC236}">
                <a16:creationId xmlns:a16="http://schemas.microsoft.com/office/drawing/2014/main" id="{895D8BAF-C903-7640-A4DD-89C178A0C206}"/>
              </a:ext>
            </a:extLst>
          </p:cNvPr>
          <p:cNvSpPr>
            <a:spLocks noGrp="1"/>
          </p:cNvSpPr>
          <p:nvPr>
            <p:ph type="body" sz="quarter" idx="13" hasCustomPrompt="1"/>
          </p:nvPr>
        </p:nvSpPr>
        <p:spPr>
          <a:xfrm>
            <a:off x="766763" y="463594"/>
            <a:ext cx="10658475"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noProof="0"/>
              <a:t>indicator</a:t>
            </a:r>
          </a:p>
        </p:txBody>
      </p:sp>
      <p:sp>
        <p:nvSpPr>
          <p:cNvPr id="14" name="Text Placeholder 2">
            <a:extLst>
              <a:ext uri="{FF2B5EF4-FFF2-40B4-BE49-F238E27FC236}">
                <a16:creationId xmlns:a16="http://schemas.microsoft.com/office/drawing/2014/main" id="{82F03808-5700-F64A-B0B7-5EC2FE9B6635}"/>
              </a:ext>
            </a:extLst>
          </p:cNvPr>
          <p:cNvSpPr>
            <a:spLocks noGrp="1"/>
          </p:cNvSpPr>
          <p:nvPr>
            <p:ph idx="1" hasCustomPrompt="1"/>
          </p:nvPr>
        </p:nvSpPr>
        <p:spPr>
          <a:xfrm>
            <a:off x="766763" y="1808163"/>
            <a:ext cx="10658475" cy="4429125"/>
          </a:xfrm>
          <a:prstGeom prst="rect">
            <a:avLst/>
          </a:prstGeom>
        </p:spPr>
        <p:txBody>
          <a:bodyPr vert="horz" lIns="0" tIns="0" rIns="0" bIns="0" rtlCol="0">
            <a:noAutofit/>
          </a:bodyPr>
          <a:lstStyle/>
          <a:p>
            <a:pPr lvl="0"/>
            <a:r>
              <a:rPr lang="en-GB" noProof="0"/>
              <a:t>Click here to add text or click on icon to add content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Datumsplatzhalter 14">
            <a:extLst>
              <a:ext uri="{FF2B5EF4-FFF2-40B4-BE49-F238E27FC236}">
                <a16:creationId xmlns:a16="http://schemas.microsoft.com/office/drawing/2014/main" id="{CCE1D5B0-D380-4A55-BFCF-AF4809BCA3B7}"/>
              </a:ext>
            </a:extLst>
          </p:cNvPr>
          <p:cNvSpPr>
            <a:spLocks noGrp="1"/>
          </p:cNvSpPr>
          <p:nvPr>
            <p:ph type="dt" sz="half" idx="15"/>
          </p:nvPr>
        </p:nvSpPr>
        <p:spPr/>
        <p:txBody>
          <a:bodyPr/>
          <a:lstStyle/>
          <a:p>
            <a:r>
              <a:rPr lang="it-IT" noProof="0"/>
              <a:t>04/12/2024 |</a:t>
            </a:r>
            <a:endParaRPr lang="en-GB" noProof="0"/>
          </a:p>
        </p:txBody>
      </p:sp>
      <p:sp>
        <p:nvSpPr>
          <p:cNvPr id="17" name="Fußzeilenplatzhalter 16">
            <a:extLst>
              <a:ext uri="{FF2B5EF4-FFF2-40B4-BE49-F238E27FC236}">
                <a16:creationId xmlns:a16="http://schemas.microsoft.com/office/drawing/2014/main" id="{47F536C0-7643-40EB-AA89-B95D5A27C597}"/>
              </a:ext>
            </a:extLst>
          </p:cNvPr>
          <p:cNvSpPr>
            <a:spLocks noGrp="1"/>
          </p:cNvSpPr>
          <p:nvPr>
            <p:ph type="ftr" sz="quarter" idx="16"/>
          </p:nvPr>
        </p:nvSpPr>
        <p:spPr/>
        <p:txBody>
          <a:bodyPr/>
          <a:lstStyle/>
          <a:p>
            <a:r>
              <a:rPr lang="en-US" noProof="0"/>
              <a:t>Copyright AFRY AB | The role of competition in the Italian BESS market - Battery Asset Management Summit Europe 2024</a:t>
            </a:r>
            <a:endParaRPr lang="en-GB" noProof="0"/>
          </a:p>
        </p:txBody>
      </p:sp>
      <p:sp>
        <p:nvSpPr>
          <p:cNvPr id="18" name="Foliennummernplatzhalter 17">
            <a:extLst>
              <a:ext uri="{FF2B5EF4-FFF2-40B4-BE49-F238E27FC236}">
                <a16:creationId xmlns:a16="http://schemas.microsoft.com/office/drawing/2014/main" id="{A67F99E9-0F02-4D45-BC0C-D2B04AECD910}"/>
              </a:ext>
            </a:extLst>
          </p:cNvPr>
          <p:cNvSpPr>
            <a:spLocks noGrp="1"/>
          </p:cNvSpPr>
          <p:nvPr>
            <p:ph type="sldNum" sz="quarter" idx="17"/>
          </p:nvPr>
        </p:nvSpPr>
        <p:spPr/>
        <p:txBody>
          <a:bodyPr/>
          <a:lstStyle/>
          <a:p>
            <a:fld id="{0B1617BE-BA58-4B59-88D5-A8C7B239E913}" type="slidenum">
              <a:rPr lang="en-GB" noProof="0" smtClean="0"/>
              <a:pPr/>
              <a:t>‹#›</a:t>
            </a:fld>
            <a:endParaRPr lang="en-GB" noProof="0"/>
          </a:p>
        </p:txBody>
      </p:sp>
      <p:sp>
        <p:nvSpPr>
          <p:cNvPr id="21" name="Textplatzhalter 6">
            <a:extLst>
              <a:ext uri="{FF2B5EF4-FFF2-40B4-BE49-F238E27FC236}">
                <a16:creationId xmlns:a16="http://schemas.microsoft.com/office/drawing/2014/main" id="{AA37DF42-5A4E-4D6A-9AE9-5A61F1B87610}"/>
              </a:ext>
            </a:extLst>
          </p:cNvPr>
          <p:cNvSpPr>
            <a:spLocks noGrp="1"/>
          </p:cNvSpPr>
          <p:nvPr>
            <p:ph type="body" sz="quarter" idx="18" hasCustomPrompt="1"/>
          </p:nvPr>
        </p:nvSpPr>
        <p:spPr>
          <a:xfrm>
            <a:off x="766763" y="6278992"/>
            <a:ext cx="8852438" cy="102336"/>
          </a:xfrm>
        </p:spPr>
        <p:txBody>
          <a:bodyPr wrap="square" anchor="b">
            <a:spAutoFit/>
          </a:bodyPr>
          <a:lstStyle>
            <a:lvl1pPr marL="0" indent="0">
              <a:spcBef>
                <a:spcPts val="0"/>
              </a:spcBef>
              <a:spcAft>
                <a:spcPts val="0"/>
              </a:spcAft>
              <a:buNone/>
              <a:defRPr sz="700">
                <a:solidFill>
                  <a:schemeClr val="tx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Placeholder for sources and footnotes: footnotes are numbered (no *)  |  Single-line </a:t>
            </a:r>
          </a:p>
        </p:txBody>
      </p:sp>
      <p:grpSp>
        <p:nvGrpSpPr>
          <p:cNvPr id="5" name="Grafik 5">
            <a:extLst>
              <a:ext uri="{FF2B5EF4-FFF2-40B4-BE49-F238E27FC236}">
                <a16:creationId xmlns:a16="http://schemas.microsoft.com/office/drawing/2014/main" id="{1FA500A7-50D2-2F26-A7B1-01F6C9C3E603}"/>
              </a:ext>
            </a:extLst>
          </p:cNvPr>
          <p:cNvGrpSpPr>
            <a:grpSpLocks noChangeAspect="1"/>
          </p:cNvGrpSpPr>
          <p:nvPr userDrawn="1"/>
        </p:nvGrpSpPr>
        <p:grpSpPr>
          <a:xfrm>
            <a:off x="10666241" y="6334963"/>
            <a:ext cx="1232317" cy="349818"/>
            <a:chOff x="3379404" y="4989479"/>
            <a:chExt cx="6704563" cy="1903226"/>
          </a:xfrm>
          <a:solidFill>
            <a:srgbClr val="000100"/>
          </a:solidFill>
        </p:grpSpPr>
        <p:grpSp>
          <p:nvGrpSpPr>
            <p:cNvPr id="7" name="Grafik 5">
              <a:extLst>
                <a:ext uri="{FF2B5EF4-FFF2-40B4-BE49-F238E27FC236}">
                  <a16:creationId xmlns:a16="http://schemas.microsoft.com/office/drawing/2014/main" id="{148F9E81-02E6-747E-75F4-D55A16B1C003}"/>
                </a:ext>
              </a:extLst>
            </p:cNvPr>
            <p:cNvGrpSpPr/>
            <p:nvPr/>
          </p:nvGrpSpPr>
          <p:grpSpPr>
            <a:xfrm>
              <a:off x="5827147" y="5471745"/>
              <a:ext cx="4256821" cy="941396"/>
              <a:chOff x="5827147" y="5471745"/>
              <a:chExt cx="4256821" cy="941396"/>
            </a:xfrm>
            <a:solidFill>
              <a:srgbClr val="000100"/>
            </a:solidFill>
          </p:grpSpPr>
          <p:sp>
            <p:nvSpPr>
              <p:cNvPr id="9" name="Freihandform: Form 8">
                <a:extLst>
                  <a:ext uri="{FF2B5EF4-FFF2-40B4-BE49-F238E27FC236}">
                    <a16:creationId xmlns:a16="http://schemas.microsoft.com/office/drawing/2014/main" id="{68A6673D-675C-6523-37E0-A5073A42D416}"/>
                  </a:ext>
                </a:extLst>
              </p:cNvPr>
              <p:cNvSpPr/>
              <p:nvPr/>
            </p:nvSpPr>
            <p:spPr>
              <a:xfrm>
                <a:off x="7083603" y="5471745"/>
                <a:ext cx="733879" cy="941396"/>
              </a:xfrm>
              <a:custGeom>
                <a:avLst/>
                <a:gdLst>
                  <a:gd name="connsiteX0" fmla="*/ 0 w 733879"/>
                  <a:gd name="connsiteY0" fmla="*/ 941397 h 941396"/>
                  <a:gd name="connsiteX1" fmla="*/ 0 w 733879"/>
                  <a:gd name="connsiteY1" fmla="*/ 0 h 941396"/>
                  <a:gd name="connsiteX2" fmla="*/ 733879 w 733879"/>
                  <a:gd name="connsiteY2" fmla="*/ 0 h 941396"/>
                  <a:gd name="connsiteX3" fmla="*/ 733879 w 733879"/>
                  <a:gd name="connsiteY3" fmla="*/ 109163 h 941396"/>
                  <a:gd name="connsiteX4" fmla="*/ 137265 w 733879"/>
                  <a:gd name="connsiteY4" fmla="*/ 109163 h 941396"/>
                  <a:gd name="connsiteX5" fmla="*/ 115648 w 733879"/>
                  <a:gd name="connsiteY5" fmla="*/ 131320 h 941396"/>
                  <a:gd name="connsiteX6" fmla="*/ 115648 w 733879"/>
                  <a:gd name="connsiteY6" fmla="*/ 424763 h 941396"/>
                  <a:gd name="connsiteX7" fmla="*/ 137265 w 733879"/>
                  <a:gd name="connsiteY7" fmla="*/ 446380 h 941396"/>
                  <a:gd name="connsiteX8" fmla="*/ 619852 w 733879"/>
                  <a:gd name="connsiteY8" fmla="*/ 446380 h 941396"/>
                  <a:gd name="connsiteX9" fmla="*/ 619852 w 733879"/>
                  <a:gd name="connsiteY9" fmla="*/ 547437 h 941396"/>
                  <a:gd name="connsiteX10" fmla="*/ 137265 w 733879"/>
                  <a:gd name="connsiteY10" fmla="*/ 547437 h 941396"/>
                  <a:gd name="connsiteX11" fmla="*/ 115648 w 733879"/>
                  <a:gd name="connsiteY11" fmla="*/ 569594 h 941396"/>
                  <a:gd name="connsiteX12" fmla="*/ 115648 w 733879"/>
                  <a:gd name="connsiteY12"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879" h="941396">
                    <a:moveTo>
                      <a:pt x="0" y="941397"/>
                    </a:moveTo>
                    <a:lnTo>
                      <a:pt x="0" y="0"/>
                    </a:lnTo>
                    <a:lnTo>
                      <a:pt x="733879" y="0"/>
                    </a:lnTo>
                    <a:lnTo>
                      <a:pt x="733879" y="109163"/>
                    </a:lnTo>
                    <a:lnTo>
                      <a:pt x="137265" y="109163"/>
                    </a:lnTo>
                    <a:lnTo>
                      <a:pt x="115648" y="131320"/>
                    </a:lnTo>
                    <a:lnTo>
                      <a:pt x="115648" y="424763"/>
                    </a:lnTo>
                    <a:lnTo>
                      <a:pt x="137265" y="446380"/>
                    </a:lnTo>
                    <a:lnTo>
                      <a:pt x="619852" y="446380"/>
                    </a:lnTo>
                    <a:lnTo>
                      <a:pt x="619852" y="547437"/>
                    </a:lnTo>
                    <a:lnTo>
                      <a:pt x="137265" y="547437"/>
                    </a:lnTo>
                    <a:lnTo>
                      <a:pt x="115648" y="569594"/>
                    </a:lnTo>
                    <a:lnTo>
                      <a:pt x="115648" y="941397"/>
                    </a:lnTo>
                    <a:close/>
                  </a:path>
                </a:pathLst>
              </a:custGeom>
              <a:solidFill>
                <a:srgbClr val="000100"/>
              </a:solidFill>
              <a:ln w="5402" cap="flat">
                <a:noFill/>
                <a:prstDash val="solid"/>
                <a:miter/>
              </a:ln>
            </p:spPr>
            <p:txBody>
              <a:bodyPr rtlCol="0" anchor="ctr"/>
              <a:lstStyle/>
              <a:p>
                <a:endParaRPr lang="en-GB"/>
              </a:p>
            </p:txBody>
          </p:sp>
          <p:sp>
            <p:nvSpPr>
              <p:cNvPr id="10" name="Freihandform: Form 9">
                <a:extLst>
                  <a:ext uri="{FF2B5EF4-FFF2-40B4-BE49-F238E27FC236}">
                    <a16:creationId xmlns:a16="http://schemas.microsoft.com/office/drawing/2014/main" id="{A800958E-1044-033A-9AB3-442DDB7A2B0C}"/>
                  </a:ext>
                </a:extLst>
              </p:cNvPr>
              <p:cNvSpPr/>
              <p:nvPr/>
            </p:nvSpPr>
            <p:spPr>
              <a:xfrm>
                <a:off x="5827147" y="5471745"/>
                <a:ext cx="978144" cy="941396"/>
              </a:xfrm>
              <a:custGeom>
                <a:avLst/>
                <a:gdLst>
                  <a:gd name="connsiteX0" fmla="*/ 852229 w 978144"/>
                  <a:gd name="connsiteY0" fmla="*/ 941397 h 941396"/>
                  <a:gd name="connsiteX1" fmla="*/ 727394 w 978144"/>
                  <a:gd name="connsiteY1" fmla="*/ 659302 h 941396"/>
                  <a:gd name="connsiteX2" fmla="*/ 355591 w 978144"/>
                  <a:gd name="connsiteY2" fmla="*/ 659302 h 941396"/>
                  <a:gd name="connsiteX3" fmla="*/ 400445 w 978144"/>
                  <a:gd name="connsiteY3" fmla="*/ 558245 h 941396"/>
                  <a:gd name="connsiteX4" fmla="*/ 683080 w 978144"/>
                  <a:gd name="connsiteY4" fmla="*/ 558245 h 941396"/>
                  <a:gd name="connsiteX5" fmla="*/ 500962 w 978144"/>
                  <a:gd name="connsiteY5" fmla="*/ 156179 h 941396"/>
                  <a:gd name="connsiteX6" fmla="*/ 469077 w 978144"/>
                  <a:gd name="connsiteY6" fmla="*/ 156179 h 941396"/>
                  <a:gd name="connsiteX7" fmla="*/ 118891 w 978144"/>
                  <a:gd name="connsiteY7" fmla="*/ 941397 h 941396"/>
                  <a:gd name="connsiteX8" fmla="*/ 0 w 978144"/>
                  <a:gd name="connsiteY8" fmla="*/ 941397 h 941396"/>
                  <a:gd name="connsiteX9" fmla="*/ 433410 w 978144"/>
                  <a:gd name="connsiteY9" fmla="*/ 0 h 941396"/>
                  <a:gd name="connsiteX10" fmla="*/ 545275 w 978144"/>
                  <a:gd name="connsiteY10" fmla="*/ 0 h 941396"/>
                  <a:gd name="connsiteX11" fmla="*/ 978145 w 978144"/>
                  <a:gd name="connsiteY11"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8144" h="941396">
                    <a:moveTo>
                      <a:pt x="852229" y="941397"/>
                    </a:moveTo>
                    <a:lnTo>
                      <a:pt x="727394" y="659302"/>
                    </a:lnTo>
                    <a:lnTo>
                      <a:pt x="355591" y="659302"/>
                    </a:lnTo>
                    <a:lnTo>
                      <a:pt x="400445" y="558245"/>
                    </a:lnTo>
                    <a:lnTo>
                      <a:pt x="683080" y="558245"/>
                    </a:lnTo>
                    <a:lnTo>
                      <a:pt x="500962" y="156179"/>
                    </a:lnTo>
                    <a:lnTo>
                      <a:pt x="469077" y="156179"/>
                    </a:lnTo>
                    <a:lnTo>
                      <a:pt x="118891" y="941397"/>
                    </a:lnTo>
                    <a:lnTo>
                      <a:pt x="0" y="941397"/>
                    </a:lnTo>
                    <a:lnTo>
                      <a:pt x="433410" y="0"/>
                    </a:lnTo>
                    <a:lnTo>
                      <a:pt x="545275" y="0"/>
                    </a:lnTo>
                    <a:lnTo>
                      <a:pt x="978145" y="941397"/>
                    </a:lnTo>
                    <a:close/>
                  </a:path>
                </a:pathLst>
              </a:custGeom>
              <a:solidFill>
                <a:srgbClr val="000100"/>
              </a:solidFill>
              <a:ln w="5402" cap="flat">
                <a:noFill/>
                <a:prstDash val="solid"/>
                <a:miter/>
              </a:ln>
            </p:spPr>
            <p:txBody>
              <a:bodyPr rtlCol="0" anchor="ctr"/>
              <a:lstStyle/>
              <a:p>
                <a:endParaRPr lang="en-GB"/>
              </a:p>
            </p:txBody>
          </p:sp>
          <p:sp>
            <p:nvSpPr>
              <p:cNvPr id="11" name="Freihandform: Form 10">
                <a:extLst>
                  <a:ext uri="{FF2B5EF4-FFF2-40B4-BE49-F238E27FC236}">
                    <a16:creationId xmlns:a16="http://schemas.microsoft.com/office/drawing/2014/main" id="{5C37F608-6F88-8AD7-D7DE-2A0FE8E90A1C}"/>
                  </a:ext>
                </a:extLst>
              </p:cNvPr>
              <p:cNvSpPr/>
              <p:nvPr/>
            </p:nvSpPr>
            <p:spPr>
              <a:xfrm>
                <a:off x="8128219" y="5471745"/>
                <a:ext cx="877087" cy="941396"/>
              </a:xfrm>
              <a:custGeom>
                <a:avLst/>
                <a:gdLst>
                  <a:gd name="connsiteX0" fmla="*/ 745228 w 877087"/>
                  <a:gd name="connsiteY0" fmla="*/ 941397 h 941396"/>
                  <a:gd name="connsiteX1" fmla="*/ 476102 w 877087"/>
                  <a:gd name="connsiteY1" fmla="*/ 547977 h 941396"/>
                  <a:gd name="connsiteX2" fmla="*/ 216165 w 877087"/>
                  <a:gd name="connsiteY2" fmla="*/ 547977 h 941396"/>
                  <a:gd name="connsiteX3" fmla="*/ 216165 w 877087"/>
                  <a:gd name="connsiteY3" fmla="*/ 446920 h 941396"/>
                  <a:gd name="connsiteX4" fmla="*/ 545275 w 877087"/>
                  <a:gd name="connsiteY4" fmla="*/ 446920 h 941396"/>
                  <a:gd name="connsiteX5" fmla="*/ 730636 w 877087"/>
                  <a:gd name="connsiteY5" fmla="*/ 273448 h 941396"/>
                  <a:gd name="connsiteX6" fmla="*/ 684701 w 877087"/>
                  <a:gd name="connsiteY6" fmla="*/ 160502 h 941396"/>
                  <a:gd name="connsiteX7" fmla="*/ 513931 w 877087"/>
                  <a:gd name="connsiteY7" fmla="*/ 101057 h 941396"/>
                  <a:gd name="connsiteX8" fmla="*/ 137265 w 877087"/>
                  <a:gd name="connsiteY8" fmla="*/ 101057 h 941396"/>
                  <a:gd name="connsiteX9" fmla="*/ 115648 w 877087"/>
                  <a:gd name="connsiteY9" fmla="*/ 122673 h 941396"/>
                  <a:gd name="connsiteX10" fmla="*/ 115648 w 877087"/>
                  <a:gd name="connsiteY10" fmla="*/ 941397 h 941396"/>
                  <a:gd name="connsiteX11" fmla="*/ 0 w 877087"/>
                  <a:gd name="connsiteY11" fmla="*/ 941397 h 941396"/>
                  <a:gd name="connsiteX12" fmla="*/ 0 w 877087"/>
                  <a:gd name="connsiteY12" fmla="*/ 0 h 941396"/>
                  <a:gd name="connsiteX13" fmla="*/ 513931 w 877087"/>
                  <a:gd name="connsiteY13" fmla="*/ 0 h 941396"/>
                  <a:gd name="connsiteX14" fmla="*/ 774409 w 877087"/>
                  <a:gd name="connsiteY14" fmla="*/ 93491 h 941396"/>
                  <a:gd name="connsiteX15" fmla="*/ 845204 w 877087"/>
                  <a:gd name="connsiteY15" fmla="*/ 274529 h 941396"/>
                  <a:gd name="connsiteX16" fmla="*/ 629579 w 877087"/>
                  <a:gd name="connsiteY16" fmla="*/ 532305 h 941396"/>
                  <a:gd name="connsiteX17" fmla="*/ 604721 w 877087"/>
                  <a:gd name="connsiteY17" fmla="*/ 538250 h 941396"/>
                  <a:gd name="connsiteX18" fmla="*/ 597155 w 877087"/>
                  <a:gd name="connsiteY18" fmla="*/ 539871 h 941396"/>
                  <a:gd name="connsiteX19" fmla="*/ 877087 w 877087"/>
                  <a:gd name="connsiteY19" fmla="*/ 941397 h 941396"/>
                  <a:gd name="connsiteX20" fmla="*/ 745228 w 877087"/>
                  <a:gd name="connsiteY20"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7087" h="941396">
                    <a:moveTo>
                      <a:pt x="745228" y="941397"/>
                    </a:moveTo>
                    <a:lnTo>
                      <a:pt x="476102" y="547977"/>
                    </a:lnTo>
                    <a:lnTo>
                      <a:pt x="216165" y="547977"/>
                    </a:lnTo>
                    <a:lnTo>
                      <a:pt x="216165" y="446920"/>
                    </a:lnTo>
                    <a:lnTo>
                      <a:pt x="545275" y="446920"/>
                    </a:lnTo>
                    <a:cubicBezTo>
                      <a:pt x="649034" y="446920"/>
                      <a:pt x="730636" y="370722"/>
                      <a:pt x="730636" y="273448"/>
                    </a:cubicBezTo>
                    <a:cubicBezTo>
                      <a:pt x="730636" y="231837"/>
                      <a:pt x="714424" y="191846"/>
                      <a:pt x="684701" y="160502"/>
                    </a:cubicBezTo>
                    <a:cubicBezTo>
                      <a:pt x="632281" y="108082"/>
                      <a:pt x="569053" y="101057"/>
                      <a:pt x="513931" y="101057"/>
                    </a:cubicBezTo>
                    <a:lnTo>
                      <a:pt x="137265" y="101057"/>
                    </a:lnTo>
                    <a:lnTo>
                      <a:pt x="115648" y="122673"/>
                    </a:lnTo>
                    <a:lnTo>
                      <a:pt x="115648" y="941397"/>
                    </a:lnTo>
                    <a:lnTo>
                      <a:pt x="0" y="941397"/>
                    </a:lnTo>
                    <a:lnTo>
                      <a:pt x="0" y="0"/>
                    </a:lnTo>
                    <a:lnTo>
                      <a:pt x="513931" y="0"/>
                    </a:lnTo>
                    <a:cubicBezTo>
                      <a:pt x="629039" y="0"/>
                      <a:pt x="714424" y="30803"/>
                      <a:pt x="774409" y="93491"/>
                    </a:cubicBezTo>
                    <a:cubicBezTo>
                      <a:pt x="820885" y="142669"/>
                      <a:pt x="845204" y="205356"/>
                      <a:pt x="845204" y="274529"/>
                    </a:cubicBezTo>
                    <a:cubicBezTo>
                      <a:pt x="845204" y="397202"/>
                      <a:pt x="762520" y="496098"/>
                      <a:pt x="629579" y="532305"/>
                    </a:cubicBezTo>
                    <a:cubicBezTo>
                      <a:pt x="626337" y="533386"/>
                      <a:pt x="618231" y="535548"/>
                      <a:pt x="604721" y="538250"/>
                    </a:cubicBezTo>
                    <a:lnTo>
                      <a:pt x="597155" y="539871"/>
                    </a:lnTo>
                    <a:lnTo>
                      <a:pt x="877087" y="941397"/>
                    </a:lnTo>
                    <a:lnTo>
                      <a:pt x="745228" y="941397"/>
                    </a:lnTo>
                    <a:close/>
                  </a:path>
                </a:pathLst>
              </a:custGeom>
              <a:solidFill>
                <a:srgbClr val="000100"/>
              </a:solidFill>
              <a:ln w="5402" cap="flat">
                <a:noFill/>
                <a:prstDash val="solid"/>
                <a:miter/>
              </a:ln>
            </p:spPr>
            <p:txBody>
              <a:bodyPr rtlCol="0" anchor="ctr"/>
              <a:lstStyle/>
              <a:p>
                <a:endParaRPr lang="en-GB"/>
              </a:p>
            </p:txBody>
          </p:sp>
          <p:sp>
            <p:nvSpPr>
              <p:cNvPr id="12" name="Freihandform: Form 11">
                <a:extLst>
                  <a:ext uri="{FF2B5EF4-FFF2-40B4-BE49-F238E27FC236}">
                    <a16:creationId xmlns:a16="http://schemas.microsoft.com/office/drawing/2014/main" id="{D15A44BC-10DE-B7F4-BA37-DB60661E320A}"/>
                  </a:ext>
                </a:extLst>
              </p:cNvPr>
              <p:cNvSpPr/>
              <p:nvPr/>
            </p:nvSpPr>
            <p:spPr>
              <a:xfrm>
                <a:off x="9187425" y="5471745"/>
                <a:ext cx="896542" cy="941396"/>
              </a:xfrm>
              <a:custGeom>
                <a:avLst/>
                <a:gdLst>
                  <a:gd name="connsiteX0" fmla="*/ 390717 w 896542"/>
                  <a:gd name="connsiteY0" fmla="*/ 941397 h 941396"/>
                  <a:gd name="connsiteX1" fmla="*/ 390717 w 896542"/>
                  <a:gd name="connsiteY1" fmla="*/ 556624 h 941396"/>
                  <a:gd name="connsiteX2" fmla="*/ 0 w 896542"/>
                  <a:gd name="connsiteY2" fmla="*/ 0 h 941396"/>
                  <a:gd name="connsiteX3" fmla="*/ 132401 w 896542"/>
                  <a:gd name="connsiteY3" fmla="*/ 0 h 941396"/>
                  <a:gd name="connsiteX4" fmla="*/ 435572 w 896542"/>
                  <a:gd name="connsiteY4" fmla="*/ 436112 h 941396"/>
                  <a:gd name="connsiteX5" fmla="*/ 462052 w 896542"/>
                  <a:gd name="connsiteY5" fmla="*/ 436112 h 941396"/>
                  <a:gd name="connsiteX6" fmla="*/ 764142 w 896542"/>
                  <a:gd name="connsiteY6" fmla="*/ 0 h 941396"/>
                  <a:gd name="connsiteX7" fmla="*/ 896543 w 896542"/>
                  <a:gd name="connsiteY7" fmla="*/ 0 h 941396"/>
                  <a:gd name="connsiteX8" fmla="*/ 505825 w 896542"/>
                  <a:gd name="connsiteY8" fmla="*/ 556624 h 941396"/>
                  <a:gd name="connsiteX9" fmla="*/ 505825 w 896542"/>
                  <a:gd name="connsiteY9"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542" h="941396">
                    <a:moveTo>
                      <a:pt x="390717" y="941397"/>
                    </a:moveTo>
                    <a:lnTo>
                      <a:pt x="390717" y="556624"/>
                    </a:lnTo>
                    <a:lnTo>
                      <a:pt x="0" y="0"/>
                    </a:lnTo>
                    <a:lnTo>
                      <a:pt x="132401" y="0"/>
                    </a:lnTo>
                    <a:lnTo>
                      <a:pt x="435572" y="436112"/>
                    </a:lnTo>
                    <a:lnTo>
                      <a:pt x="462052" y="436112"/>
                    </a:lnTo>
                    <a:lnTo>
                      <a:pt x="764142" y="0"/>
                    </a:lnTo>
                    <a:lnTo>
                      <a:pt x="896543" y="0"/>
                    </a:lnTo>
                    <a:lnTo>
                      <a:pt x="505825" y="556624"/>
                    </a:lnTo>
                    <a:lnTo>
                      <a:pt x="505825" y="941397"/>
                    </a:lnTo>
                    <a:close/>
                  </a:path>
                </a:pathLst>
              </a:custGeom>
              <a:solidFill>
                <a:srgbClr val="000100"/>
              </a:solidFill>
              <a:ln w="5402" cap="flat">
                <a:noFill/>
                <a:prstDash val="solid"/>
                <a:miter/>
              </a:ln>
            </p:spPr>
            <p:txBody>
              <a:bodyPr rtlCol="0" anchor="ctr"/>
              <a:lstStyle/>
              <a:p>
                <a:endParaRPr lang="en-GB"/>
              </a:p>
            </p:txBody>
          </p:sp>
        </p:grpSp>
        <p:sp>
          <p:nvSpPr>
            <p:cNvPr id="8" name="Freihandform: Form 7">
              <a:extLst>
                <a:ext uri="{FF2B5EF4-FFF2-40B4-BE49-F238E27FC236}">
                  <a16:creationId xmlns:a16="http://schemas.microsoft.com/office/drawing/2014/main" id="{B2A91EA0-C537-E6C3-1F47-872FD3AB0F37}"/>
                </a:ext>
              </a:extLst>
            </p:cNvPr>
            <p:cNvSpPr/>
            <p:nvPr/>
          </p:nvSpPr>
          <p:spPr>
            <a:xfrm>
              <a:off x="3379404" y="4989479"/>
              <a:ext cx="1903226" cy="1903226"/>
            </a:xfrm>
            <a:custGeom>
              <a:avLst/>
              <a:gdLst>
                <a:gd name="connsiteX0" fmla="*/ 1676576 w 1903226"/>
                <a:gd name="connsiteY0" fmla="*/ 335274 h 1903226"/>
                <a:gd name="connsiteX1" fmla="*/ 335274 w 1903226"/>
                <a:gd name="connsiteY1" fmla="*/ 226651 h 1903226"/>
                <a:gd name="connsiteX2" fmla="*/ 226651 w 1903226"/>
                <a:gd name="connsiteY2" fmla="*/ 1567953 h 1903226"/>
                <a:gd name="connsiteX3" fmla="*/ 1567953 w 1903226"/>
                <a:gd name="connsiteY3" fmla="*/ 1676576 h 1903226"/>
                <a:gd name="connsiteX4" fmla="*/ 1676576 w 1903226"/>
                <a:gd name="connsiteY4" fmla="*/ 335274 h 1903226"/>
                <a:gd name="connsiteX5" fmla="*/ 395260 w 1903226"/>
                <a:gd name="connsiteY5" fmla="*/ 296905 h 1903226"/>
                <a:gd name="connsiteX6" fmla="*/ 1512831 w 1903226"/>
                <a:gd name="connsiteY6" fmla="*/ 301228 h 1903226"/>
                <a:gd name="connsiteX7" fmla="*/ 136403 w 1903226"/>
                <a:gd name="connsiteY7" fmla="*/ 682218 h 1903226"/>
                <a:gd name="connsiteX8" fmla="*/ 395260 w 1903226"/>
                <a:gd name="connsiteY8" fmla="*/ 296905 h 1903226"/>
                <a:gd name="connsiteX9" fmla="*/ 297445 w 1903226"/>
                <a:gd name="connsiteY9" fmla="*/ 1507427 h 1903226"/>
                <a:gd name="connsiteX10" fmla="*/ 99114 w 1903226"/>
                <a:gd name="connsiteY10" fmla="*/ 851907 h 1903226"/>
                <a:gd name="connsiteX11" fmla="*/ 562247 w 1903226"/>
                <a:gd name="connsiteY11" fmla="*/ 1088608 h 1903226"/>
                <a:gd name="connsiteX12" fmla="*/ 637364 w 1903226"/>
                <a:gd name="connsiteY12" fmla="*/ 1024839 h 1903226"/>
                <a:gd name="connsiteX13" fmla="*/ 167747 w 1903226"/>
                <a:gd name="connsiteY13" fmla="*/ 784897 h 1903226"/>
                <a:gd name="connsiteX14" fmla="*/ 169908 w 1903226"/>
                <a:gd name="connsiteY14" fmla="*/ 769225 h 1903226"/>
                <a:gd name="connsiteX15" fmla="*/ 1504184 w 1903226"/>
                <a:gd name="connsiteY15" fmla="*/ 399583 h 1903226"/>
                <a:gd name="connsiteX16" fmla="*/ 1514452 w 1903226"/>
                <a:gd name="connsiteY16" fmla="*/ 412013 h 1903226"/>
                <a:gd name="connsiteX17" fmla="*/ 660061 w 1903226"/>
                <a:gd name="connsiteY17" fmla="*/ 1138326 h 1903226"/>
                <a:gd name="connsiteX18" fmla="*/ 912434 w 1903226"/>
                <a:gd name="connsiteY18" fmla="*/ 1808436 h 1903226"/>
                <a:gd name="connsiteX19" fmla="*/ 297445 w 1903226"/>
                <a:gd name="connsiteY19" fmla="*/ 1507427 h 1903226"/>
                <a:gd name="connsiteX20" fmla="*/ 989712 w 1903226"/>
                <a:gd name="connsiteY20" fmla="*/ 1751693 h 1903226"/>
                <a:gd name="connsiteX21" fmla="*/ 769225 w 1903226"/>
                <a:gd name="connsiteY21" fmla="*/ 1166968 h 1903226"/>
                <a:gd name="connsiteX22" fmla="*/ 1574438 w 1903226"/>
                <a:gd name="connsiteY22" fmla="*/ 482806 h 1903226"/>
                <a:gd name="connsiteX23" fmla="*/ 1584706 w 1903226"/>
                <a:gd name="connsiteY23" fmla="*/ 495236 h 1903226"/>
                <a:gd name="connsiteX24" fmla="*/ 1005384 w 1903226"/>
                <a:gd name="connsiteY24" fmla="*/ 1752233 h 1903226"/>
                <a:gd name="connsiteX25" fmla="*/ 989712 w 1903226"/>
                <a:gd name="connsiteY25" fmla="*/ 1751693 h 1903226"/>
                <a:gd name="connsiteX26" fmla="*/ 1507967 w 1903226"/>
                <a:gd name="connsiteY26" fmla="*/ 1605781 h 1903226"/>
                <a:gd name="connsiteX27" fmla="*/ 1085906 w 1903226"/>
                <a:gd name="connsiteY27" fmla="*/ 1799249 h 1903226"/>
                <a:gd name="connsiteX28" fmla="*/ 1683601 w 1903226"/>
                <a:gd name="connsiteY28" fmla="*/ 502261 h 1903226"/>
                <a:gd name="connsiteX29" fmla="*/ 1507967 w 1903226"/>
                <a:gd name="connsiteY29" fmla="*/ 1605781 h 19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3226" h="1903226">
                  <a:moveTo>
                    <a:pt x="1676576" y="335274"/>
                  </a:moveTo>
                  <a:cubicBezTo>
                    <a:pt x="1336116" y="-65171"/>
                    <a:pt x="735719" y="-113808"/>
                    <a:pt x="335274" y="226651"/>
                  </a:cubicBezTo>
                  <a:cubicBezTo>
                    <a:pt x="-65171" y="567111"/>
                    <a:pt x="-113808" y="1167508"/>
                    <a:pt x="226651" y="1567953"/>
                  </a:cubicBezTo>
                  <a:cubicBezTo>
                    <a:pt x="567111" y="1968398"/>
                    <a:pt x="1167508" y="2017035"/>
                    <a:pt x="1567953" y="1676576"/>
                  </a:cubicBezTo>
                  <a:cubicBezTo>
                    <a:pt x="1968398" y="1336116"/>
                    <a:pt x="2017035" y="735719"/>
                    <a:pt x="1676576" y="335274"/>
                  </a:cubicBezTo>
                  <a:close/>
                  <a:moveTo>
                    <a:pt x="395260" y="296905"/>
                  </a:moveTo>
                  <a:cubicBezTo>
                    <a:pt x="721668" y="19133"/>
                    <a:pt x="1197771" y="28861"/>
                    <a:pt x="1512831" y="301228"/>
                  </a:cubicBezTo>
                  <a:lnTo>
                    <a:pt x="136403" y="682218"/>
                  </a:lnTo>
                  <a:cubicBezTo>
                    <a:pt x="183959" y="537388"/>
                    <a:pt x="270965" y="402826"/>
                    <a:pt x="395260" y="296905"/>
                  </a:cubicBezTo>
                  <a:close/>
                  <a:moveTo>
                    <a:pt x="297445" y="1507427"/>
                  </a:moveTo>
                  <a:cubicBezTo>
                    <a:pt x="136943" y="1318823"/>
                    <a:pt x="72634" y="1080502"/>
                    <a:pt x="99114" y="851907"/>
                  </a:cubicBezTo>
                  <a:lnTo>
                    <a:pt x="562247" y="1088608"/>
                  </a:lnTo>
                  <a:lnTo>
                    <a:pt x="637364" y="1024839"/>
                  </a:lnTo>
                  <a:lnTo>
                    <a:pt x="167747" y="784897"/>
                  </a:lnTo>
                  <a:cubicBezTo>
                    <a:pt x="168827" y="777331"/>
                    <a:pt x="168827" y="776790"/>
                    <a:pt x="169908" y="769225"/>
                  </a:cubicBezTo>
                  <a:lnTo>
                    <a:pt x="1504184" y="399583"/>
                  </a:lnTo>
                  <a:lnTo>
                    <a:pt x="1514452" y="412013"/>
                  </a:lnTo>
                  <a:lnTo>
                    <a:pt x="660061" y="1138326"/>
                  </a:lnTo>
                  <a:lnTo>
                    <a:pt x="912434" y="1808436"/>
                  </a:lnTo>
                  <a:cubicBezTo>
                    <a:pt x="682759" y="1798168"/>
                    <a:pt x="457407" y="1696030"/>
                    <a:pt x="297445" y="1507427"/>
                  </a:cubicBezTo>
                  <a:close/>
                  <a:moveTo>
                    <a:pt x="989712" y="1751693"/>
                  </a:moveTo>
                  <a:lnTo>
                    <a:pt x="769225" y="1166968"/>
                  </a:lnTo>
                  <a:lnTo>
                    <a:pt x="1574438" y="482806"/>
                  </a:lnTo>
                  <a:lnTo>
                    <a:pt x="1584706" y="495236"/>
                  </a:lnTo>
                  <a:lnTo>
                    <a:pt x="1005384" y="1752233"/>
                  </a:lnTo>
                  <a:cubicBezTo>
                    <a:pt x="997819" y="1752233"/>
                    <a:pt x="997278" y="1752233"/>
                    <a:pt x="989712" y="1751693"/>
                  </a:cubicBezTo>
                  <a:close/>
                  <a:moveTo>
                    <a:pt x="1507967" y="1605781"/>
                  </a:moveTo>
                  <a:cubicBezTo>
                    <a:pt x="1383132" y="1711702"/>
                    <a:pt x="1236680" y="1776011"/>
                    <a:pt x="1085906" y="1799249"/>
                  </a:cubicBezTo>
                  <a:lnTo>
                    <a:pt x="1683601" y="502261"/>
                  </a:lnTo>
                  <a:cubicBezTo>
                    <a:pt x="1901387" y="856771"/>
                    <a:pt x="1834375" y="1328010"/>
                    <a:pt x="1507967" y="1605781"/>
                  </a:cubicBezTo>
                  <a:close/>
                </a:path>
              </a:pathLst>
            </a:custGeom>
            <a:solidFill>
              <a:srgbClr val="000100"/>
            </a:solidFill>
            <a:ln w="5402" cap="flat">
              <a:noFill/>
              <a:prstDash val="solid"/>
              <a:miter/>
            </a:ln>
          </p:spPr>
          <p:txBody>
            <a:bodyPr rtlCol="0" anchor="ctr"/>
            <a:lstStyle/>
            <a:p>
              <a:endParaRPr lang="en-GB"/>
            </a:p>
          </p:txBody>
        </p:sp>
      </p:grpSp>
    </p:spTree>
    <p:extLst>
      <p:ext uri="{BB962C8B-B14F-4D97-AF65-F5344CB8AC3E}">
        <p14:creationId xmlns:p14="http://schemas.microsoft.com/office/powerpoint/2010/main" val="2362769573"/>
      </p:ext>
    </p:extLst>
  </p:cSld>
  <p:clrMapOvr>
    <a:masterClrMapping/>
  </p:clrMapOvr>
  <p:extLst>
    <p:ext uri="{DCECCB84-F9BA-43D5-87BE-67443E8EF086}">
      <p15:sldGuideLst xmlns:p15="http://schemas.microsoft.com/office/powerpoint/2012/main">
        <p15:guide id="1" orient="horz" pos="3929">
          <p15:clr>
            <a:srgbClr val="F26B43"/>
          </p15:clr>
        </p15:guide>
        <p15:guide id="2" pos="483">
          <p15:clr>
            <a:srgbClr val="F26B43"/>
          </p15:clr>
        </p15:guide>
        <p15:guide id="3" pos="7197">
          <p15:clr>
            <a:srgbClr val="F26B43"/>
          </p15:clr>
        </p15:guide>
        <p15:guide id="4" pos="3840">
          <p15:clr>
            <a:srgbClr val="F26B43"/>
          </p15:clr>
        </p15:guide>
        <p15:guide id="5" orient="horz" pos="1139">
          <p15:clr>
            <a:srgbClr val="F26B43"/>
          </p15:clr>
        </p15:guide>
        <p15:guide id="6" orient="horz" pos="2546">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67A83393-13F8-4BDE-8493-A58A26E2140B}"/>
              </a:ext>
            </a:extLst>
          </p:cNvPr>
          <p:cNvGraphicFramePr>
            <a:graphicFrameLocks noChangeAspect="1"/>
          </p:cNvGraphicFramePr>
          <p:nvPr userDrawn="1">
            <p:custDataLst>
              <p:tags r:id="rId1"/>
            </p:custDataLst>
            <p:extLst>
              <p:ext uri="{D42A27DB-BD31-4B8C-83A1-F6EECF244321}">
                <p14:modId xmlns:p14="http://schemas.microsoft.com/office/powerpoint/2010/main" val="408663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 name="Objekt 2" hidden="1">
                        <a:extLst>
                          <a:ext uri="{FF2B5EF4-FFF2-40B4-BE49-F238E27FC236}">
                            <a16:creationId xmlns:a16="http://schemas.microsoft.com/office/drawing/2014/main" id="{67A83393-13F8-4BDE-8493-A58A26E21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E02855E-724C-448A-A785-F9D5151C39E6}"/>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6" name="Text Placeholder 6">
            <a:extLst>
              <a:ext uri="{FF2B5EF4-FFF2-40B4-BE49-F238E27FC236}">
                <a16:creationId xmlns:a16="http://schemas.microsoft.com/office/drawing/2014/main" id="{895D8BAF-C903-7640-A4DD-89C178A0C206}"/>
              </a:ext>
            </a:extLst>
          </p:cNvPr>
          <p:cNvSpPr>
            <a:spLocks noGrp="1"/>
          </p:cNvSpPr>
          <p:nvPr>
            <p:ph type="body" sz="quarter" idx="13" hasCustomPrompt="1"/>
          </p:nvPr>
        </p:nvSpPr>
        <p:spPr>
          <a:xfrm>
            <a:off x="766763" y="463594"/>
            <a:ext cx="10658475"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noProof="0"/>
              <a:t>indicator</a:t>
            </a:r>
          </a:p>
        </p:txBody>
      </p:sp>
      <p:sp>
        <p:nvSpPr>
          <p:cNvPr id="16" name="Rubrik 1">
            <a:extLst>
              <a:ext uri="{FF2B5EF4-FFF2-40B4-BE49-F238E27FC236}">
                <a16:creationId xmlns:a16="http://schemas.microsoft.com/office/drawing/2014/main" id="{818B430D-C850-D246-B5B3-4C584CF0E893}"/>
              </a:ext>
            </a:extLst>
          </p:cNvPr>
          <p:cNvSpPr>
            <a:spLocks noGrp="1"/>
          </p:cNvSpPr>
          <p:nvPr>
            <p:ph type="title" hasCustomPrompt="1"/>
          </p:nvPr>
        </p:nvSpPr>
        <p:spPr>
          <a:xfrm>
            <a:off x="766763" y="958740"/>
            <a:ext cx="10658475" cy="584775"/>
          </a:xfrm>
        </p:spPr>
        <p:txBody>
          <a:bodyPr>
            <a:spAutoFit/>
          </a:bodyPr>
          <a:lstStyle/>
          <a:p>
            <a:r>
              <a:rPr lang="en-GB" noProof="0"/>
              <a:t>Click here to add a headline </a:t>
            </a:r>
            <a:br>
              <a:rPr lang="en-GB" noProof="0"/>
            </a:br>
            <a:r>
              <a:rPr lang="en-GB" noProof="0"/>
              <a:t>of maximum two lines</a:t>
            </a:r>
          </a:p>
        </p:txBody>
      </p:sp>
      <p:sp>
        <p:nvSpPr>
          <p:cNvPr id="4" name="Datumsplatzhalter 3">
            <a:extLst>
              <a:ext uri="{FF2B5EF4-FFF2-40B4-BE49-F238E27FC236}">
                <a16:creationId xmlns:a16="http://schemas.microsoft.com/office/drawing/2014/main" id="{AEF30730-2214-4B35-A1B8-4D7772F0413B}"/>
              </a:ext>
            </a:extLst>
          </p:cNvPr>
          <p:cNvSpPr>
            <a:spLocks noGrp="1"/>
          </p:cNvSpPr>
          <p:nvPr>
            <p:ph type="dt" sz="half" idx="14"/>
          </p:nvPr>
        </p:nvSpPr>
        <p:spPr/>
        <p:txBody>
          <a:bodyPr/>
          <a:lstStyle/>
          <a:p>
            <a:r>
              <a:rPr lang="it-IT" noProof="0"/>
              <a:t>04/12/2024 |</a:t>
            </a:r>
            <a:endParaRPr lang="en-GB" noProof="0"/>
          </a:p>
        </p:txBody>
      </p:sp>
      <p:sp>
        <p:nvSpPr>
          <p:cNvPr id="5" name="Fußzeilenplatzhalter 4">
            <a:extLst>
              <a:ext uri="{FF2B5EF4-FFF2-40B4-BE49-F238E27FC236}">
                <a16:creationId xmlns:a16="http://schemas.microsoft.com/office/drawing/2014/main" id="{4F25D044-63F9-403A-979A-497B3341E526}"/>
              </a:ext>
            </a:extLst>
          </p:cNvPr>
          <p:cNvSpPr>
            <a:spLocks noGrp="1"/>
          </p:cNvSpPr>
          <p:nvPr>
            <p:ph type="ftr" sz="quarter" idx="15"/>
          </p:nvPr>
        </p:nvSpPr>
        <p:spPr/>
        <p:txBody>
          <a:bodyPr/>
          <a:lstStyle/>
          <a:p>
            <a:r>
              <a:rPr lang="en-US" noProof="0"/>
              <a:t>Copyright AFRY AB | The role of competition in the Italian BESS market - Battery Asset Management Summit Europe 2024</a:t>
            </a:r>
            <a:endParaRPr lang="en-GB" noProof="0"/>
          </a:p>
        </p:txBody>
      </p:sp>
      <p:sp>
        <p:nvSpPr>
          <p:cNvPr id="7" name="Foliennummernplatzhalter 6">
            <a:extLst>
              <a:ext uri="{FF2B5EF4-FFF2-40B4-BE49-F238E27FC236}">
                <a16:creationId xmlns:a16="http://schemas.microsoft.com/office/drawing/2014/main" id="{88118089-CBB1-4800-9F44-1D238608DFA6}"/>
              </a:ext>
            </a:extLst>
          </p:cNvPr>
          <p:cNvSpPr>
            <a:spLocks noGrp="1"/>
          </p:cNvSpPr>
          <p:nvPr>
            <p:ph type="sldNum" sz="quarter" idx="16"/>
          </p:nvPr>
        </p:nvSpPr>
        <p:spPr/>
        <p:txBody>
          <a:bodyPr/>
          <a:lstStyle/>
          <a:p>
            <a:fld id="{0B1617BE-BA58-4B59-88D5-A8C7B239E913}" type="slidenum">
              <a:rPr lang="en-GB" noProof="0" smtClean="0"/>
              <a:pPr/>
              <a:t>‹#›</a:t>
            </a:fld>
            <a:endParaRPr lang="en-GB" noProof="0"/>
          </a:p>
        </p:txBody>
      </p:sp>
      <p:sp>
        <p:nvSpPr>
          <p:cNvPr id="22" name="Textplatzhalter 6">
            <a:extLst>
              <a:ext uri="{FF2B5EF4-FFF2-40B4-BE49-F238E27FC236}">
                <a16:creationId xmlns:a16="http://schemas.microsoft.com/office/drawing/2014/main" id="{59368D16-CAA2-4C19-9EF1-47069BC1B9CB}"/>
              </a:ext>
            </a:extLst>
          </p:cNvPr>
          <p:cNvSpPr>
            <a:spLocks noGrp="1"/>
          </p:cNvSpPr>
          <p:nvPr>
            <p:ph type="body" sz="quarter" idx="18" hasCustomPrompt="1"/>
          </p:nvPr>
        </p:nvSpPr>
        <p:spPr>
          <a:xfrm>
            <a:off x="766763" y="6278992"/>
            <a:ext cx="8852438" cy="102336"/>
          </a:xfrm>
        </p:spPr>
        <p:txBody>
          <a:bodyPr wrap="square" anchor="b">
            <a:spAutoFit/>
          </a:bodyPr>
          <a:lstStyle>
            <a:lvl1pPr marL="0" indent="0">
              <a:spcBef>
                <a:spcPts val="0"/>
              </a:spcBef>
              <a:spcAft>
                <a:spcPts val="0"/>
              </a:spcAft>
              <a:buNone/>
              <a:defRPr sz="700">
                <a:solidFill>
                  <a:schemeClr val="tx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Placeholder for sources and footnotes: footnotes are numbered (no *)  |  Single-line </a:t>
            </a:r>
          </a:p>
        </p:txBody>
      </p:sp>
      <p:grpSp>
        <p:nvGrpSpPr>
          <p:cNvPr id="8" name="Grafik 5">
            <a:extLst>
              <a:ext uri="{FF2B5EF4-FFF2-40B4-BE49-F238E27FC236}">
                <a16:creationId xmlns:a16="http://schemas.microsoft.com/office/drawing/2014/main" id="{3967A5EA-1819-2545-3DA4-97FC491240E2}"/>
              </a:ext>
            </a:extLst>
          </p:cNvPr>
          <p:cNvGrpSpPr>
            <a:grpSpLocks noChangeAspect="1"/>
          </p:cNvGrpSpPr>
          <p:nvPr userDrawn="1"/>
        </p:nvGrpSpPr>
        <p:grpSpPr>
          <a:xfrm>
            <a:off x="10666241" y="6334963"/>
            <a:ext cx="1232317" cy="349818"/>
            <a:chOff x="3379404" y="4989479"/>
            <a:chExt cx="6704563" cy="1903226"/>
          </a:xfrm>
          <a:solidFill>
            <a:srgbClr val="000100"/>
          </a:solidFill>
        </p:grpSpPr>
        <p:grpSp>
          <p:nvGrpSpPr>
            <p:cNvPr id="9" name="Grafik 5">
              <a:extLst>
                <a:ext uri="{FF2B5EF4-FFF2-40B4-BE49-F238E27FC236}">
                  <a16:creationId xmlns:a16="http://schemas.microsoft.com/office/drawing/2014/main" id="{3FB879C2-7C56-A05A-F109-B8BD6DC1FD0E}"/>
                </a:ext>
              </a:extLst>
            </p:cNvPr>
            <p:cNvGrpSpPr/>
            <p:nvPr/>
          </p:nvGrpSpPr>
          <p:grpSpPr>
            <a:xfrm>
              <a:off x="5827147" y="5471745"/>
              <a:ext cx="4256821" cy="941396"/>
              <a:chOff x="5827147" y="5471745"/>
              <a:chExt cx="4256821" cy="941396"/>
            </a:xfrm>
            <a:solidFill>
              <a:srgbClr val="000100"/>
            </a:solidFill>
          </p:grpSpPr>
          <p:sp>
            <p:nvSpPr>
              <p:cNvPr id="11" name="Freihandform: Form 10">
                <a:extLst>
                  <a:ext uri="{FF2B5EF4-FFF2-40B4-BE49-F238E27FC236}">
                    <a16:creationId xmlns:a16="http://schemas.microsoft.com/office/drawing/2014/main" id="{4C62A9E8-A592-5147-BE7B-6D5589D6BA3B}"/>
                  </a:ext>
                </a:extLst>
              </p:cNvPr>
              <p:cNvSpPr/>
              <p:nvPr/>
            </p:nvSpPr>
            <p:spPr>
              <a:xfrm>
                <a:off x="7083603" y="5471745"/>
                <a:ext cx="733879" cy="941396"/>
              </a:xfrm>
              <a:custGeom>
                <a:avLst/>
                <a:gdLst>
                  <a:gd name="connsiteX0" fmla="*/ 0 w 733879"/>
                  <a:gd name="connsiteY0" fmla="*/ 941397 h 941396"/>
                  <a:gd name="connsiteX1" fmla="*/ 0 w 733879"/>
                  <a:gd name="connsiteY1" fmla="*/ 0 h 941396"/>
                  <a:gd name="connsiteX2" fmla="*/ 733879 w 733879"/>
                  <a:gd name="connsiteY2" fmla="*/ 0 h 941396"/>
                  <a:gd name="connsiteX3" fmla="*/ 733879 w 733879"/>
                  <a:gd name="connsiteY3" fmla="*/ 109163 h 941396"/>
                  <a:gd name="connsiteX4" fmla="*/ 137265 w 733879"/>
                  <a:gd name="connsiteY4" fmla="*/ 109163 h 941396"/>
                  <a:gd name="connsiteX5" fmla="*/ 115648 w 733879"/>
                  <a:gd name="connsiteY5" fmla="*/ 131320 h 941396"/>
                  <a:gd name="connsiteX6" fmla="*/ 115648 w 733879"/>
                  <a:gd name="connsiteY6" fmla="*/ 424763 h 941396"/>
                  <a:gd name="connsiteX7" fmla="*/ 137265 w 733879"/>
                  <a:gd name="connsiteY7" fmla="*/ 446380 h 941396"/>
                  <a:gd name="connsiteX8" fmla="*/ 619852 w 733879"/>
                  <a:gd name="connsiteY8" fmla="*/ 446380 h 941396"/>
                  <a:gd name="connsiteX9" fmla="*/ 619852 w 733879"/>
                  <a:gd name="connsiteY9" fmla="*/ 547437 h 941396"/>
                  <a:gd name="connsiteX10" fmla="*/ 137265 w 733879"/>
                  <a:gd name="connsiteY10" fmla="*/ 547437 h 941396"/>
                  <a:gd name="connsiteX11" fmla="*/ 115648 w 733879"/>
                  <a:gd name="connsiteY11" fmla="*/ 569594 h 941396"/>
                  <a:gd name="connsiteX12" fmla="*/ 115648 w 733879"/>
                  <a:gd name="connsiteY12"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879" h="941396">
                    <a:moveTo>
                      <a:pt x="0" y="941397"/>
                    </a:moveTo>
                    <a:lnTo>
                      <a:pt x="0" y="0"/>
                    </a:lnTo>
                    <a:lnTo>
                      <a:pt x="733879" y="0"/>
                    </a:lnTo>
                    <a:lnTo>
                      <a:pt x="733879" y="109163"/>
                    </a:lnTo>
                    <a:lnTo>
                      <a:pt x="137265" y="109163"/>
                    </a:lnTo>
                    <a:lnTo>
                      <a:pt x="115648" y="131320"/>
                    </a:lnTo>
                    <a:lnTo>
                      <a:pt x="115648" y="424763"/>
                    </a:lnTo>
                    <a:lnTo>
                      <a:pt x="137265" y="446380"/>
                    </a:lnTo>
                    <a:lnTo>
                      <a:pt x="619852" y="446380"/>
                    </a:lnTo>
                    <a:lnTo>
                      <a:pt x="619852" y="547437"/>
                    </a:lnTo>
                    <a:lnTo>
                      <a:pt x="137265" y="547437"/>
                    </a:lnTo>
                    <a:lnTo>
                      <a:pt x="115648" y="569594"/>
                    </a:lnTo>
                    <a:lnTo>
                      <a:pt x="115648" y="941397"/>
                    </a:lnTo>
                    <a:close/>
                  </a:path>
                </a:pathLst>
              </a:custGeom>
              <a:solidFill>
                <a:srgbClr val="000100"/>
              </a:solidFill>
              <a:ln w="5402" cap="flat">
                <a:noFill/>
                <a:prstDash val="solid"/>
                <a:miter/>
              </a:ln>
            </p:spPr>
            <p:txBody>
              <a:bodyPr rtlCol="0" anchor="ctr"/>
              <a:lstStyle/>
              <a:p>
                <a:endParaRPr lang="en-GB"/>
              </a:p>
            </p:txBody>
          </p:sp>
          <p:sp>
            <p:nvSpPr>
              <p:cNvPr id="12" name="Freihandform: Form 11">
                <a:extLst>
                  <a:ext uri="{FF2B5EF4-FFF2-40B4-BE49-F238E27FC236}">
                    <a16:creationId xmlns:a16="http://schemas.microsoft.com/office/drawing/2014/main" id="{03BD8892-4358-537B-05FB-9518CF66820C}"/>
                  </a:ext>
                </a:extLst>
              </p:cNvPr>
              <p:cNvSpPr/>
              <p:nvPr/>
            </p:nvSpPr>
            <p:spPr>
              <a:xfrm>
                <a:off x="5827147" y="5471745"/>
                <a:ext cx="978144" cy="941396"/>
              </a:xfrm>
              <a:custGeom>
                <a:avLst/>
                <a:gdLst>
                  <a:gd name="connsiteX0" fmla="*/ 852229 w 978144"/>
                  <a:gd name="connsiteY0" fmla="*/ 941397 h 941396"/>
                  <a:gd name="connsiteX1" fmla="*/ 727394 w 978144"/>
                  <a:gd name="connsiteY1" fmla="*/ 659302 h 941396"/>
                  <a:gd name="connsiteX2" fmla="*/ 355591 w 978144"/>
                  <a:gd name="connsiteY2" fmla="*/ 659302 h 941396"/>
                  <a:gd name="connsiteX3" fmla="*/ 400445 w 978144"/>
                  <a:gd name="connsiteY3" fmla="*/ 558245 h 941396"/>
                  <a:gd name="connsiteX4" fmla="*/ 683080 w 978144"/>
                  <a:gd name="connsiteY4" fmla="*/ 558245 h 941396"/>
                  <a:gd name="connsiteX5" fmla="*/ 500962 w 978144"/>
                  <a:gd name="connsiteY5" fmla="*/ 156179 h 941396"/>
                  <a:gd name="connsiteX6" fmla="*/ 469077 w 978144"/>
                  <a:gd name="connsiteY6" fmla="*/ 156179 h 941396"/>
                  <a:gd name="connsiteX7" fmla="*/ 118891 w 978144"/>
                  <a:gd name="connsiteY7" fmla="*/ 941397 h 941396"/>
                  <a:gd name="connsiteX8" fmla="*/ 0 w 978144"/>
                  <a:gd name="connsiteY8" fmla="*/ 941397 h 941396"/>
                  <a:gd name="connsiteX9" fmla="*/ 433410 w 978144"/>
                  <a:gd name="connsiteY9" fmla="*/ 0 h 941396"/>
                  <a:gd name="connsiteX10" fmla="*/ 545275 w 978144"/>
                  <a:gd name="connsiteY10" fmla="*/ 0 h 941396"/>
                  <a:gd name="connsiteX11" fmla="*/ 978145 w 978144"/>
                  <a:gd name="connsiteY11"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8144" h="941396">
                    <a:moveTo>
                      <a:pt x="852229" y="941397"/>
                    </a:moveTo>
                    <a:lnTo>
                      <a:pt x="727394" y="659302"/>
                    </a:lnTo>
                    <a:lnTo>
                      <a:pt x="355591" y="659302"/>
                    </a:lnTo>
                    <a:lnTo>
                      <a:pt x="400445" y="558245"/>
                    </a:lnTo>
                    <a:lnTo>
                      <a:pt x="683080" y="558245"/>
                    </a:lnTo>
                    <a:lnTo>
                      <a:pt x="500962" y="156179"/>
                    </a:lnTo>
                    <a:lnTo>
                      <a:pt x="469077" y="156179"/>
                    </a:lnTo>
                    <a:lnTo>
                      <a:pt x="118891" y="941397"/>
                    </a:lnTo>
                    <a:lnTo>
                      <a:pt x="0" y="941397"/>
                    </a:lnTo>
                    <a:lnTo>
                      <a:pt x="433410" y="0"/>
                    </a:lnTo>
                    <a:lnTo>
                      <a:pt x="545275" y="0"/>
                    </a:lnTo>
                    <a:lnTo>
                      <a:pt x="978145" y="941397"/>
                    </a:lnTo>
                    <a:close/>
                  </a:path>
                </a:pathLst>
              </a:custGeom>
              <a:solidFill>
                <a:srgbClr val="000100"/>
              </a:solidFill>
              <a:ln w="5402" cap="flat">
                <a:noFill/>
                <a:prstDash val="solid"/>
                <a:miter/>
              </a:ln>
            </p:spPr>
            <p:txBody>
              <a:bodyPr rtlCol="0" anchor="ctr"/>
              <a:lstStyle/>
              <a:p>
                <a:endParaRPr lang="en-GB"/>
              </a:p>
            </p:txBody>
          </p:sp>
          <p:sp>
            <p:nvSpPr>
              <p:cNvPr id="13" name="Freihandform: Form 12">
                <a:extLst>
                  <a:ext uri="{FF2B5EF4-FFF2-40B4-BE49-F238E27FC236}">
                    <a16:creationId xmlns:a16="http://schemas.microsoft.com/office/drawing/2014/main" id="{EAAC1D85-271E-C0B8-9063-B815BE3230DB}"/>
                  </a:ext>
                </a:extLst>
              </p:cNvPr>
              <p:cNvSpPr/>
              <p:nvPr/>
            </p:nvSpPr>
            <p:spPr>
              <a:xfrm>
                <a:off x="8128219" y="5471745"/>
                <a:ext cx="877087" cy="941396"/>
              </a:xfrm>
              <a:custGeom>
                <a:avLst/>
                <a:gdLst>
                  <a:gd name="connsiteX0" fmla="*/ 745228 w 877087"/>
                  <a:gd name="connsiteY0" fmla="*/ 941397 h 941396"/>
                  <a:gd name="connsiteX1" fmla="*/ 476102 w 877087"/>
                  <a:gd name="connsiteY1" fmla="*/ 547977 h 941396"/>
                  <a:gd name="connsiteX2" fmla="*/ 216165 w 877087"/>
                  <a:gd name="connsiteY2" fmla="*/ 547977 h 941396"/>
                  <a:gd name="connsiteX3" fmla="*/ 216165 w 877087"/>
                  <a:gd name="connsiteY3" fmla="*/ 446920 h 941396"/>
                  <a:gd name="connsiteX4" fmla="*/ 545275 w 877087"/>
                  <a:gd name="connsiteY4" fmla="*/ 446920 h 941396"/>
                  <a:gd name="connsiteX5" fmla="*/ 730636 w 877087"/>
                  <a:gd name="connsiteY5" fmla="*/ 273448 h 941396"/>
                  <a:gd name="connsiteX6" fmla="*/ 684701 w 877087"/>
                  <a:gd name="connsiteY6" fmla="*/ 160502 h 941396"/>
                  <a:gd name="connsiteX7" fmla="*/ 513931 w 877087"/>
                  <a:gd name="connsiteY7" fmla="*/ 101057 h 941396"/>
                  <a:gd name="connsiteX8" fmla="*/ 137265 w 877087"/>
                  <a:gd name="connsiteY8" fmla="*/ 101057 h 941396"/>
                  <a:gd name="connsiteX9" fmla="*/ 115648 w 877087"/>
                  <a:gd name="connsiteY9" fmla="*/ 122673 h 941396"/>
                  <a:gd name="connsiteX10" fmla="*/ 115648 w 877087"/>
                  <a:gd name="connsiteY10" fmla="*/ 941397 h 941396"/>
                  <a:gd name="connsiteX11" fmla="*/ 0 w 877087"/>
                  <a:gd name="connsiteY11" fmla="*/ 941397 h 941396"/>
                  <a:gd name="connsiteX12" fmla="*/ 0 w 877087"/>
                  <a:gd name="connsiteY12" fmla="*/ 0 h 941396"/>
                  <a:gd name="connsiteX13" fmla="*/ 513931 w 877087"/>
                  <a:gd name="connsiteY13" fmla="*/ 0 h 941396"/>
                  <a:gd name="connsiteX14" fmla="*/ 774409 w 877087"/>
                  <a:gd name="connsiteY14" fmla="*/ 93491 h 941396"/>
                  <a:gd name="connsiteX15" fmla="*/ 845204 w 877087"/>
                  <a:gd name="connsiteY15" fmla="*/ 274529 h 941396"/>
                  <a:gd name="connsiteX16" fmla="*/ 629579 w 877087"/>
                  <a:gd name="connsiteY16" fmla="*/ 532305 h 941396"/>
                  <a:gd name="connsiteX17" fmla="*/ 604721 w 877087"/>
                  <a:gd name="connsiteY17" fmla="*/ 538250 h 941396"/>
                  <a:gd name="connsiteX18" fmla="*/ 597155 w 877087"/>
                  <a:gd name="connsiteY18" fmla="*/ 539871 h 941396"/>
                  <a:gd name="connsiteX19" fmla="*/ 877087 w 877087"/>
                  <a:gd name="connsiteY19" fmla="*/ 941397 h 941396"/>
                  <a:gd name="connsiteX20" fmla="*/ 745228 w 877087"/>
                  <a:gd name="connsiteY20"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7087" h="941396">
                    <a:moveTo>
                      <a:pt x="745228" y="941397"/>
                    </a:moveTo>
                    <a:lnTo>
                      <a:pt x="476102" y="547977"/>
                    </a:lnTo>
                    <a:lnTo>
                      <a:pt x="216165" y="547977"/>
                    </a:lnTo>
                    <a:lnTo>
                      <a:pt x="216165" y="446920"/>
                    </a:lnTo>
                    <a:lnTo>
                      <a:pt x="545275" y="446920"/>
                    </a:lnTo>
                    <a:cubicBezTo>
                      <a:pt x="649034" y="446920"/>
                      <a:pt x="730636" y="370722"/>
                      <a:pt x="730636" y="273448"/>
                    </a:cubicBezTo>
                    <a:cubicBezTo>
                      <a:pt x="730636" y="231837"/>
                      <a:pt x="714424" y="191846"/>
                      <a:pt x="684701" y="160502"/>
                    </a:cubicBezTo>
                    <a:cubicBezTo>
                      <a:pt x="632281" y="108082"/>
                      <a:pt x="569053" y="101057"/>
                      <a:pt x="513931" y="101057"/>
                    </a:cubicBezTo>
                    <a:lnTo>
                      <a:pt x="137265" y="101057"/>
                    </a:lnTo>
                    <a:lnTo>
                      <a:pt x="115648" y="122673"/>
                    </a:lnTo>
                    <a:lnTo>
                      <a:pt x="115648" y="941397"/>
                    </a:lnTo>
                    <a:lnTo>
                      <a:pt x="0" y="941397"/>
                    </a:lnTo>
                    <a:lnTo>
                      <a:pt x="0" y="0"/>
                    </a:lnTo>
                    <a:lnTo>
                      <a:pt x="513931" y="0"/>
                    </a:lnTo>
                    <a:cubicBezTo>
                      <a:pt x="629039" y="0"/>
                      <a:pt x="714424" y="30803"/>
                      <a:pt x="774409" y="93491"/>
                    </a:cubicBezTo>
                    <a:cubicBezTo>
                      <a:pt x="820885" y="142669"/>
                      <a:pt x="845204" y="205356"/>
                      <a:pt x="845204" y="274529"/>
                    </a:cubicBezTo>
                    <a:cubicBezTo>
                      <a:pt x="845204" y="397202"/>
                      <a:pt x="762520" y="496098"/>
                      <a:pt x="629579" y="532305"/>
                    </a:cubicBezTo>
                    <a:cubicBezTo>
                      <a:pt x="626337" y="533386"/>
                      <a:pt x="618231" y="535548"/>
                      <a:pt x="604721" y="538250"/>
                    </a:cubicBezTo>
                    <a:lnTo>
                      <a:pt x="597155" y="539871"/>
                    </a:lnTo>
                    <a:lnTo>
                      <a:pt x="877087" y="941397"/>
                    </a:lnTo>
                    <a:lnTo>
                      <a:pt x="745228" y="941397"/>
                    </a:lnTo>
                    <a:close/>
                  </a:path>
                </a:pathLst>
              </a:custGeom>
              <a:solidFill>
                <a:srgbClr val="000100"/>
              </a:solidFill>
              <a:ln w="5402" cap="flat">
                <a:noFill/>
                <a:prstDash val="solid"/>
                <a:miter/>
              </a:ln>
            </p:spPr>
            <p:txBody>
              <a:bodyPr rtlCol="0" anchor="ctr"/>
              <a:lstStyle/>
              <a:p>
                <a:endParaRPr lang="en-GB"/>
              </a:p>
            </p:txBody>
          </p:sp>
          <p:sp>
            <p:nvSpPr>
              <p:cNvPr id="14" name="Freihandform: Form 13">
                <a:extLst>
                  <a:ext uri="{FF2B5EF4-FFF2-40B4-BE49-F238E27FC236}">
                    <a16:creationId xmlns:a16="http://schemas.microsoft.com/office/drawing/2014/main" id="{123636C3-1717-51D7-AAE2-1178CDBF8CD0}"/>
                  </a:ext>
                </a:extLst>
              </p:cNvPr>
              <p:cNvSpPr/>
              <p:nvPr/>
            </p:nvSpPr>
            <p:spPr>
              <a:xfrm>
                <a:off x="9187425" y="5471745"/>
                <a:ext cx="896542" cy="941396"/>
              </a:xfrm>
              <a:custGeom>
                <a:avLst/>
                <a:gdLst>
                  <a:gd name="connsiteX0" fmla="*/ 390717 w 896542"/>
                  <a:gd name="connsiteY0" fmla="*/ 941397 h 941396"/>
                  <a:gd name="connsiteX1" fmla="*/ 390717 w 896542"/>
                  <a:gd name="connsiteY1" fmla="*/ 556624 h 941396"/>
                  <a:gd name="connsiteX2" fmla="*/ 0 w 896542"/>
                  <a:gd name="connsiteY2" fmla="*/ 0 h 941396"/>
                  <a:gd name="connsiteX3" fmla="*/ 132401 w 896542"/>
                  <a:gd name="connsiteY3" fmla="*/ 0 h 941396"/>
                  <a:gd name="connsiteX4" fmla="*/ 435572 w 896542"/>
                  <a:gd name="connsiteY4" fmla="*/ 436112 h 941396"/>
                  <a:gd name="connsiteX5" fmla="*/ 462052 w 896542"/>
                  <a:gd name="connsiteY5" fmla="*/ 436112 h 941396"/>
                  <a:gd name="connsiteX6" fmla="*/ 764142 w 896542"/>
                  <a:gd name="connsiteY6" fmla="*/ 0 h 941396"/>
                  <a:gd name="connsiteX7" fmla="*/ 896543 w 896542"/>
                  <a:gd name="connsiteY7" fmla="*/ 0 h 941396"/>
                  <a:gd name="connsiteX8" fmla="*/ 505825 w 896542"/>
                  <a:gd name="connsiteY8" fmla="*/ 556624 h 941396"/>
                  <a:gd name="connsiteX9" fmla="*/ 505825 w 896542"/>
                  <a:gd name="connsiteY9"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542" h="941396">
                    <a:moveTo>
                      <a:pt x="390717" y="941397"/>
                    </a:moveTo>
                    <a:lnTo>
                      <a:pt x="390717" y="556624"/>
                    </a:lnTo>
                    <a:lnTo>
                      <a:pt x="0" y="0"/>
                    </a:lnTo>
                    <a:lnTo>
                      <a:pt x="132401" y="0"/>
                    </a:lnTo>
                    <a:lnTo>
                      <a:pt x="435572" y="436112"/>
                    </a:lnTo>
                    <a:lnTo>
                      <a:pt x="462052" y="436112"/>
                    </a:lnTo>
                    <a:lnTo>
                      <a:pt x="764142" y="0"/>
                    </a:lnTo>
                    <a:lnTo>
                      <a:pt x="896543" y="0"/>
                    </a:lnTo>
                    <a:lnTo>
                      <a:pt x="505825" y="556624"/>
                    </a:lnTo>
                    <a:lnTo>
                      <a:pt x="505825" y="941397"/>
                    </a:lnTo>
                    <a:close/>
                  </a:path>
                </a:pathLst>
              </a:custGeom>
              <a:solidFill>
                <a:srgbClr val="000100"/>
              </a:solidFill>
              <a:ln w="5402" cap="flat">
                <a:noFill/>
                <a:prstDash val="solid"/>
                <a:miter/>
              </a:ln>
            </p:spPr>
            <p:txBody>
              <a:bodyPr rtlCol="0" anchor="ctr"/>
              <a:lstStyle/>
              <a:p>
                <a:endParaRPr lang="en-GB"/>
              </a:p>
            </p:txBody>
          </p:sp>
        </p:grpSp>
        <p:sp>
          <p:nvSpPr>
            <p:cNvPr id="10" name="Freihandform: Form 9">
              <a:extLst>
                <a:ext uri="{FF2B5EF4-FFF2-40B4-BE49-F238E27FC236}">
                  <a16:creationId xmlns:a16="http://schemas.microsoft.com/office/drawing/2014/main" id="{7E301F73-7054-315C-D348-530E508E4C77}"/>
                </a:ext>
              </a:extLst>
            </p:cNvPr>
            <p:cNvSpPr/>
            <p:nvPr/>
          </p:nvSpPr>
          <p:spPr>
            <a:xfrm>
              <a:off x="3379404" y="4989479"/>
              <a:ext cx="1903226" cy="1903226"/>
            </a:xfrm>
            <a:custGeom>
              <a:avLst/>
              <a:gdLst>
                <a:gd name="connsiteX0" fmla="*/ 1676576 w 1903226"/>
                <a:gd name="connsiteY0" fmla="*/ 335274 h 1903226"/>
                <a:gd name="connsiteX1" fmla="*/ 335274 w 1903226"/>
                <a:gd name="connsiteY1" fmla="*/ 226651 h 1903226"/>
                <a:gd name="connsiteX2" fmla="*/ 226651 w 1903226"/>
                <a:gd name="connsiteY2" fmla="*/ 1567953 h 1903226"/>
                <a:gd name="connsiteX3" fmla="*/ 1567953 w 1903226"/>
                <a:gd name="connsiteY3" fmla="*/ 1676576 h 1903226"/>
                <a:gd name="connsiteX4" fmla="*/ 1676576 w 1903226"/>
                <a:gd name="connsiteY4" fmla="*/ 335274 h 1903226"/>
                <a:gd name="connsiteX5" fmla="*/ 395260 w 1903226"/>
                <a:gd name="connsiteY5" fmla="*/ 296905 h 1903226"/>
                <a:gd name="connsiteX6" fmla="*/ 1512831 w 1903226"/>
                <a:gd name="connsiteY6" fmla="*/ 301228 h 1903226"/>
                <a:gd name="connsiteX7" fmla="*/ 136403 w 1903226"/>
                <a:gd name="connsiteY7" fmla="*/ 682218 h 1903226"/>
                <a:gd name="connsiteX8" fmla="*/ 395260 w 1903226"/>
                <a:gd name="connsiteY8" fmla="*/ 296905 h 1903226"/>
                <a:gd name="connsiteX9" fmla="*/ 297445 w 1903226"/>
                <a:gd name="connsiteY9" fmla="*/ 1507427 h 1903226"/>
                <a:gd name="connsiteX10" fmla="*/ 99114 w 1903226"/>
                <a:gd name="connsiteY10" fmla="*/ 851907 h 1903226"/>
                <a:gd name="connsiteX11" fmla="*/ 562247 w 1903226"/>
                <a:gd name="connsiteY11" fmla="*/ 1088608 h 1903226"/>
                <a:gd name="connsiteX12" fmla="*/ 637364 w 1903226"/>
                <a:gd name="connsiteY12" fmla="*/ 1024839 h 1903226"/>
                <a:gd name="connsiteX13" fmla="*/ 167747 w 1903226"/>
                <a:gd name="connsiteY13" fmla="*/ 784897 h 1903226"/>
                <a:gd name="connsiteX14" fmla="*/ 169908 w 1903226"/>
                <a:gd name="connsiteY14" fmla="*/ 769225 h 1903226"/>
                <a:gd name="connsiteX15" fmla="*/ 1504184 w 1903226"/>
                <a:gd name="connsiteY15" fmla="*/ 399583 h 1903226"/>
                <a:gd name="connsiteX16" fmla="*/ 1514452 w 1903226"/>
                <a:gd name="connsiteY16" fmla="*/ 412013 h 1903226"/>
                <a:gd name="connsiteX17" fmla="*/ 660061 w 1903226"/>
                <a:gd name="connsiteY17" fmla="*/ 1138326 h 1903226"/>
                <a:gd name="connsiteX18" fmla="*/ 912434 w 1903226"/>
                <a:gd name="connsiteY18" fmla="*/ 1808436 h 1903226"/>
                <a:gd name="connsiteX19" fmla="*/ 297445 w 1903226"/>
                <a:gd name="connsiteY19" fmla="*/ 1507427 h 1903226"/>
                <a:gd name="connsiteX20" fmla="*/ 989712 w 1903226"/>
                <a:gd name="connsiteY20" fmla="*/ 1751693 h 1903226"/>
                <a:gd name="connsiteX21" fmla="*/ 769225 w 1903226"/>
                <a:gd name="connsiteY21" fmla="*/ 1166968 h 1903226"/>
                <a:gd name="connsiteX22" fmla="*/ 1574438 w 1903226"/>
                <a:gd name="connsiteY22" fmla="*/ 482806 h 1903226"/>
                <a:gd name="connsiteX23" fmla="*/ 1584706 w 1903226"/>
                <a:gd name="connsiteY23" fmla="*/ 495236 h 1903226"/>
                <a:gd name="connsiteX24" fmla="*/ 1005384 w 1903226"/>
                <a:gd name="connsiteY24" fmla="*/ 1752233 h 1903226"/>
                <a:gd name="connsiteX25" fmla="*/ 989712 w 1903226"/>
                <a:gd name="connsiteY25" fmla="*/ 1751693 h 1903226"/>
                <a:gd name="connsiteX26" fmla="*/ 1507967 w 1903226"/>
                <a:gd name="connsiteY26" fmla="*/ 1605781 h 1903226"/>
                <a:gd name="connsiteX27" fmla="*/ 1085906 w 1903226"/>
                <a:gd name="connsiteY27" fmla="*/ 1799249 h 1903226"/>
                <a:gd name="connsiteX28" fmla="*/ 1683601 w 1903226"/>
                <a:gd name="connsiteY28" fmla="*/ 502261 h 1903226"/>
                <a:gd name="connsiteX29" fmla="*/ 1507967 w 1903226"/>
                <a:gd name="connsiteY29" fmla="*/ 1605781 h 19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3226" h="1903226">
                  <a:moveTo>
                    <a:pt x="1676576" y="335274"/>
                  </a:moveTo>
                  <a:cubicBezTo>
                    <a:pt x="1336116" y="-65171"/>
                    <a:pt x="735719" y="-113808"/>
                    <a:pt x="335274" y="226651"/>
                  </a:cubicBezTo>
                  <a:cubicBezTo>
                    <a:pt x="-65171" y="567111"/>
                    <a:pt x="-113808" y="1167508"/>
                    <a:pt x="226651" y="1567953"/>
                  </a:cubicBezTo>
                  <a:cubicBezTo>
                    <a:pt x="567111" y="1968398"/>
                    <a:pt x="1167508" y="2017035"/>
                    <a:pt x="1567953" y="1676576"/>
                  </a:cubicBezTo>
                  <a:cubicBezTo>
                    <a:pt x="1968398" y="1336116"/>
                    <a:pt x="2017035" y="735719"/>
                    <a:pt x="1676576" y="335274"/>
                  </a:cubicBezTo>
                  <a:close/>
                  <a:moveTo>
                    <a:pt x="395260" y="296905"/>
                  </a:moveTo>
                  <a:cubicBezTo>
                    <a:pt x="721668" y="19133"/>
                    <a:pt x="1197771" y="28861"/>
                    <a:pt x="1512831" y="301228"/>
                  </a:cubicBezTo>
                  <a:lnTo>
                    <a:pt x="136403" y="682218"/>
                  </a:lnTo>
                  <a:cubicBezTo>
                    <a:pt x="183959" y="537388"/>
                    <a:pt x="270965" y="402826"/>
                    <a:pt x="395260" y="296905"/>
                  </a:cubicBezTo>
                  <a:close/>
                  <a:moveTo>
                    <a:pt x="297445" y="1507427"/>
                  </a:moveTo>
                  <a:cubicBezTo>
                    <a:pt x="136943" y="1318823"/>
                    <a:pt x="72634" y="1080502"/>
                    <a:pt x="99114" y="851907"/>
                  </a:cubicBezTo>
                  <a:lnTo>
                    <a:pt x="562247" y="1088608"/>
                  </a:lnTo>
                  <a:lnTo>
                    <a:pt x="637364" y="1024839"/>
                  </a:lnTo>
                  <a:lnTo>
                    <a:pt x="167747" y="784897"/>
                  </a:lnTo>
                  <a:cubicBezTo>
                    <a:pt x="168827" y="777331"/>
                    <a:pt x="168827" y="776790"/>
                    <a:pt x="169908" y="769225"/>
                  </a:cubicBezTo>
                  <a:lnTo>
                    <a:pt x="1504184" y="399583"/>
                  </a:lnTo>
                  <a:lnTo>
                    <a:pt x="1514452" y="412013"/>
                  </a:lnTo>
                  <a:lnTo>
                    <a:pt x="660061" y="1138326"/>
                  </a:lnTo>
                  <a:lnTo>
                    <a:pt x="912434" y="1808436"/>
                  </a:lnTo>
                  <a:cubicBezTo>
                    <a:pt x="682759" y="1798168"/>
                    <a:pt x="457407" y="1696030"/>
                    <a:pt x="297445" y="1507427"/>
                  </a:cubicBezTo>
                  <a:close/>
                  <a:moveTo>
                    <a:pt x="989712" y="1751693"/>
                  </a:moveTo>
                  <a:lnTo>
                    <a:pt x="769225" y="1166968"/>
                  </a:lnTo>
                  <a:lnTo>
                    <a:pt x="1574438" y="482806"/>
                  </a:lnTo>
                  <a:lnTo>
                    <a:pt x="1584706" y="495236"/>
                  </a:lnTo>
                  <a:lnTo>
                    <a:pt x="1005384" y="1752233"/>
                  </a:lnTo>
                  <a:cubicBezTo>
                    <a:pt x="997819" y="1752233"/>
                    <a:pt x="997278" y="1752233"/>
                    <a:pt x="989712" y="1751693"/>
                  </a:cubicBezTo>
                  <a:close/>
                  <a:moveTo>
                    <a:pt x="1507967" y="1605781"/>
                  </a:moveTo>
                  <a:cubicBezTo>
                    <a:pt x="1383132" y="1711702"/>
                    <a:pt x="1236680" y="1776011"/>
                    <a:pt x="1085906" y="1799249"/>
                  </a:cubicBezTo>
                  <a:lnTo>
                    <a:pt x="1683601" y="502261"/>
                  </a:lnTo>
                  <a:cubicBezTo>
                    <a:pt x="1901387" y="856771"/>
                    <a:pt x="1834375" y="1328010"/>
                    <a:pt x="1507967" y="1605781"/>
                  </a:cubicBezTo>
                  <a:close/>
                </a:path>
              </a:pathLst>
            </a:custGeom>
            <a:solidFill>
              <a:srgbClr val="000100"/>
            </a:solidFill>
            <a:ln w="5402" cap="flat">
              <a:noFill/>
              <a:prstDash val="solid"/>
              <a:miter/>
            </a:ln>
          </p:spPr>
          <p:txBody>
            <a:bodyPr rtlCol="0" anchor="ctr"/>
            <a:lstStyle/>
            <a:p>
              <a:endParaRPr lang="en-GB"/>
            </a:p>
          </p:txBody>
        </p:sp>
      </p:grpSp>
    </p:spTree>
    <p:extLst>
      <p:ext uri="{BB962C8B-B14F-4D97-AF65-F5344CB8AC3E}">
        <p14:creationId xmlns:p14="http://schemas.microsoft.com/office/powerpoint/2010/main" val="47285093"/>
      </p:ext>
    </p:extLst>
  </p:cSld>
  <p:clrMapOvr>
    <a:masterClrMapping/>
  </p:clrMapOvr>
  <p:extLst>
    <p:ext uri="{DCECCB84-F9BA-43D5-87BE-67443E8EF086}">
      <p15:sldGuideLst xmlns:p15="http://schemas.microsoft.com/office/powerpoint/2012/main">
        <p15:guide id="1" pos="3840">
          <p15:clr>
            <a:srgbClr val="F26B43"/>
          </p15:clr>
        </p15:guide>
        <p15:guide id="3" orient="horz" pos="3929">
          <p15:clr>
            <a:srgbClr val="F26B43"/>
          </p15:clr>
        </p15:guide>
        <p15:guide id="4" orient="horz" pos="2546">
          <p15:clr>
            <a:srgbClr val="F26B43"/>
          </p15:clr>
        </p15:guide>
        <p15:guide id="5" orient="horz" pos="1139">
          <p15:clr>
            <a:srgbClr val="F26B43"/>
          </p15:clr>
        </p15:guide>
        <p15:guide id="6" pos="3681">
          <p15:clr>
            <a:srgbClr val="F26B43"/>
          </p15:clr>
        </p15:guide>
        <p15:guide id="7" pos="3999">
          <p15:clr>
            <a:srgbClr val="F26B43"/>
          </p15:clr>
        </p15:guide>
        <p15:guide id="8" pos="7197">
          <p15:clr>
            <a:srgbClr val="F26B43"/>
          </p15:clr>
        </p15:guide>
        <p15:guide id="9" pos="483">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oxes with title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7919B59-BE16-4FE5-9853-06FE62F233AA}"/>
              </a:ext>
            </a:extLst>
          </p:cNvPr>
          <p:cNvGraphicFramePr>
            <a:graphicFrameLocks noChangeAspect="1"/>
          </p:cNvGraphicFramePr>
          <p:nvPr userDrawn="1">
            <p:custDataLst>
              <p:tags r:id="rId1"/>
            </p:custDataLst>
            <p:extLst>
              <p:ext uri="{D42A27DB-BD31-4B8C-83A1-F6EECF244321}">
                <p14:modId xmlns:p14="http://schemas.microsoft.com/office/powerpoint/2010/main" val="3425548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kt 3" hidden="1">
                        <a:extLst>
                          <a:ext uri="{FF2B5EF4-FFF2-40B4-BE49-F238E27FC236}">
                            <a16:creationId xmlns:a16="http://schemas.microsoft.com/office/drawing/2014/main" id="{A7919B59-BE16-4FE5-9853-06FE62F233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6D4E4B03-F82D-4ECC-8D31-F2320B90869D}"/>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2" name="Rubrik 1">
            <a:extLst>
              <a:ext uri="{FF2B5EF4-FFF2-40B4-BE49-F238E27FC236}">
                <a16:creationId xmlns:a16="http://schemas.microsoft.com/office/drawing/2014/main" id="{776978C2-1DCA-FD41-BA51-25A08D3DC88D}"/>
              </a:ext>
            </a:extLst>
          </p:cNvPr>
          <p:cNvSpPr>
            <a:spLocks noGrp="1"/>
          </p:cNvSpPr>
          <p:nvPr>
            <p:ph type="title" hasCustomPrompt="1"/>
          </p:nvPr>
        </p:nvSpPr>
        <p:spPr>
          <a:xfrm>
            <a:off x="766763" y="958740"/>
            <a:ext cx="10658475" cy="584775"/>
          </a:xfrm>
        </p:spPr>
        <p:txBody>
          <a:bodyPr>
            <a:spAutoFit/>
          </a:bodyPr>
          <a:lstStyle>
            <a:lvl1pPr>
              <a:defRPr/>
            </a:lvl1pPr>
          </a:lstStyle>
          <a:p>
            <a:r>
              <a:rPr lang="en-GB" noProof="0"/>
              <a:t>Click here to add a headline </a:t>
            </a:r>
            <a:br>
              <a:rPr lang="en-GB" noProof="0"/>
            </a:br>
            <a:r>
              <a:rPr lang="en-GB" noProof="0"/>
              <a:t>of maximum two lines</a:t>
            </a:r>
          </a:p>
        </p:txBody>
      </p:sp>
      <p:sp>
        <p:nvSpPr>
          <p:cNvPr id="7" name="Text Placeholder 6">
            <a:extLst>
              <a:ext uri="{FF2B5EF4-FFF2-40B4-BE49-F238E27FC236}">
                <a16:creationId xmlns:a16="http://schemas.microsoft.com/office/drawing/2014/main" id="{F0F7D8D5-0B44-5C44-B29A-4AFCCD29C626}"/>
              </a:ext>
            </a:extLst>
          </p:cNvPr>
          <p:cNvSpPr>
            <a:spLocks noGrp="1"/>
          </p:cNvSpPr>
          <p:nvPr>
            <p:ph type="body" sz="quarter" idx="13" hasCustomPrompt="1"/>
          </p:nvPr>
        </p:nvSpPr>
        <p:spPr>
          <a:xfrm>
            <a:off x="766763" y="463594"/>
            <a:ext cx="10658475"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noProof="0"/>
              <a:t>indicator</a:t>
            </a:r>
          </a:p>
        </p:txBody>
      </p:sp>
      <p:sp>
        <p:nvSpPr>
          <p:cNvPr id="8" name="Text Placeholder 6">
            <a:extLst>
              <a:ext uri="{FF2B5EF4-FFF2-40B4-BE49-F238E27FC236}">
                <a16:creationId xmlns:a16="http://schemas.microsoft.com/office/drawing/2014/main" id="{5EBB9441-DCB7-4944-8C4D-F734DA1FD840}"/>
              </a:ext>
            </a:extLst>
          </p:cNvPr>
          <p:cNvSpPr>
            <a:spLocks noGrp="1"/>
          </p:cNvSpPr>
          <p:nvPr>
            <p:ph type="body" sz="quarter" idx="32" hasCustomPrompt="1"/>
          </p:nvPr>
        </p:nvSpPr>
        <p:spPr>
          <a:xfrm>
            <a:off x="6348413" y="1808163"/>
            <a:ext cx="5076825" cy="153504"/>
          </a:xfrm>
          <a:prstGeom prst="rect">
            <a:avLst/>
          </a:prstGeom>
        </p:spPr>
        <p:txBody>
          <a:bodyPr wrap="square" anchor="t">
            <a:spAutoFit/>
          </a:bodyPr>
          <a:lstStyle>
            <a:lvl1pPr marL="0" indent="0">
              <a:spcBef>
                <a:spcPts val="0"/>
              </a:spcBef>
              <a:spcAft>
                <a:spcPts val="0"/>
              </a:spcAft>
              <a:buNone/>
              <a:defRPr sz="1050" b="1" cap="all" spc="30" baseline="0">
                <a:solidFill>
                  <a:schemeClr val="tx1"/>
                </a:solidFill>
              </a:defRPr>
            </a:lvl1pPr>
            <a:lvl5pPr>
              <a:defRPr>
                <a:solidFill>
                  <a:schemeClr val="bg1"/>
                </a:solidFill>
              </a:defRPr>
            </a:lvl5pPr>
          </a:lstStyle>
          <a:p>
            <a:pPr lvl="0"/>
            <a:r>
              <a:rPr lang="en-GB" noProof="0"/>
              <a:t>Click to add A headline</a:t>
            </a:r>
          </a:p>
        </p:txBody>
      </p:sp>
      <p:sp>
        <p:nvSpPr>
          <p:cNvPr id="9" name="Text Placeholder 2">
            <a:extLst>
              <a:ext uri="{FF2B5EF4-FFF2-40B4-BE49-F238E27FC236}">
                <a16:creationId xmlns:a16="http://schemas.microsoft.com/office/drawing/2014/main" id="{601FA2C0-42FC-B447-B459-7FDFD426297D}"/>
              </a:ext>
            </a:extLst>
          </p:cNvPr>
          <p:cNvSpPr>
            <a:spLocks noGrp="1"/>
          </p:cNvSpPr>
          <p:nvPr>
            <p:ph idx="14" hasCustomPrompt="1"/>
          </p:nvPr>
        </p:nvSpPr>
        <p:spPr>
          <a:xfrm>
            <a:off x="766764" y="2034435"/>
            <a:ext cx="5076824" cy="4202853"/>
          </a:xfrm>
          <a:prstGeom prst="rect">
            <a:avLst/>
          </a:prstGeom>
        </p:spPr>
        <p:txBody>
          <a:bodyPr vert="horz" lIns="0" tIns="0" rIns="0" bIns="0" rtlCol="0">
            <a:noAutofit/>
          </a:bodyPr>
          <a:lstStyle/>
          <a:p>
            <a:pPr lvl="0"/>
            <a:r>
              <a:rPr lang="en-GB" noProof="0"/>
              <a:t>Click here to add text or click on icon to add content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Platshållare för innehåll 16">
            <a:extLst>
              <a:ext uri="{FF2B5EF4-FFF2-40B4-BE49-F238E27FC236}">
                <a16:creationId xmlns:a16="http://schemas.microsoft.com/office/drawing/2014/main" id="{75E3BD3C-4376-FF46-B4FC-800DBB4FA8B7}"/>
              </a:ext>
            </a:extLst>
          </p:cNvPr>
          <p:cNvSpPr>
            <a:spLocks noGrp="1"/>
          </p:cNvSpPr>
          <p:nvPr>
            <p:ph sz="quarter" idx="15" hasCustomPrompt="1"/>
          </p:nvPr>
        </p:nvSpPr>
        <p:spPr>
          <a:xfrm>
            <a:off x="6348413" y="2034435"/>
            <a:ext cx="5076825" cy="4202853"/>
          </a:xfrm>
        </p:spPr>
        <p:txBody>
          <a:bodyPr/>
          <a:lstStyle/>
          <a:p>
            <a:pPr lvl="0"/>
            <a:r>
              <a:rPr lang="en-GB" noProof="0"/>
              <a:t>Click here to add text or click on icon to add content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6">
            <a:extLst>
              <a:ext uri="{FF2B5EF4-FFF2-40B4-BE49-F238E27FC236}">
                <a16:creationId xmlns:a16="http://schemas.microsoft.com/office/drawing/2014/main" id="{B3C583BC-EDED-8944-A3D2-AD01843E1BCB}"/>
              </a:ext>
            </a:extLst>
          </p:cNvPr>
          <p:cNvSpPr>
            <a:spLocks noGrp="1"/>
          </p:cNvSpPr>
          <p:nvPr>
            <p:ph type="body" sz="quarter" idx="33" hasCustomPrompt="1"/>
          </p:nvPr>
        </p:nvSpPr>
        <p:spPr>
          <a:xfrm>
            <a:off x="766763" y="1808163"/>
            <a:ext cx="5076824" cy="153504"/>
          </a:xfrm>
          <a:prstGeom prst="rect">
            <a:avLst/>
          </a:prstGeom>
        </p:spPr>
        <p:txBody>
          <a:bodyPr wrap="square" anchor="t">
            <a:spAutoFit/>
          </a:bodyPr>
          <a:lstStyle>
            <a:lvl1pPr marL="0" indent="0">
              <a:spcBef>
                <a:spcPts val="0"/>
              </a:spcBef>
              <a:spcAft>
                <a:spcPts val="0"/>
              </a:spcAft>
              <a:buNone/>
              <a:defRPr sz="1050" b="1" cap="all" spc="30" baseline="0">
                <a:solidFill>
                  <a:schemeClr val="tx1"/>
                </a:solidFill>
              </a:defRPr>
            </a:lvl1pPr>
            <a:lvl5pPr>
              <a:defRPr>
                <a:solidFill>
                  <a:schemeClr val="bg1"/>
                </a:solidFill>
              </a:defRPr>
            </a:lvl5pPr>
          </a:lstStyle>
          <a:p>
            <a:pPr lvl="0"/>
            <a:r>
              <a:rPr lang="en-GB" noProof="0"/>
              <a:t>Click to Add a headline</a:t>
            </a:r>
          </a:p>
        </p:txBody>
      </p:sp>
      <p:sp>
        <p:nvSpPr>
          <p:cNvPr id="19" name="Datumsplatzhalter 18">
            <a:extLst>
              <a:ext uri="{FF2B5EF4-FFF2-40B4-BE49-F238E27FC236}">
                <a16:creationId xmlns:a16="http://schemas.microsoft.com/office/drawing/2014/main" id="{FB3BCAEF-0BE8-4D58-B9B9-0E6D86EEAD82}"/>
              </a:ext>
            </a:extLst>
          </p:cNvPr>
          <p:cNvSpPr>
            <a:spLocks noGrp="1"/>
          </p:cNvSpPr>
          <p:nvPr>
            <p:ph type="dt" sz="half" idx="34"/>
          </p:nvPr>
        </p:nvSpPr>
        <p:spPr/>
        <p:txBody>
          <a:bodyPr/>
          <a:lstStyle/>
          <a:p>
            <a:r>
              <a:rPr lang="it-IT" noProof="0"/>
              <a:t>04/12/2024 |</a:t>
            </a:r>
            <a:endParaRPr lang="en-GB" noProof="0"/>
          </a:p>
        </p:txBody>
      </p:sp>
      <p:sp>
        <p:nvSpPr>
          <p:cNvPr id="20" name="Fußzeilenplatzhalter 19">
            <a:extLst>
              <a:ext uri="{FF2B5EF4-FFF2-40B4-BE49-F238E27FC236}">
                <a16:creationId xmlns:a16="http://schemas.microsoft.com/office/drawing/2014/main" id="{6F71F607-C6F0-41F8-AA0A-2DC551A560DD}"/>
              </a:ext>
            </a:extLst>
          </p:cNvPr>
          <p:cNvSpPr>
            <a:spLocks noGrp="1"/>
          </p:cNvSpPr>
          <p:nvPr>
            <p:ph type="ftr" sz="quarter" idx="35"/>
          </p:nvPr>
        </p:nvSpPr>
        <p:spPr/>
        <p:txBody>
          <a:bodyPr/>
          <a:lstStyle/>
          <a:p>
            <a:r>
              <a:rPr lang="en-US" noProof="0"/>
              <a:t>Copyright AFRY AB | The role of competition in the Italian BESS market - Battery Asset Management Summit Europe 2024</a:t>
            </a:r>
            <a:endParaRPr lang="en-GB" noProof="0"/>
          </a:p>
        </p:txBody>
      </p:sp>
      <p:sp>
        <p:nvSpPr>
          <p:cNvPr id="21" name="Foliennummernplatzhalter 20">
            <a:extLst>
              <a:ext uri="{FF2B5EF4-FFF2-40B4-BE49-F238E27FC236}">
                <a16:creationId xmlns:a16="http://schemas.microsoft.com/office/drawing/2014/main" id="{DABF6705-8333-407C-8DD3-893C14A14B8F}"/>
              </a:ext>
            </a:extLst>
          </p:cNvPr>
          <p:cNvSpPr>
            <a:spLocks noGrp="1"/>
          </p:cNvSpPr>
          <p:nvPr>
            <p:ph type="sldNum" sz="quarter" idx="36"/>
          </p:nvPr>
        </p:nvSpPr>
        <p:spPr/>
        <p:txBody>
          <a:bodyPr/>
          <a:lstStyle/>
          <a:p>
            <a:fld id="{0B1617BE-BA58-4B59-88D5-A8C7B239E913}" type="slidenum">
              <a:rPr lang="en-GB" noProof="0" smtClean="0"/>
              <a:pPr/>
              <a:t>‹#›</a:t>
            </a:fld>
            <a:endParaRPr lang="en-GB" noProof="0"/>
          </a:p>
        </p:txBody>
      </p:sp>
      <p:sp>
        <p:nvSpPr>
          <p:cNvPr id="25" name="Textplatzhalter 6">
            <a:extLst>
              <a:ext uri="{FF2B5EF4-FFF2-40B4-BE49-F238E27FC236}">
                <a16:creationId xmlns:a16="http://schemas.microsoft.com/office/drawing/2014/main" id="{7D8AE717-DCAD-4F1F-B61F-4051D4A6A88F}"/>
              </a:ext>
            </a:extLst>
          </p:cNvPr>
          <p:cNvSpPr>
            <a:spLocks noGrp="1"/>
          </p:cNvSpPr>
          <p:nvPr>
            <p:ph type="body" sz="quarter" idx="18" hasCustomPrompt="1"/>
          </p:nvPr>
        </p:nvSpPr>
        <p:spPr>
          <a:xfrm>
            <a:off x="766763" y="6278992"/>
            <a:ext cx="8852438" cy="102336"/>
          </a:xfrm>
        </p:spPr>
        <p:txBody>
          <a:bodyPr wrap="square" anchor="b">
            <a:spAutoFit/>
          </a:bodyPr>
          <a:lstStyle>
            <a:lvl1pPr marL="0" indent="0">
              <a:spcBef>
                <a:spcPts val="0"/>
              </a:spcBef>
              <a:spcAft>
                <a:spcPts val="0"/>
              </a:spcAft>
              <a:buNone/>
              <a:defRPr sz="700">
                <a:solidFill>
                  <a:schemeClr val="tx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Placeholder for sources and footnotes: footnotes are numbered (no *)  |  Single-line </a:t>
            </a:r>
          </a:p>
        </p:txBody>
      </p:sp>
      <p:grpSp>
        <p:nvGrpSpPr>
          <p:cNvPr id="5" name="Grafik 5">
            <a:extLst>
              <a:ext uri="{FF2B5EF4-FFF2-40B4-BE49-F238E27FC236}">
                <a16:creationId xmlns:a16="http://schemas.microsoft.com/office/drawing/2014/main" id="{0D1A3414-E419-959A-B59B-5528BF02E731}"/>
              </a:ext>
            </a:extLst>
          </p:cNvPr>
          <p:cNvGrpSpPr>
            <a:grpSpLocks noChangeAspect="1"/>
          </p:cNvGrpSpPr>
          <p:nvPr userDrawn="1"/>
        </p:nvGrpSpPr>
        <p:grpSpPr>
          <a:xfrm>
            <a:off x="10666241" y="6334963"/>
            <a:ext cx="1232317" cy="349818"/>
            <a:chOff x="3379404" y="4989479"/>
            <a:chExt cx="6704563" cy="1903226"/>
          </a:xfrm>
          <a:solidFill>
            <a:srgbClr val="000100"/>
          </a:solidFill>
        </p:grpSpPr>
        <p:grpSp>
          <p:nvGrpSpPr>
            <p:cNvPr id="6" name="Grafik 5">
              <a:extLst>
                <a:ext uri="{FF2B5EF4-FFF2-40B4-BE49-F238E27FC236}">
                  <a16:creationId xmlns:a16="http://schemas.microsoft.com/office/drawing/2014/main" id="{4AED7125-2B3A-334B-8A15-DB8103103A64}"/>
                </a:ext>
              </a:extLst>
            </p:cNvPr>
            <p:cNvGrpSpPr/>
            <p:nvPr/>
          </p:nvGrpSpPr>
          <p:grpSpPr>
            <a:xfrm>
              <a:off x="5827147" y="5471745"/>
              <a:ext cx="4256821" cy="941396"/>
              <a:chOff x="5827147" y="5471745"/>
              <a:chExt cx="4256821" cy="941396"/>
            </a:xfrm>
            <a:solidFill>
              <a:srgbClr val="000100"/>
            </a:solidFill>
          </p:grpSpPr>
          <p:sp>
            <p:nvSpPr>
              <p:cNvPr id="13" name="Freihandform: Form 12">
                <a:extLst>
                  <a:ext uri="{FF2B5EF4-FFF2-40B4-BE49-F238E27FC236}">
                    <a16:creationId xmlns:a16="http://schemas.microsoft.com/office/drawing/2014/main" id="{287C9148-045D-1D16-E815-0CEE5F008BF3}"/>
                  </a:ext>
                </a:extLst>
              </p:cNvPr>
              <p:cNvSpPr/>
              <p:nvPr/>
            </p:nvSpPr>
            <p:spPr>
              <a:xfrm>
                <a:off x="7083603" y="5471745"/>
                <a:ext cx="733879" cy="941396"/>
              </a:xfrm>
              <a:custGeom>
                <a:avLst/>
                <a:gdLst>
                  <a:gd name="connsiteX0" fmla="*/ 0 w 733879"/>
                  <a:gd name="connsiteY0" fmla="*/ 941397 h 941396"/>
                  <a:gd name="connsiteX1" fmla="*/ 0 w 733879"/>
                  <a:gd name="connsiteY1" fmla="*/ 0 h 941396"/>
                  <a:gd name="connsiteX2" fmla="*/ 733879 w 733879"/>
                  <a:gd name="connsiteY2" fmla="*/ 0 h 941396"/>
                  <a:gd name="connsiteX3" fmla="*/ 733879 w 733879"/>
                  <a:gd name="connsiteY3" fmla="*/ 109163 h 941396"/>
                  <a:gd name="connsiteX4" fmla="*/ 137265 w 733879"/>
                  <a:gd name="connsiteY4" fmla="*/ 109163 h 941396"/>
                  <a:gd name="connsiteX5" fmla="*/ 115648 w 733879"/>
                  <a:gd name="connsiteY5" fmla="*/ 131320 h 941396"/>
                  <a:gd name="connsiteX6" fmla="*/ 115648 w 733879"/>
                  <a:gd name="connsiteY6" fmla="*/ 424763 h 941396"/>
                  <a:gd name="connsiteX7" fmla="*/ 137265 w 733879"/>
                  <a:gd name="connsiteY7" fmla="*/ 446380 h 941396"/>
                  <a:gd name="connsiteX8" fmla="*/ 619852 w 733879"/>
                  <a:gd name="connsiteY8" fmla="*/ 446380 h 941396"/>
                  <a:gd name="connsiteX9" fmla="*/ 619852 w 733879"/>
                  <a:gd name="connsiteY9" fmla="*/ 547437 h 941396"/>
                  <a:gd name="connsiteX10" fmla="*/ 137265 w 733879"/>
                  <a:gd name="connsiteY10" fmla="*/ 547437 h 941396"/>
                  <a:gd name="connsiteX11" fmla="*/ 115648 w 733879"/>
                  <a:gd name="connsiteY11" fmla="*/ 569594 h 941396"/>
                  <a:gd name="connsiteX12" fmla="*/ 115648 w 733879"/>
                  <a:gd name="connsiteY12"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879" h="941396">
                    <a:moveTo>
                      <a:pt x="0" y="941397"/>
                    </a:moveTo>
                    <a:lnTo>
                      <a:pt x="0" y="0"/>
                    </a:lnTo>
                    <a:lnTo>
                      <a:pt x="733879" y="0"/>
                    </a:lnTo>
                    <a:lnTo>
                      <a:pt x="733879" y="109163"/>
                    </a:lnTo>
                    <a:lnTo>
                      <a:pt x="137265" y="109163"/>
                    </a:lnTo>
                    <a:lnTo>
                      <a:pt x="115648" y="131320"/>
                    </a:lnTo>
                    <a:lnTo>
                      <a:pt x="115648" y="424763"/>
                    </a:lnTo>
                    <a:lnTo>
                      <a:pt x="137265" y="446380"/>
                    </a:lnTo>
                    <a:lnTo>
                      <a:pt x="619852" y="446380"/>
                    </a:lnTo>
                    <a:lnTo>
                      <a:pt x="619852" y="547437"/>
                    </a:lnTo>
                    <a:lnTo>
                      <a:pt x="137265" y="547437"/>
                    </a:lnTo>
                    <a:lnTo>
                      <a:pt x="115648" y="569594"/>
                    </a:lnTo>
                    <a:lnTo>
                      <a:pt x="115648" y="941397"/>
                    </a:lnTo>
                    <a:close/>
                  </a:path>
                </a:pathLst>
              </a:custGeom>
              <a:solidFill>
                <a:srgbClr val="000100"/>
              </a:solidFill>
              <a:ln w="5402" cap="flat">
                <a:noFill/>
                <a:prstDash val="solid"/>
                <a:miter/>
              </a:ln>
            </p:spPr>
            <p:txBody>
              <a:bodyPr rtlCol="0" anchor="ctr"/>
              <a:lstStyle/>
              <a:p>
                <a:endParaRPr lang="en-GB"/>
              </a:p>
            </p:txBody>
          </p:sp>
          <p:sp>
            <p:nvSpPr>
              <p:cNvPr id="14" name="Freihandform: Form 13">
                <a:extLst>
                  <a:ext uri="{FF2B5EF4-FFF2-40B4-BE49-F238E27FC236}">
                    <a16:creationId xmlns:a16="http://schemas.microsoft.com/office/drawing/2014/main" id="{30340B6C-F7E1-94B6-0DA0-215E6421C1EE}"/>
                  </a:ext>
                </a:extLst>
              </p:cNvPr>
              <p:cNvSpPr/>
              <p:nvPr/>
            </p:nvSpPr>
            <p:spPr>
              <a:xfrm>
                <a:off x="5827147" y="5471745"/>
                <a:ext cx="978144" cy="941396"/>
              </a:xfrm>
              <a:custGeom>
                <a:avLst/>
                <a:gdLst>
                  <a:gd name="connsiteX0" fmla="*/ 852229 w 978144"/>
                  <a:gd name="connsiteY0" fmla="*/ 941397 h 941396"/>
                  <a:gd name="connsiteX1" fmla="*/ 727394 w 978144"/>
                  <a:gd name="connsiteY1" fmla="*/ 659302 h 941396"/>
                  <a:gd name="connsiteX2" fmla="*/ 355591 w 978144"/>
                  <a:gd name="connsiteY2" fmla="*/ 659302 h 941396"/>
                  <a:gd name="connsiteX3" fmla="*/ 400445 w 978144"/>
                  <a:gd name="connsiteY3" fmla="*/ 558245 h 941396"/>
                  <a:gd name="connsiteX4" fmla="*/ 683080 w 978144"/>
                  <a:gd name="connsiteY4" fmla="*/ 558245 h 941396"/>
                  <a:gd name="connsiteX5" fmla="*/ 500962 w 978144"/>
                  <a:gd name="connsiteY5" fmla="*/ 156179 h 941396"/>
                  <a:gd name="connsiteX6" fmla="*/ 469077 w 978144"/>
                  <a:gd name="connsiteY6" fmla="*/ 156179 h 941396"/>
                  <a:gd name="connsiteX7" fmla="*/ 118891 w 978144"/>
                  <a:gd name="connsiteY7" fmla="*/ 941397 h 941396"/>
                  <a:gd name="connsiteX8" fmla="*/ 0 w 978144"/>
                  <a:gd name="connsiteY8" fmla="*/ 941397 h 941396"/>
                  <a:gd name="connsiteX9" fmla="*/ 433410 w 978144"/>
                  <a:gd name="connsiteY9" fmla="*/ 0 h 941396"/>
                  <a:gd name="connsiteX10" fmla="*/ 545275 w 978144"/>
                  <a:gd name="connsiteY10" fmla="*/ 0 h 941396"/>
                  <a:gd name="connsiteX11" fmla="*/ 978145 w 978144"/>
                  <a:gd name="connsiteY11"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8144" h="941396">
                    <a:moveTo>
                      <a:pt x="852229" y="941397"/>
                    </a:moveTo>
                    <a:lnTo>
                      <a:pt x="727394" y="659302"/>
                    </a:lnTo>
                    <a:lnTo>
                      <a:pt x="355591" y="659302"/>
                    </a:lnTo>
                    <a:lnTo>
                      <a:pt x="400445" y="558245"/>
                    </a:lnTo>
                    <a:lnTo>
                      <a:pt x="683080" y="558245"/>
                    </a:lnTo>
                    <a:lnTo>
                      <a:pt x="500962" y="156179"/>
                    </a:lnTo>
                    <a:lnTo>
                      <a:pt x="469077" y="156179"/>
                    </a:lnTo>
                    <a:lnTo>
                      <a:pt x="118891" y="941397"/>
                    </a:lnTo>
                    <a:lnTo>
                      <a:pt x="0" y="941397"/>
                    </a:lnTo>
                    <a:lnTo>
                      <a:pt x="433410" y="0"/>
                    </a:lnTo>
                    <a:lnTo>
                      <a:pt x="545275" y="0"/>
                    </a:lnTo>
                    <a:lnTo>
                      <a:pt x="978145" y="941397"/>
                    </a:lnTo>
                    <a:close/>
                  </a:path>
                </a:pathLst>
              </a:custGeom>
              <a:solidFill>
                <a:srgbClr val="000100"/>
              </a:solidFill>
              <a:ln w="5402" cap="flat">
                <a:noFill/>
                <a:prstDash val="solid"/>
                <a:miter/>
              </a:ln>
            </p:spPr>
            <p:txBody>
              <a:bodyPr rtlCol="0" anchor="ctr"/>
              <a:lstStyle/>
              <a:p>
                <a:endParaRPr lang="en-GB"/>
              </a:p>
            </p:txBody>
          </p:sp>
          <p:sp>
            <p:nvSpPr>
              <p:cNvPr id="15" name="Freihandform: Form 14">
                <a:extLst>
                  <a:ext uri="{FF2B5EF4-FFF2-40B4-BE49-F238E27FC236}">
                    <a16:creationId xmlns:a16="http://schemas.microsoft.com/office/drawing/2014/main" id="{8B12F8A9-27BF-3FEE-ECA8-6BFCBAE516A4}"/>
                  </a:ext>
                </a:extLst>
              </p:cNvPr>
              <p:cNvSpPr/>
              <p:nvPr/>
            </p:nvSpPr>
            <p:spPr>
              <a:xfrm>
                <a:off x="8128219" y="5471745"/>
                <a:ext cx="877087" cy="941396"/>
              </a:xfrm>
              <a:custGeom>
                <a:avLst/>
                <a:gdLst>
                  <a:gd name="connsiteX0" fmla="*/ 745228 w 877087"/>
                  <a:gd name="connsiteY0" fmla="*/ 941397 h 941396"/>
                  <a:gd name="connsiteX1" fmla="*/ 476102 w 877087"/>
                  <a:gd name="connsiteY1" fmla="*/ 547977 h 941396"/>
                  <a:gd name="connsiteX2" fmla="*/ 216165 w 877087"/>
                  <a:gd name="connsiteY2" fmla="*/ 547977 h 941396"/>
                  <a:gd name="connsiteX3" fmla="*/ 216165 w 877087"/>
                  <a:gd name="connsiteY3" fmla="*/ 446920 h 941396"/>
                  <a:gd name="connsiteX4" fmla="*/ 545275 w 877087"/>
                  <a:gd name="connsiteY4" fmla="*/ 446920 h 941396"/>
                  <a:gd name="connsiteX5" fmla="*/ 730636 w 877087"/>
                  <a:gd name="connsiteY5" fmla="*/ 273448 h 941396"/>
                  <a:gd name="connsiteX6" fmla="*/ 684701 w 877087"/>
                  <a:gd name="connsiteY6" fmla="*/ 160502 h 941396"/>
                  <a:gd name="connsiteX7" fmla="*/ 513931 w 877087"/>
                  <a:gd name="connsiteY7" fmla="*/ 101057 h 941396"/>
                  <a:gd name="connsiteX8" fmla="*/ 137265 w 877087"/>
                  <a:gd name="connsiteY8" fmla="*/ 101057 h 941396"/>
                  <a:gd name="connsiteX9" fmla="*/ 115648 w 877087"/>
                  <a:gd name="connsiteY9" fmla="*/ 122673 h 941396"/>
                  <a:gd name="connsiteX10" fmla="*/ 115648 w 877087"/>
                  <a:gd name="connsiteY10" fmla="*/ 941397 h 941396"/>
                  <a:gd name="connsiteX11" fmla="*/ 0 w 877087"/>
                  <a:gd name="connsiteY11" fmla="*/ 941397 h 941396"/>
                  <a:gd name="connsiteX12" fmla="*/ 0 w 877087"/>
                  <a:gd name="connsiteY12" fmla="*/ 0 h 941396"/>
                  <a:gd name="connsiteX13" fmla="*/ 513931 w 877087"/>
                  <a:gd name="connsiteY13" fmla="*/ 0 h 941396"/>
                  <a:gd name="connsiteX14" fmla="*/ 774409 w 877087"/>
                  <a:gd name="connsiteY14" fmla="*/ 93491 h 941396"/>
                  <a:gd name="connsiteX15" fmla="*/ 845204 w 877087"/>
                  <a:gd name="connsiteY15" fmla="*/ 274529 h 941396"/>
                  <a:gd name="connsiteX16" fmla="*/ 629579 w 877087"/>
                  <a:gd name="connsiteY16" fmla="*/ 532305 h 941396"/>
                  <a:gd name="connsiteX17" fmla="*/ 604721 w 877087"/>
                  <a:gd name="connsiteY17" fmla="*/ 538250 h 941396"/>
                  <a:gd name="connsiteX18" fmla="*/ 597155 w 877087"/>
                  <a:gd name="connsiteY18" fmla="*/ 539871 h 941396"/>
                  <a:gd name="connsiteX19" fmla="*/ 877087 w 877087"/>
                  <a:gd name="connsiteY19" fmla="*/ 941397 h 941396"/>
                  <a:gd name="connsiteX20" fmla="*/ 745228 w 877087"/>
                  <a:gd name="connsiteY20"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7087" h="941396">
                    <a:moveTo>
                      <a:pt x="745228" y="941397"/>
                    </a:moveTo>
                    <a:lnTo>
                      <a:pt x="476102" y="547977"/>
                    </a:lnTo>
                    <a:lnTo>
                      <a:pt x="216165" y="547977"/>
                    </a:lnTo>
                    <a:lnTo>
                      <a:pt x="216165" y="446920"/>
                    </a:lnTo>
                    <a:lnTo>
                      <a:pt x="545275" y="446920"/>
                    </a:lnTo>
                    <a:cubicBezTo>
                      <a:pt x="649034" y="446920"/>
                      <a:pt x="730636" y="370722"/>
                      <a:pt x="730636" y="273448"/>
                    </a:cubicBezTo>
                    <a:cubicBezTo>
                      <a:pt x="730636" y="231837"/>
                      <a:pt x="714424" y="191846"/>
                      <a:pt x="684701" y="160502"/>
                    </a:cubicBezTo>
                    <a:cubicBezTo>
                      <a:pt x="632281" y="108082"/>
                      <a:pt x="569053" y="101057"/>
                      <a:pt x="513931" y="101057"/>
                    </a:cubicBezTo>
                    <a:lnTo>
                      <a:pt x="137265" y="101057"/>
                    </a:lnTo>
                    <a:lnTo>
                      <a:pt x="115648" y="122673"/>
                    </a:lnTo>
                    <a:lnTo>
                      <a:pt x="115648" y="941397"/>
                    </a:lnTo>
                    <a:lnTo>
                      <a:pt x="0" y="941397"/>
                    </a:lnTo>
                    <a:lnTo>
                      <a:pt x="0" y="0"/>
                    </a:lnTo>
                    <a:lnTo>
                      <a:pt x="513931" y="0"/>
                    </a:lnTo>
                    <a:cubicBezTo>
                      <a:pt x="629039" y="0"/>
                      <a:pt x="714424" y="30803"/>
                      <a:pt x="774409" y="93491"/>
                    </a:cubicBezTo>
                    <a:cubicBezTo>
                      <a:pt x="820885" y="142669"/>
                      <a:pt x="845204" y="205356"/>
                      <a:pt x="845204" y="274529"/>
                    </a:cubicBezTo>
                    <a:cubicBezTo>
                      <a:pt x="845204" y="397202"/>
                      <a:pt x="762520" y="496098"/>
                      <a:pt x="629579" y="532305"/>
                    </a:cubicBezTo>
                    <a:cubicBezTo>
                      <a:pt x="626337" y="533386"/>
                      <a:pt x="618231" y="535548"/>
                      <a:pt x="604721" y="538250"/>
                    </a:cubicBezTo>
                    <a:lnTo>
                      <a:pt x="597155" y="539871"/>
                    </a:lnTo>
                    <a:lnTo>
                      <a:pt x="877087" y="941397"/>
                    </a:lnTo>
                    <a:lnTo>
                      <a:pt x="745228" y="941397"/>
                    </a:lnTo>
                    <a:close/>
                  </a:path>
                </a:pathLst>
              </a:custGeom>
              <a:solidFill>
                <a:srgbClr val="000100"/>
              </a:solidFill>
              <a:ln w="5402" cap="flat">
                <a:noFill/>
                <a:prstDash val="solid"/>
                <a:miter/>
              </a:ln>
            </p:spPr>
            <p:txBody>
              <a:bodyPr rtlCol="0" anchor="ctr"/>
              <a:lstStyle/>
              <a:p>
                <a:endParaRPr lang="en-GB"/>
              </a:p>
            </p:txBody>
          </p:sp>
          <p:sp>
            <p:nvSpPr>
              <p:cNvPr id="16" name="Freihandform: Form 15">
                <a:extLst>
                  <a:ext uri="{FF2B5EF4-FFF2-40B4-BE49-F238E27FC236}">
                    <a16:creationId xmlns:a16="http://schemas.microsoft.com/office/drawing/2014/main" id="{1FA6A0E8-310B-2456-2DA7-CA2B9292B359}"/>
                  </a:ext>
                </a:extLst>
              </p:cNvPr>
              <p:cNvSpPr/>
              <p:nvPr/>
            </p:nvSpPr>
            <p:spPr>
              <a:xfrm>
                <a:off x="9187425" y="5471745"/>
                <a:ext cx="896542" cy="941396"/>
              </a:xfrm>
              <a:custGeom>
                <a:avLst/>
                <a:gdLst>
                  <a:gd name="connsiteX0" fmla="*/ 390717 w 896542"/>
                  <a:gd name="connsiteY0" fmla="*/ 941397 h 941396"/>
                  <a:gd name="connsiteX1" fmla="*/ 390717 w 896542"/>
                  <a:gd name="connsiteY1" fmla="*/ 556624 h 941396"/>
                  <a:gd name="connsiteX2" fmla="*/ 0 w 896542"/>
                  <a:gd name="connsiteY2" fmla="*/ 0 h 941396"/>
                  <a:gd name="connsiteX3" fmla="*/ 132401 w 896542"/>
                  <a:gd name="connsiteY3" fmla="*/ 0 h 941396"/>
                  <a:gd name="connsiteX4" fmla="*/ 435572 w 896542"/>
                  <a:gd name="connsiteY4" fmla="*/ 436112 h 941396"/>
                  <a:gd name="connsiteX5" fmla="*/ 462052 w 896542"/>
                  <a:gd name="connsiteY5" fmla="*/ 436112 h 941396"/>
                  <a:gd name="connsiteX6" fmla="*/ 764142 w 896542"/>
                  <a:gd name="connsiteY6" fmla="*/ 0 h 941396"/>
                  <a:gd name="connsiteX7" fmla="*/ 896543 w 896542"/>
                  <a:gd name="connsiteY7" fmla="*/ 0 h 941396"/>
                  <a:gd name="connsiteX8" fmla="*/ 505825 w 896542"/>
                  <a:gd name="connsiteY8" fmla="*/ 556624 h 941396"/>
                  <a:gd name="connsiteX9" fmla="*/ 505825 w 896542"/>
                  <a:gd name="connsiteY9" fmla="*/ 941397 h 9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542" h="941396">
                    <a:moveTo>
                      <a:pt x="390717" y="941397"/>
                    </a:moveTo>
                    <a:lnTo>
                      <a:pt x="390717" y="556624"/>
                    </a:lnTo>
                    <a:lnTo>
                      <a:pt x="0" y="0"/>
                    </a:lnTo>
                    <a:lnTo>
                      <a:pt x="132401" y="0"/>
                    </a:lnTo>
                    <a:lnTo>
                      <a:pt x="435572" y="436112"/>
                    </a:lnTo>
                    <a:lnTo>
                      <a:pt x="462052" y="436112"/>
                    </a:lnTo>
                    <a:lnTo>
                      <a:pt x="764142" y="0"/>
                    </a:lnTo>
                    <a:lnTo>
                      <a:pt x="896543" y="0"/>
                    </a:lnTo>
                    <a:lnTo>
                      <a:pt x="505825" y="556624"/>
                    </a:lnTo>
                    <a:lnTo>
                      <a:pt x="505825" y="941397"/>
                    </a:lnTo>
                    <a:close/>
                  </a:path>
                </a:pathLst>
              </a:custGeom>
              <a:solidFill>
                <a:srgbClr val="000100"/>
              </a:solidFill>
              <a:ln w="5402" cap="flat">
                <a:noFill/>
                <a:prstDash val="solid"/>
                <a:miter/>
              </a:ln>
            </p:spPr>
            <p:txBody>
              <a:bodyPr rtlCol="0" anchor="ctr"/>
              <a:lstStyle/>
              <a:p>
                <a:endParaRPr lang="en-GB"/>
              </a:p>
            </p:txBody>
          </p:sp>
        </p:grpSp>
        <p:sp>
          <p:nvSpPr>
            <p:cNvPr id="11" name="Freihandform: Form 10">
              <a:extLst>
                <a:ext uri="{FF2B5EF4-FFF2-40B4-BE49-F238E27FC236}">
                  <a16:creationId xmlns:a16="http://schemas.microsoft.com/office/drawing/2014/main" id="{91556C8C-504B-6F14-F42F-D3C9BAEB1414}"/>
                </a:ext>
              </a:extLst>
            </p:cNvPr>
            <p:cNvSpPr/>
            <p:nvPr/>
          </p:nvSpPr>
          <p:spPr>
            <a:xfrm>
              <a:off x="3379404" y="4989479"/>
              <a:ext cx="1903226" cy="1903226"/>
            </a:xfrm>
            <a:custGeom>
              <a:avLst/>
              <a:gdLst>
                <a:gd name="connsiteX0" fmla="*/ 1676576 w 1903226"/>
                <a:gd name="connsiteY0" fmla="*/ 335274 h 1903226"/>
                <a:gd name="connsiteX1" fmla="*/ 335274 w 1903226"/>
                <a:gd name="connsiteY1" fmla="*/ 226651 h 1903226"/>
                <a:gd name="connsiteX2" fmla="*/ 226651 w 1903226"/>
                <a:gd name="connsiteY2" fmla="*/ 1567953 h 1903226"/>
                <a:gd name="connsiteX3" fmla="*/ 1567953 w 1903226"/>
                <a:gd name="connsiteY3" fmla="*/ 1676576 h 1903226"/>
                <a:gd name="connsiteX4" fmla="*/ 1676576 w 1903226"/>
                <a:gd name="connsiteY4" fmla="*/ 335274 h 1903226"/>
                <a:gd name="connsiteX5" fmla="*/ 395260 w 1903226"/>
                <a:gd name="connsiteY5" fmla="*/ 296905 h 1903226"/>
                <a:gd name="connsiteX6" fmla="*/ 1512831 w 1903226"/>
                <a:gd name="connsiteY6" fmla="*/ 301228 h 1903226"/>
                <a:gd name="connsiteX7" fmla="*/ 136403 w 1903226"/>
                <a:gd name="connsiteY7" fmla="*/ 682218 h 1903226"/>
                <a:gd name="connsiteX8" fmla="*/ 395260 w 1903226"/>
                <a:gd name="connsiteY8" fmla="*/ 296905 h 1903226"/>
                <a:gd name="connsiteX9" fmla="*/ 297445 w 1903226"/>
                <a:gd name="connsiteY9" fmla="*/ 1507427 h 1903226"/>
                <a:gd name="connsiteX10" fmla="*/ 99114 w 1903226"/>
                <a:gd name="connsiteY10" fmla="*/ 851907 h 1903226"/>
                <a:gd name="connsiteX11" fmla="*/ 562247 w 1903226"/>
                <a:gd name="connsiteY11" fmla="*/ 1088608 h 1903226"/>
                <a:gd name="connsiteX12" fmla="*/ 637364 w 1903226"/>
                <a:gd name="connsiteY12" fmla="*/ 1024839 h 1903226"/>
                <a:gd name="connsiteX13" fmla="*/ 167747 w 1903226"/>
                <a:gd name="connsiteY13" fmla="*/ 784897 h 1903226"/>
                <a:gd name="connsiteX14" fmla="*/ 169908 w 1903226"/>
                <a:gd name="connsiteY14" fmla="*/ 769225 h 1903226"/>
                <a:gd name="connsiteX15" fmla="*/ 1504184 w 1903226"/>
                <a:gd name="connsiteY15" fmla="*/ 399583 h 1903226"/>
                <a:gd name="connsiteX16" fmla="*/ 1514452 w 1903226"/>
                <a:gd name="connsiteY16" fmla="*/ 412013 h 1903226"/>
                <a:gd name="connsiteX17" fmla="*/ 660061 w 1903226"/>
                <a:gd name="connsiteY17" fmla="*/ 1138326 h 1903226"/>
                <a:gd name="connsiteX18" fmla="*/ 912434 w 1903226"/>
                <a:gd name="connsiteY18" fmla="*/ 1808436 h 1903226"/>
                <a:gd name="connsiteX19" fmla="*/ 297445 w 1903226"/>
                <a:gd name="connsiteY19" fmla="*/ 1507427 h 1903226"/>
                <a:gd name="connsiteX20" fmla="*/ 989712 w 1903226"/>
                <a:gd name="connsiteY20" fmla="*/ 1751693 h 1903226"/>
                <a:gd name="connsiteX21" fmla="*/ 769225 w 1903226"/>
                <a:gd name="connsiteY21" fmla="*/ 1166968 h 1903226"/>
                <a:gd name="connsiteX22" fmla="*/ 1574438 w 1903226"/>
                <a:gd name="connsiteY22" fmla="*/ 482806 h 1903226"/>
                <a:gd name="connsiteX23" fmla="*/ 1584706 w 1903226"/>
                <a:gd name="connsiteY23" fmla="*/ 495236 h 1903226"/>
                <a:gd name="connsiteX24" fmla="*/ 1005384 w 1903226"/>
                <a:gd name="connsiteY24" fmla="*/ 1752233 h 1903226"/>
                <a:gd name="connsiteX25" fmla="*/ 989712 w 1903226"/>
                <a:gd name="connsiteY25" fmla="*/ 1751693 h 1903226"/>
                <a:gd name="connsiteX26" fmla="*/ 1507967 w 1903226"/>
                <a:gd name="connsiteY26" fmla="*/ 1605781 h 1903226"/>
                <a:gd name="connsiteX27" fmla="*/ 1085906 w 1903226"/>
                <a:gd name="connsiteY27" fmla="*/ 1799249 h 1903226"/>
                <a:gd name="connsiteX28" fmla="*/ 1683601 w 1903226"/>
                <a:gd name="connsiteY28" fmla="*/ 502261 h 1903226"/>
                <a:gd name="connsiteX29" fmla="*/ 1507967 w 1903226"/>
                <a:gd name="connsiteY29" fmla="*/ 1605781 h 19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3226" h="1903226">
                  <a:moveTo>
                    <a:pt x="1676576" y="335274"/>
                  </a:moveTo>
                  <a:cubicBezTo>
                    <a:pt x="1336116" y="-65171"/>
                    <a:pt x="735719" y="-113808"/>
                    <a:pt x="335274" y="226651"/>
                  </a:cubicBezTo>
                  <a:cubicBezTo>
                    <a:pt x="-65171" y="567111"/>
                    <a:pt x="-113808" y="1167508"/>
                    <a:pt x="226651" y="1567953"/>
                  </a:cubicBezTo>
                  <a:cubicBezTo>
                    <a:pt x="567111" y="1968398"/>
                    <a:pt x="1167508" y="2017035"/>
                    <a:pt x="1567953" y="1676576"/>
                  </a:cubicBezTo>
                  <a:cubicBezTo>
                    <a:pt x="1968398" y="1336116"/>
                    <a:pt x="2017035" y="735719"/>
                    <a:pt x="1676576" y="335274"/>
                  </a:cubicBezTo>
                  <a:close/>
                  <a:moveTo>
                    <a:pt x="395260" y="296905"/>
                  </a:moveTo>
                  <a:cubicBezTo>
                    <a:pt x="721668" y="19133"/>
                    <a:pt x="1197771" y="28861"/>
                    <a:pt x="1512831" y="301228"/>
                  </a:cubicBezTo>
                  <a:lnTo>
                    <a:pt x="136403" y="682218"/>
                  </a:lnTo>
                  <a:cubicBezTo>
                    <a:pt x="183959" y="537388"/>
                    <a:pt x="270965" y="402826"/>
                    <a:pt x="395260" y="296905"/>
                  </a:cubicBezTo>
                  <a:close/>
                  <a:moveTo>
                    <a:pt x="297445" y="1507427"/>
                  </a:moveTo>
                  <a:cubicBezTo>
                    <a:pt x="136943" y="1318823"/>
                    <a:pt x="72634" y="1080502"/>
                    <a:pt x="99114" y="851907"/>
                  </a:cubicBezTo>
                  <a:lnTo>
                    <a:pt x="562247" y="1088608"/>
                  </a:lnTo>
                  <a:lnTo>
                    <a:pt x="637364" y="1024839"/>
                  </a:lnTo>
                  <a:lnTo>
                    <a:pt x="167747" y="784897"/>
                  </a:lnTo>
                  <a:cubicBezTo>
                    <a:pt x="168827" y="777331"/>
                    <a:pt x="168827" y="776790"/>
                    <a:pt x="169908" y="769225"/>
                  </a:cubicBezTo>
                  <a:lnTo>
                    <a:pt x="1504184" y="399583"/>
                  </a:lnTo>
                  <a:lnTo>
                    <a:pt x="1514452" y="412013"/>
                  </a:lnTo>
                  <a:lnTo>
                    <a:pt x="660061" y="1138326"/>
                  </a:lnTo>
                  <a:lnTo>
                    <a:pt x="912434" y="1808436"/>
                  </a:lnTo>
                  <a:cubicBezTo>
                    <a:pt x="682759" y="1798168"/>
                    <a:pt x="457407" y="1696030"/>
                    <a:pt x="297445" y="1507427"/>
                  </a:cubicBezTo>
                  <a:close/>
                  <a:moveTo>
                    <a:pt x="989712" y="1751693"/>
                  </a:moveTo>
                  <a:lnTo>
                    <a:pt x="769225" y="1166968"/>
                  </a:lnTo>
                  <a:lnTo>
                    <a:pt x="1574438" y="482806"/>
                  </a:lnTo>
                  <a:lnTo>
                    <a:pt x="1584706" y="495236"/>
                  </a:lnTo>
                  <a:lnTo>
                    <a:pt x="1005384" y="1752233"/>
                  </a:lnTo>
                  <a:cubicBezTo>
                    <a:pt x="997819" y="1752233"/>
                    <a:pt x="997278" y="1752233"/>
                    <a:pt x="989712" y="1751693"/>
                  </a:cubicBezTo>
                  <a:close/>
                  <a:moveTo>
                    <a:pt x="1507967" y="1605781"/>
                  </a:moveTo>
                  <a:cubicBezTo>
                    <a:pt x="1383132" y="1711702"/>
                    <a:pt x="1236680" y="1776011"/>
                    <a:pt x="1085906" y="1799249"/>
                  </a:cubicBezTo>
                  <a:lnTo>
                    <a:pt x="1683601" y="502261"/>
                  </a:lnTo>
                  <a:cubicBezTo>
                    <a:pt x="1901387" y="856771"/>
                    <a:pt x="1834375" y="1328010"/>
                    <a:pt x="1507967" y="1605781"/>
                  </a:cubicBezTo>
                  <a:close/>
                </a:path>
              </a:pathLst>
            </a:custGeom>
            <a:solidFill>
              <a:srgbClr val="000100"/>
            </a:solidFill>
            <a:ln w="5402" cap="flat">
              <a:noFill/>
              <a:prstDash val="solid"/>
              <a:miter/>
            </a:ln>
          </p:spPr>
          <p:txBody>
            <a:bodyPr rtlCol="0" anchor="ctr"/>
            <a:lstStyle/>
            <a:p>
              <a:endParaRPr lang="en-GB"/>
            </a:p>
          </p:txBody>
        </p:sp>
      </p:grpSp>
    </p:spTree>
    <p:extLst>
      <p:ext uri="{BB962C8B-B14F-4D97-AF65-F5344CB8AC3E}">
        <p14:creationId xmlns:p14="http://schemas.microsoft.com/office/powerpoint/2010/main" val="252477090"/>
      </p:ext>
    </p:extLst>
  </p:cSld>
  <p:clrMapOvr>
    <a:masterClrMapping/>
  </p:clrMapOvr>
  <p:extLst>
    <p:ext uri="{DCECCB84-F9BA-43D5-87BE-67443E8EF086}">
      <p15:sldGuideLst xmlns:p15="http://schemas.microsoft.com/office/powerpoint/2012/main">
        <p15:guide id="1" orient="horz" pos="2546">
          <p15:clr>
            <a:srgbClr val="F26B43"/>
          </p15:clr>
        </p15:guide>
        <p15:guide id="2" pos="3840">
          <p15:clr>
            <a:srgbClr val="F26B43"/>
          </p15:clr>
        </p15:guide>
        <p15:guide id="3" pos="3681">
          <p15:clr>
            <a:srgbClr val="F26B43"/>
          </p15:clr>
        </p15:guide>
        <p15:guide id="4" pos="3999">
          <p15:clr>
            <a:srgbClr val="F26B43"/>
          </p15:clr>
        </p15:guide>
        <p15:guide id="5" pos="7197">
          <p15:clr>
            <a:srgbClr val="F26B43"/>
          </p15:clr>
        </p15:guide>
        <p15:guide id="6" pos="483">
          <p15:clr>
            <a:srgbClr val="F26B43"/>
          </p15:clr>
        </p15:guide>
        <p15:guide id="7" orient="horz" pos="3929">
          <p15:clr>
            <a:srgbClr val="F26B43"/>
          </p15:clr>
        </p15:guide>
        <p15:guide id="8" orient="horz" pos="1139">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pictur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FBA1413-D840-4048-B977-C0B3B3389A69}"/>
              </a:ext>
            </a:extLst>
          </p:cNvPr>
          <p:cNvGraphicFramePr>
            <a:graphicFrameLocks noChangeAspect="1"/>
          </p:cNvGraphicFramePr>
          <p:nvPr userDrawn="1">
            <p:custDataLst>
              <p:tags r:id="rId1"/>
            </p:custDataLst>
            <p:extLst>
              <p:ext uri="{D42A27DB-BD31-4B8C-83A1-F6EECF244321}">
                <p14:modId xmlns:p14="http://schemas.microsoft.com/office/powerpoint/2010/main" val="3933633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kt 3" hidden="1">
                        <a:extLst>
                          <a:ext uri="{FF2B5EF4-FFF2-40B4-BE49-F238E27FC236}">
                            <a16:creationId xmlns:a16="http://schemas.microsoft.com/office/drawing/2014/main" id="{CFBA1413-D840-4048-B977-C0B3B3389A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661576D-A3F7-4DBF-8F2D-48047D1DAD2B}"/>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12" name="Rechteck 11">
            <a:extLst>
              <a:ext uri="{FF2B5EF4-FFF2-40B4-BE49-F238E27FC236}">
                <a16:creationId xmlns:a16="http://schemas.microsoft.com/office/drawing/2014/main" id="{95D379EE-DB2B-4BEB-AAFA-F0891B963D06}"/>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sp>
        <p:nvSpPr>
          <p:cNvPr id="2" name="Rubrik 1">
            <a:extLst>
              <a:ext uri="{FF2B5EF4-FFF2-40B4-BE49-F238E27FC236}">
                <a16:creationId xmlns:a16="http://schemas.microsoft.com/office/drawing/2014/main" id="{3F3951F5-4703-D44A-B115-272F5947A2CA}"/>
              </a:ext>
            </a:extLst>
          </p:cNvPr>
          <p:cNvSpPr>
            <a:spLocks noGrp="1"/>
          </p:cNvSpPr>
          <p:nvPr>
            <p:ph type="title" hasCustomPrompt="1"/>
          </p:nvPr>
        </p:nvSpPr>
        <p:spPr>
          <a:xfrm>
            <a:off x="766763" y="958740"/>
            <a:ext cx="5076825" cy="584775"/>
          </a:xfrm>
        </p:spPr>
        <p:txBody>
          <a:bodyPr wrap="square">
            <a:spAutoFit/>
          </a:bodyPr>
          <a:lstStyle/>
          <a:p>
            <a:r>
              <a:rPr lang="en-GB" noProof="0"/>
              <a:t>Click here to add a headline </a:t>
            </a:r>
            <a:br>
              <a:rPr lang="en-GB" noProof="0"/>
            </a:br>
            <a:r>
              <a:rPr lang="en-GB" noProof="0"/>
              <a:t>of maximum two lines</a:t>
            </a:r>
          </a:p>
        </p:txBody>
      </p:sp>
      <p:sp>
        <p:nvSpPr>
          <p:cNvPr id="6" name="Text Placeholder 6">
            <a:extLst>
              <a:ext uri="{FF2B5EF4-FFF2-40B4-BE49-F238E27FC236}">
                <a16:creationId xmlns:a16="http://schemas.microsoft.com/office/drawing/2014/main" id="{895D8BAF-C903-7640-A4DD-89C178A0C206}"/>
              </a:ext>
            </a:extLst>
          </p:cNvPr>
          <p:cNvSpPr>
            <a:spLocks noGrp="1"/>
          </p:cNvSpPr>
          <p:nvPr>
            <p:ph type="body" sz="quarter" idx="13" hasCustomPrompt="1"/>
          </p:nvPr>
        </p:nvSpPr>
        <p:spPr>
          <a:xfrm>
            <a:off x="766763" y="463594"/>
            <a:ext cx="5076825"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noProof="0"/>
              <a:t>indicator</a:t>
            </a:r>
          </a:p>
        </p:txBody>
      </p:sp>
      <p:sp>
        <p:nvSpPr>
          <p:cNvPr id="14" name="Text Placeholder 2">
            <a:extLst>
              <a:ext uri="{FF2B5EF4-FFF2-40B4-BE49-F238E27FC236}">
                <a16:creationId xmlns:a16="http://schemas.microsoft.com/office/drawing/2014/main" id="{82F03808-5700-F64A-B0B7-5EC2FE9B6635}"/>
              </a:ext>
            </a:extLst>
          </p:cNvPr>
          <p:cNvSpPr>
            <a:spLocks noGrp="1"/>
          </p:cNvSpPr>
          <p:nvPr>
            <p:ph idx="1" hasCustomPrompt="1"/>
          </p:nvPr>
        </p:nvSpPr>
        <p:spPr>
          <a:xfrm>
            <a:off x="766763" y="1808163"/>
            <a:ext cx="5076825" cy="4429125"/>
          </a:xfrm>
          <a:prstGeom prst="rect">
            <a:avLst/>
          </a:prstGeom>
        </p:spPr>
        <p:txBody>
          <a:bodyPr vert="horz" lIns="0" tIns="0" rIns="0" bIns="0" rtlCol="0">
            <a:noAutofit/>
          </a:bodyPr>
          <a:lstStyle/>
          <a:p>
            <a:pPr lvl="0"/>
            <a:r>
              <a:rPr lang="en-GB" noProof="0"/>
              <a:t>Click here to add text or click on icon to add content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Datumsplatzhalter 4">
            <a:extLst>
              <a:ext uri="{FF2B5EF4-FFF2-40B4-BE49-F238E27FC236}">
                <a16:creationId xmlns:a16="http://schemas.microsoft.com/office/drawing/2014/main" id="{F2A906EE-A52B-469E-A632-6634FF889C47}"/>
              </a:ext>
            </a:extLst>
          </p:cNvPr>
          <p:cNvSpPr>
            <a:spLocks noGrp="1"/>
          </p:cNvSpPr>
          <p:nvPr>
            <p:ph type="dt" sz="half" idx="22"/>
          </p:nvPr>
        </p:nvSpPr>
        <p:spPr/>
        <p:txBody>
          <a:bodyPr/>
          <a:lstStyle/>
          <a:p>
            <a:r>
              <a:rPr lang="it-IT" noProof="0"/>
              <a:t>04/12/2024 |</a:t>
            </a:r>
            <a:endParaRPr lang="en-GB" noProof="0"/>
          </a:p>
        </p:txBody>
      </p:sp>
      <p:sp>
        <p:nvSpPr>
          <p:cNvPr id="7" name="Fußzeilenplatzhalter 6">
            <a:extLst>
              <a:ext uri="{FF2B5EF4-FFF2-40B4-BE49-F238E27FC236}">
                <a16:creationId xmlns:a16="http://schemas.microsoft.com/office/drawing/2014/main" id="{9A830DA5-973F-41E3-A4BE-880B67064CE0}"/>
              </a:ext>
            </a:extLst>
          </p:cNvPr>
          <p:cNvSpPr>
            <a:spLocks noGrp="1"/>
          </p:cNvSpPr>
          <p:nvPr>
            <p:ph type="ftr" sz="quarter" idx="23"/>
          </p:nvPr>
        </p:nvSpPr>
        <p:spPr/>
        <p:txBody>
          <a:bodyPr/>
          <a:lstStyle/>
          <a:p>
            <a:r>
              <a:rPr lang="en-US" noProof="0"/>
              <a:t>Copyright AFRY AB | The role of competition in the Italian BESS market - Battery Asset Management Summit Europe 2024</a:t>
            </a:r>
            <a:endParaRPr lang="en-GB" noProof="0"/>
          </a:p>
        </p:txBody>
      </p:sp>
      <p:sp>
        <p:nvSpPr>
          <p:cNvPr id="8" name="Foliennummernplatzhalter 7">
            <a:extLst>
              <a:ext uri="{FF2B5EF4-FFF2-40B4-BE49-F238E27FC236}">
                <a16:creationId xmlns:a16="http://schemas.microsoft.com/office/drawing/2014/main" id="{A5E314B8-D80C-4648-A773-F34BE5C63D5E}"/>
              </a:ext>
            </a:extLst>
          </p:cNvPr>
          <p:cNvSpPr>
            <a:spLocks noGrp="1"/>
          </p:cNvSpPr>
          <p:nvPr>
            <p:ph type="sldNum" sz="quarter" idx="24"/>
          </p:nvPr>
        </p:nvSpPr>
        <p:spPr/>
        <p:txBody>
          <a:bodyPr/>
          <a:lstStyle/>
          <a:p>
            <a:fld id="{0B1617BE-BA58-4B59-88D5-A8C7B239E913}" type="slidenum">
              <a:rPr lang="en-GB" noProof="0" smtClean="0"/>
              <a:pPr/>
              <a:t>‹#›</a:t>
            </a:fld>
            <a:endParaRPr lang="en-GB" noProof="0"/>
          </a:p>
        </p:txBody>
      </p:sp>
      <p:sp>
        <p:nvSpPr>
          <p:cNvPr id="17" name="Textplatzhalter 6">
            <a:extLst>
              <a:ext uri="{FF2B5EF4-FFF2-40B4-BE49-F238E27FC236}">
                <a16:creationId xmlns:a16="http://schemas.microsoft.com/office/drawing/2014/main" id="{6C5E903C-92B5-4D75-88B3-8D2341F82AD4}"/>
              </a:ext>
            </a:extLst>
          </p:cNvPr>
          <p:cNvSpPr>
            <a:spLocks noGrp="1"/>
          </p:cNvSpPr>
          <p:nvPr>
            <p:ph type="body" sz="quarter" idx="18" hasCustomPrompt="1"/>
          </p:nvPr>
        </p:nvSpPr>
        <p:spPr>
          <a:xfrm>
            <a:off x="766763" y="6278992"/>
            <a:ext cx="8852438" cy="102336"/>
          </a:xfrm>
        </p:spPr>
        <p:txBody>
          <a:bodyPr wrap="square" anchor="b">
            <a:spAutoFit/>
          </a:bodyPr>
          <a:lstStyle>
            <a:lvl1pPr marL="0" indent="0">
              <a:spcBef>
                <a:spcPts val="0"/>
              </a:spcBef>
              <a:spcAft>
                <a:spcPts val="0"/>
              </a:spcAft>
              <a:buNone/>
              <a:defRPr sz="700">
                <a:solidFill>
                  <a:schemeClr val="tx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Placeholder for sources and footnotes: footnotes are numbered (no *)  |  Single-line </a:t>
            </a:r>
          </a:p>
        </p:txBody>
      </p:sp>
      <p:sp>
        <p:nvSpPr>
          <p:cNvPr id="20" name="Bildplatzhalter 19">
            <a:extLst>
              <a:ext uri="{FF2B5EF4-FFF2-40B4-BE49-F238E27FC236}">
                <a16:creationId xmlns:a16="http://schemas.microsoft.com/office/drawing/2014/main" id="{E82A7913-BC2B-84AC-E33E-A907B3374BBB}"/>
              </a:ext>
            </a:extLst>
          </p:cNvPr>
          <p:cNvSpPr>
            <a:spLocks noGrp="1"/>
          </p:cNvSpPr>
          <p:nvPr>
            <p:ph type="pic" sz="quarter" idx="21" hasCustomPrompt="1"/>
          </p:nvPr>
        </p:nvSpPr>
        <p:spPr>
          <a:xfrm>
            <a:off x="6093562" y="3"/>
            <a:ext cx="6098438" cy="6857998"/>
          </a:xfrm>
          <a:custGeom>
            <a:avLst/>
            <a:gdLst>
              <a:gd name="connsiteX0" fmla="*/ 4882129 w 6098438"/>
              <a:gd name="connsiteY0" fmla="*/ 6427277 h 6857998"/>
              <a:gd name="connsiteX1" fmla="*/ 4849847 w 6098438"/>
              <a:gd name="connsiteY1" fmla="*/ 6630107 h 6857998"/>
              <a:gd name="connsiteX2" fmla="*/ 4772271 w 6098438"/>
              <a:gd name="connsiteY2" fmla="*/ 6665667 h 6857998"/>
              <a:gd name="connsiteX3" fmla="*/ 4862065 w 6098438"/>
              <a:gd name="connsiteY3" fmla="*/ 6423701 h 6857998"/>
              <a:gd name="connsiteX4" fmla="*/ 4863952 w 6098438"/>
              <a:gd name="connsiteY4" fmla="*/ 6425986 h 6857998"/>
              <a:gd name="connsiteX5" fmla="*/ 4757471 w 6098438"/>
              <a:gd name="connsiteY5" fmla="*/ 6657025 h 6857998"/>
              <a:gd name="connsiteX6" fmla="*/ 4754591 w 6098438"/>
              <a:gd name="connsiteY6" fmla="*/ 6656926 h 6857998"/>
              <a:gd name="connsiteX7" fmla="*/ 4714065 w 6098438"/>
              <a:gd name="connsiteY7" fmla="*/ 6549452 h 6857998"/>
              <a:gd name="connsiteX8" fmla="*/ 5640209 w 6098438"/>
              <a:gd name="connsiteY8" fmla="*/ 6423602 h 6857998"/>
              <a:gd name="connsiteX9" fmla="*/ 5712024 w 6098438"/>
              <a:gd name="connsiteY9" fmla="*/ 6525911 h 6857998"/>
              <a:gd name="connsiteX10" fmla="*/ 5712024 w 6098438"/>
              <a:gd name="connsiteY10" fmla="*/ 6596633 h 6857998"/>
              <a:gd name="connsiteX11" fmla="*/ 5733181 w 6098438"/>
              <a:gd name="connsiteY11" fmla="*/ 6596633 h 6857998"/>
              <a:gd name="connsiteX12" fmla="*/ 5733181 w 6098438"/>
              <a:gd name="connsiteY12" fmla="*/ 6525911 h 6857998"/>
              <a:gd name="connsiteX13" fmla="*/ 5804996 w 6098438"/>
              <a:gd name="connsiteY13" fmla="*/ 6423602 h 6857998"/>
              <a:gd name="connsiteX14" fmla="*/ 5780660 w 6098438"/>
              <a:gd name="connsiteY14" fmla="*/ 6423602 h 6857998"/>
              <a:gd name="connsiteX15" fmla="*/ 5725135 w 6098438"/>
              <a:gd name="connsiteY15" fmla="*/ 6503761 h 6857998"/>
              <a:gd name="connsiteX16" fmla="*/ 5720268 w 6098438"/>
              <a:gd name="connsiteY16" fmla="*/ 6503761 h 6857998"/>
              <a:gd name="connsiteX17" fmla="*/ 5664545 w 6098438"/>
              <a:gd name="connsiteY17" fmla="*/ 6423602 h 6857998"/>
              <a:gd name="connsiteX18" fmla="*/ 5445524 w 6098438"/>
              <a:gd name="connsiteY18" fmla="*/ 6423602 h 6857998"/>
              <a:gd name="connsiteX19" fmla="*/ 5445524 w 6098438"/>
              <a:gd name="connsiteY19" fmla="*/ 6596633 h 6857998"/>
              <a:gd name="connsiteX20" fmla="*/ 5466780 w 6098438"/>
              <a:gd name="connsiteY20" fmla="*/ 6596633 h 6857998"/>
              <a:gd name="connsiteX21" fmla="*/ 5466780 w 6098438"/>
              <a:gd name="connsiteY21" fmla="*/ 6446150 h 6857998"/>
              <a:gd name="connsiteX22" fmla="*/ 5470754 w 6098438"/>
              <a:gd name="connsiteY22" fmla="*/ 6442177 h 6857998"/>
              <a:gd name="connsiteX23" fmla="*/ 5539986 w 6098438"/>
              <a:gd name="connsiteY23" fmla="*/ 6442177 h 6857998"/>
              <a:gd name="connsiteX24" fmla="*/ 5571374 w 6098438"/>
              <a:gd name="connsiteY24" fmla="*/ 6453103 h 6857998"/>
              <a:gd name="connsiteX25" fmla="*/ 5579817 w 6098438"/>
              <a:gd name="connsiteY25" fmla="*/ 6473863 h 6857998"/>
              <a:gd name="connsiteX26" fmla="*/ 5545747 w 6098438"/>
              <a:gd name="connsiteY26" fmla="*/ 6505747 h 6857998"/>
              <a:gd name="connsiteX27" fmla="*/ 5485256 w 6098438"/>
              <a:gd name="connsiteY27" fmla="*/ 6505747 h 6857998"/>
              <a:gd name="connsiteX28" fmla="*/ 5485256 w 6098438"/>
              <a:gd name="connsiteY28" fmla="*/ 6524322 h 6857998"/>
              <a:gd name="connsiteX29" fmla="*/ 5533033 w 6098438"/>
              <a:gd name="connsiteY29" fmla="*/ 6524322 h 6857998"/>
              <a:gd name="connsiteX30" fmla="*/ 5582499 w 6098438"/>
              <a:gd name="connsiteY30" fmla="*/ 6596633 h 6857998"/>
              <a:gd name="connsiteX31" fmla="*/ 5606735 w 6098438"/>
              <a:gd name="connsiteY31" fmla="*/ 6596633 h 6857998"/>
              <a:gd name="connsiteX32" fmla="*/ 5555283 w 6098438"/>
              <a:gd name="connsiteY32" fmla="*/ 6522832 h 6857998"/>
              <a:gd name="connsiteX33" fmla="*/ 5556673 w 6098438"/>
              <a:gd name="connsiteY33" fmla="*/ 6522534 h 6857998"/>
              <a:gd name="connsiteX34" fmla="*/ 5561242 w 6098438"/>
              <a:gd name="connsiteY34" fmla="*/ 6521441 h 6857998"/>
              <a:gd name="connsiteX35" fmla="*/ 5600875 w 6098438"/>
              <a:gd name="connsiteY35" fmla="*/ 6474061 h 6857998"/>
              <a:gd name="connsiteX36" fmla="*/ 5587862 w 6098438"/>
              <a:gd name="connsiteY36" fmla="*/ 6440786 h 6857998"/>
              <a:gd name="connsiteX37" fmla="*/ 5539986 w 6098438"/>
              <a:gd name="connsiteY37" fmla="*/ 6423602 h 6857998"/>
              <a:gd name="connsiteX38" fmla="*/ 5253521 w 6098438"/>
              <a:gd name="connsiteY38" fmla="*/ 6423602 h 6857998"/>
              <a:gd name="connsiteX39" fmla="*/ 5253521 w 6098438"/>
              <a:gd name="connsiteY39" fmla="*/ 6596633 h 6857998"/>
              <a:gd name="connsiteX40" fmla="*/ 5274777 w 6098438"/>
              <a:gd name="connsiteY40" fmla="*/ 6596633 h 6857998"/>
              <a:gd name="connsiteX41" fmla="*/ 5274777 w 6098438"/>
              <a:gd name="connsiteY41" fmla="*/ 6528295 h 6857998"/>
              <a:gd name="connsiteX42" fmla="*/ 5278751 w 6098438"/>
              <a:gd name="connsiteY42" fmla="*/ 6524223 h 6857998"/>
              <a:gd name="connsiteX43" fmla="*/ 5367452 w 6098438"/>
              <a:gd name="connsiteY43" fmla="*/ 6524223 h 6857998"/>
              <a:gd name="connsiteX44" fmla="*/ 5367452 w 6098438"/>
              <a:gd name="connsiteY44" fmla="*/ 6505648 h 6857998"/>
              <a:gd name="connsiteX45" fmla="*/ 5278751 w 6098438"/>
              <a:gd name="connsiteY45" fmla="*/ 6505648 h 6857998"/>
              <a:gd name="connsiteX46" fmla="*/ 5274777 w 6098438"/>
              <a:gd name="connsiteY46" fmla="*/ 6501675 h 6857998"/>
              <a:gd name="connsiteX47" fmla="*/ 5274777 w 6098438"/>
              <a:gd name="connsiteY47" fmla="*/ 6447739 h 6857998"/>
              <a:gd name="connsiteX48" fmla="*/ 5278751 w 6098438"/>
              <a:gd name="connsiteY48" fmla="*/ 6443667 h 6857998"/>
              <a:gd name="connsiteX49" fmla="*/ 5388410 w 6098438"/>
              <a:gd name="connsiteY49" fmla="*/ 6443667 h 6857998"/>
              <a:gd name="connsiteX50" fmla="*/ 5388410 w 6098438"/>
              <a:gd name="connsiteY50" fmla="*/ 6423602 h 6857998"/>
              <a:gd name="connsiteX51" fmla="*/ 5102243 w 6098438"/>
              <a:gd name="connsiteY51" fmla="*/ 6423602 h 6857998"/>
              <a:gd name="connsiteX52" fmla="*/ 5022581 w 6098438"/>
              <a:gd name="connsiteY52" fmla="*/ 6596633 h 6857998"/>
              <a:gd name="connsiteX53" fmla="*/ 5044433 w 6098438"/>
              <a:gd name="connsiteY53" fmla="*/ 6596633 h 6857998"/>
              <a:gd name="connsiteX54" fmla="*/ 5108798 w 6098438"/>
              <a:gd name="connsiteY54" fmla="*/ 6452308 h 6857998"/>
              <a:gd name="connsiteX55" fmla="*/ 5114659 w 6098438"/>
              <a:gd name="connsiteY55" fmla="*/ 6452308 h 6857998"/>
              <a:gd name="connsiteX56" fmla="*/ 5148133 w 6098438"/>
              <a:gd name="connsiteY56" fmla="*/ 6526209 h 6857998"/>
              <a:gd name="connsiteX57" fmla="*/ 5096184 w 6098438"/>
              <a:gd name="connsiteY57" fmla="*/ 6526209 h 6857998"/>
              <a:gd name="connsiteX58" fmla="*/ 5087939 w 6098438"/>
              <a:gd name="connsiteY58" fmla="*/ 6544784 h 6857998"/>
              <a:gd name="connsiteX59" fmla="*/ 5156278 w 6098438"/>
              <a:gd name="connsiteY59" fmla="*/ 6544784 h 6857998"/>
              <a:gd name="connsiteX60" fmla="*/ 5179223 w 6098438"/>
              <a:gd name="connsiteY60" fmla="*/ 6596633 h 6857998"/>
              <a:gd name="connsiteX61" fmla="*/ 5202366 w 6098438"/>
              <a:gd name="connsiteY61" fmla="*/ 6596633 h 6857998"/>
              <a:gd name="connsiteX62" fmla="*/ 5122804 w 6098438"/>
              <a:gd name="connsiteY62" fmla="*/ 6423602 h 6857998"/>
              <a:gd name="connsiteX63" fmla="*/ 4849152 w 6098438"/>
              <a:gd name="connsiteY63" fmla="*/ 6408405 h 6857998"/>
              <a:gd name="connsiteX64" fmla="*/ 4851039 w 6098438"/>
              <a:gd name="connsiteY64" fmla="*/ 6410689 h 6857998"/>
              <a:gd name="connsiteX65" fmla="*/ 4694000 w 6098438"/>
              <a:gd name="connsiteY65" fmla="*/ 6544188 h 6857998"/>
              <a:gd name="connsiteX66" fmla="*/ 4740387 w 6098438"/>
              <a:gd name="connsiteY66" fmla="*/ 6667356 h 6857998"/>
              <a:gd name="connsiteX67" fmla="*/ 4627350 w 6098438"/>
              <a:gd name="connsiteY67" fmla="*/ 6612029 h 6857998"/>
              <a:gd name="connsiteX68" fmla="*/ 4590896 w 6098438"/>
              <a:gd name="connsiteY68" fmla="*/ 6491543 h 6857998"/>
              <a:gd name="connsiteX69" fmla="*/ 4676021 w 6098438"/>
              <a:gd name="connsiteY69" fmla="*/ 6535049 h 6857998"/>
              <a:gd name="connsiteX70" fmla="*/ 4689828 w 6098438"/>
              <a:gd name="connsiteY70" fmla="*/ 6523328 h 6857998"/>
              <a:gd name="connsiteX71" fmla="*/ 4603511 w 6098438"/>
              <a:gd name="connsiteY71" fmla="*/ 6479226 h 6857998"/>
              <a:gd name="connsiteX72" fmla="*/ 4603909 w 6098438"/>
              <a:gd name="connsiteY72" fmla="*/ 6476346 h 6857998"/>
              <a:gd name="connsiteX73" fmla="*/ 4748817 w 6098438"/>
              <a:gd name="connsiteY73" fmla="*/ 6352010 h 6857998"/>
              <a:gd name="connsiteX74" fmla="*/ 4850741 w 6098438"/>
              <a:gd name="connsiteY74" fmla="*/ 6390327 h 6857998"/>
              <a:gd name="connsiteX75" fmla="*/ 4597750 w 6098438"/>
              <a:gd name="connsiteY75" fmla="*/ 6460354 h 6857998"/>
              <a:gd name="connsiteX76" fmla="*/ 4645329 w 6098438"/>
              <a:gd name="connsiteY76" fmla="*/ 6389532 h 6857998"/>
              <a:gd name="connsiteX77" fmla="*/ 4748817 w 6098438"/>
              <a:gd name="connsiteY77" fmla="*/ 6352010 h 6857998"/>
              <a:gd name="connsiteX78" fmla="*/ 4761705 w 6098438"/>
              <a:gd name="connsiteY78" fmla="*/ 6335534 h 6857998"/>
              <a:gd name="connsiteX79" fmla="*/ 4634303 w 6098438"/>
              <a:gd name="connsiteY79" fmla="*/ 6376619 h 6857998"/>
              <a:gd name="connsiteX80" fmla="*/ 4614338 w 6098438"/>
              <a:gd name="connsiteY80" fmla="*/ 6623154 h 6857998"/>
              <a:gd name="connsiteX81" fmla="*/ 4860873 w 6098438"/>
              <a:gd name="connsiteY81" fmla="*/ 6643119 h 6857998"/>
              <a:gd name="connsiteX82" fmla="*/ 4880838 w 6098438"/>
              <a:gd name="connsiteY82" fmla="*/ 6396585 h 6857998"/>
              <a:gd name="connsiteX83" fmla="*/ 4761705 w 6098438"/>
              <a:gd name="connsiteY83" fmla="*/ 6335534 h 6857998"/>
              <a:gd name="connsiteX84" fmla="*/ 0 w 6098438"/>
              <a:gd name="connsiteY84" fmla="*/ 0 h 6857998"/>
              <a:gd name="connsiteX85" fmla="*/ 6098438 w 6098438"/>
              <a:gd name="connsiteY85" fmla="*/ 0 h 6857998"/>
              <a:gd name="connsiteX86" fmla="*/ 6098438 w 6098438"/>
              <a:gd name="connsiteY86" fmla="*/ 6857998 h 6857998"/>
              <a:gd name="connsiteX87" fmla="*/ 0 w 6098438"/>
              <a:gd name="connsiteY8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8438" h="6857998">
                <a:moveTo>
                  <a:pt x="4882129" y="6427277"/>
                </a:moveTo>
                <a:cubicBezTo>
                  <a:pt x="4922159" y="6492437"/>
                  <a:pt x="4909842" y="6579052"/>
                  <a:pt x="4849847" y="6630107"/>
                </a:cubicBezTo>
                <a:cubicBezTo>
                  <a:pt x="4826902" y="6649576"/>
                  <a:pt x="4799984" y="6661396"/>
                  <a:pt x="4772271" y="6665667"/>
                </a:cubicBezTo>
                <a:close/>
                <a:moveTo>
                  <a:pt x="4862065" y="6423701"/>
                </a:moveTo>
                <a:lnTo>
                  <a:pt x="4863952" y="6425986"/>
                </a:lnTo>
                <a:lnTo>
                  <a:pt x="4757471" y="6657025"/>
                </a:lnTo>
                <a:cubicBezTo>
                  <a:pt x="4756081" y="6657025"/>
                  <a:pt x="4755981" y="6657025"/>
                  <a:pt x="4754591" y="6656926"/>
                </a:cubicBezTo>
                <a:lnTo>
                  <a:pt x="4714065" y="6549452"/>
                </a:lnTo>
                <a:close/>
                <a:moveTo>
                  <a:pt x="5640209" y="6423602"/>
                </a:moveTo>
                <a:lnTo>
                  <a:pt x="5712024" y="6525911"/>
                </a:lnTo>
                <a:lnTo>
                  <a:pt x="5712024" y="6596633"/>
                </a:lnTo>
                <a:lnTo>
                  <a:pt x="5733181" y="6596633"/>
                </a:lnTo>
                <a:lnTo>
                  <a:pt x="5733181" y="6525911"/>
                </a:lnTo>
                <a:lnTo>
                  <a:pt x="5804996" y="6423602"/>
                </a:lnTo>
                <a:lnTo>
                  <a:pt x="5780660" y="6423602"/>
                </a:lnTo>
                <a:lnTo>
                  <a:pt x="5725135" y="6503761"/>
                </a:lnTo>
                <a:lnTo>
                  <a:pt x="5720268" y="6503761"/>
                </a:lnTo>
                <a:lnTo>
                  <a:pt x="5664545" y="6423602"/>
                </a:lnTo>
                <a:close/>
                <a:moveTo>
                  <a:pt x="5445524" y="6423602"/>
                </a:moveTo>
                <a:lnTo>
                  <a:pt x="5445524" y="6596633"/>
                </a:lnTo>
                <a:lnTo>
                  <a:pt x="5466780" y="6596633"/>
                </a:lnTo>
                <a:lnTo>
                  <a:pt x="5466780" y="6446150"/>
                </a:lnTo>
                <a:lnTo>
                  <a:pt x="5470754" y="6442177"/>
                </a:lnTo>
                <a:lnTo>
                  <a:pt x="5539986" y="6442177"/>
                </a:lnTo>
                <a:cubicBezTo>
                  <a:pt x="5550118" y="6442177"/>
                  <a:pt x="5561739" y="6443468"/>
                  <a:pt x="5571374" y="6453103"/>
                </a:cubicBezTo>
                <a:cubicBezTo>
                  <a:pt x="5576837" y="6458864"/>
                  <a:pt x="5579817" y="6466214"/>
                  <a:pt x="5579817" y="6473863"/>
                </a:cubicBezTo>
                <a:cubicBezTo>
                  <a:pt x="5579817" y="6491742"/>
                  <a:pt x="5564818" y="6505747"/>
                  <a:pt x="5545747" y="6505747"/>
                </a:cubicBezTo>
                <a:lnTo>
                  <a:pt x="5485256" y="6505747"/>
                </a:lnTo>
                <a:lnTo>
                  <a:pt x="5485256" y="6524322"/>
                </a:lnTo>
                <a:lnTo>
                  <a:pt x="5533033" y="6524322"/>
                </a:lnTo>
                <a:lnTo>
                  <a:pt x="5582499" y="6596633"/>
                </a:lnTo>
                <a:lnTo>
                  <a:pt x="5606735" y="6596633"/>
                </a:lnTo>
                <a:lnTo>
                  <a:pt x="5555283" y="6522832"/>
                </a:lnTo>
                <a:lnTo>
                  <a:pt x="5556673" y="6522534"/>
                </a:lnTo>
                <a:cubicBezTo>
                  <a:pt x="5559157" y="6522037"/>
                  <a:pt x="5560646" y="6521640"/>
                  <a:pt x="5561242" y="6521441"/>
                </a:cubicBezTo>
                <a:cubicBezTo>
                  <a:pt x="5585677" y="6514786"/>
                  <a:pt x="5600875" y="6496609"/>
                  <a:pt x="5600875" y="6474061"/>
                </a:cubicBezTo>
                <a:cubicBezTo>
                  <a:pt x="5600875" y="6461347"/>
                  <a:pt x="5596405" y="6449825"/>
                  <a:pt x="5587862" y="6440786"/>
                </a:cubicBezTo>
                <a:cubicBezTo>
                  <a:pt x="5576837" y="6429264"/>
                  <a:pt x="5561143" y="6423602"/>
                  <a:pt x="5539986" y="6423602"/>
                </a:cubicBezTo>
                <a:close/>
                <a:moveTo>
                  <a:pt x="5253521" y="6423602"/>
                </a:moveTo>
                <a:lnTo>
                  <a:pt x="5253521" y="6596633"/>
                </a:lnTo>
                <a:lnTo>
                  <a:pt x="5274777" y="6596633"/>
                </a:lnTo>
                <a:lnTo>
                  <a:pt x="5274777" y="6528295"/>
                </a:lnTo>
                <a:lnTo>
                  <a:pt x="5278751" y="6524223"/>
                </a:lnTo>
                <a:lnTo>
                  <a:pt x="5367452" y="6524223"/>
                </a:lnTo>
                <a:lnTo>
                  <a:pt x="5367452" y="6505648"/>
                </a:lnTo>
                <a:lnTo>
                  <a:pt x="5278751" y="6505648"/>
                </a:lnTo>
                <a:lnTo>
                  <a:pt x="5274777" y="6501675"/>
                </a:lnTo>
                <a:lnTo>
                  <a:pt x="5274777" y="6447739"/>
                </a:lnTo>
                <a:lnTo>
                  <a:pt x="5278751" y="6443667"/>
                </a:lnTo>
                <a:lnTo>
                  <a:pt x="5388410" y="6443667"/>
                </a:lnTo>
                <a:lnTo>
                  <a:pt x="5388410" y="6423602"/>
                </a:lnTo>
                <a:close/>
                <a:moveTo>
                  <a:pt x="5102243" y="6423602"/>
                </a:moveTo>
                <a:lnTo>
                  <a:pt x="5022581" y="6596633"/>
                </a:lnTo>
                <a:lnTo>
                  <a:pt x="5044433" y="6596633"/>
                </a:lnTo>
                <a:lnTo>
                  <a:pt x="5108798" y="6452308"/>
                </a:lnTo>
                <a:lnTo>
                  <a:pt x="5114659" y="6452308"/>
                </a:lnTo>
                <a:lnTo>
                  <a:pt x="5148133" y="6526209"/>
                </a:lnTo>
                <a:lnTo>
                  <a:pt x="5096184" y="6526209"/>
                </a:lnTo>
                <a:lnTo>
                  <a:pt x="5087939" y="6544784"/>
                </a:lnTo>
                <a:lnTo>
                  <a:pt x="5156278" y="6544784"/>
                </a:lnTo>
                <a:lnTo>
                  <a:pt x="5179223" y="6596633"/>
                </a:lnTo>
                <a:lnTo>
                  <a:pt x="5202366" y="6596633"/>
                </a:lnTo>
                <a:lnTo>
                  <a:pt x="5122804" y="6423602"/>
                </a:lnTo>
                <a:close/>
                <a:moveTo>
                  <a:pt x="4849152" y="6408405"/>
                </a:moveTo>
                <a:lnTo>
                  <a:pt x="4851039" y="6410689"/>
                </a:lnTo>
                <a:lnTo>
                  <a:pt x="4694000" y="6544188"/>
                </a:lnTo>
                <a:lnTo>
                  <a:pt x="4740387" y="6667356"/>
                </a:lnTo>
                <a:cubicBezTo>
                  <a:pt x="4698172" y="6665468"/>
                  <a:pt x="4656752" y="6646695"/>
                  <a:pt x="4627350" y="6612029"/>
                </a:cubicBezTo>
                <a:cubicBezTo>
                  <a:pt x="4597849" y="6577363"/>
                  <a:pt x="4586029" y="6533559"/>
                  <a:pt x="4590896" y="6491543"/>
                </a:cubicBezTo>
                <a:lnTo>
                  <a:pt x="4676021" y="6535049"/>
                </a:lnTo>
                <a:lnTo>
                  <a:pt x="4689828" y="6523328"/>
                </a:lnTo>
                <a:lnTo>
                  <a:pt x="4603511" y="6479226"/>
                </a:lnTo>
                <a:cubicBezTo>
                  <a:pt x="4603710" y="6477836"/>
                  <a:pt x="4603710" y="6477736"/>
                  <a:pt x="4603909" y="6476346"/>
                </a:cubicBezTo>
                <a:close/>
                <a:moveTo>
                  <a:pt x="4748817" y="6352010"/>
                </a:moveTo>
                <a:cubicBezTo>
                  <a:pt x="4785432" y="6352333"/>
                  <a:pt x="4821786" y="6365296"/>
                  <a:pt x="4850741" y="6390327"/>
                </a:cubicBezTo>
                <a:lnTo>
                  <a:pt x="4597750" y="6460354"/>
                </a:lnTo>
                <a:cubicBezTo>
                  <a:pt x="4606491" y="6433734"/>
                  <a:pt x="4622483" y="6409001"/>
                  <a:pt x="4645329" y="6389532"/>
                </a:cubicBezTo>
                <a:cubicBezTo>
                  <a:pt x="4675326" y="6364005"/>
                  <a:pt x="4712202" y="6351688"/>
                  <a:pt x="4748817" y="6352010"/>
                </a:cubicBezTo>
                <a:close/>
                <a:moveTo>
                  <a:pt x="4761705" y="6335534"/>
                </a:moveTo>
                <a:cubicBezTo>
                  <a:pt x="4717094" y="6331921"/>
                  <a:pt x="4671104" y="6345331"/>
                  <a:pt x="4634303" y="6376619"/>
                </a:cubicBezTo>
                <a:cubicBezTo>
                  <a:pt x="4560700" y="6439197"/>
                  <a:pt x="4551761" y="6549551"/>
                  <a:pt x="4614338" y="6623154"/>
                </a:cubicBezTo>
                <a:cubicBezTo>
                  <a:pt x="4676916" y="6696757"/>
                  <a:pt x="4787270" y="6705697"/>
                  <a:pt x="4860873" y="6643119"/>
                </a:cubicBezTo>
                <a:cubicBezTo>
                  <a:pt x="4934476" y="6580542"/>
                  <a:pt x="4943415" y="6470187"/>
                  <a:pt x="4880838" y="6396585"/>
                </a:cubicBezTo>
                <a:cubicBezTo>
                  <a:pt x="4849550" y="6359783"/>
                  <a:pt x="4806317" y="6339148"/>
                  <a:pt x="4761705" y="6335534"/>
                </a:cubicBezTo>
                <a:close/>
                <a:moveTo>
                  <a:pt x="0" y="0"/>
                </a:moveTo>
                <a:lnTo>
                  <a:pt x="6098438" y="0"/>
                </a:lnTo>
                <a:lnTo>
                  <a:pt x="6098438" y="6857998"/>
                </a:lnTo>
                <a:lnTo>
                  <a:pt x="0" y="6857998"/>
                </a:lnTo>
                <a:close/>
              </a:path>
            </a:pathLst>
          </a:custGeom>
          <a:solidFill>
            <a:schemeClr val="accent1"/>
          </a:solidFill>
        </p:spPr>
        <p:txBody>
          <a:bodyPr wrap="square">
            <a:noAutofit/>
          </a:bodyPr>
          <a:lstStyle>
            <a:lvl1pPr marL="7938" indent="0">
              <a:buNone/>
              <a:defRPr sz="1000"/>
            </a:lvl1pPr>
          </a:lstStyle>
          <a:p>
            <a:r>
              <a:rPr lang="en-GB"/>
              <a:t>Click on icon to add an image</a:t>
            </a:r>
          </a:p>
        </p:txBody>
      </p:sp>
    </p:spTree>
    <p:extLst>
      <p:ext uri="{BB962C8B-B14F-4D97-AF65-F5344CB8AC3E}">
        <p14:creationId xmlns:p14="http://schemas.microsoft.com/office/powerpoint/2010/main" val="18481997"/>
      </p:ext>
    </p:extLst>
  </p:cSld>
  <p:clrMapOvr>
    <a:masterClrMapping/>
  </p:clrMapOvr>
  <p:extLst>
    <p:ext uri="{DCECCB84-F9BA-43D5-87BE-67443E8EF086}">
      <p15:sldGuideLst xmlns:p15="http://schemas.microsoft.com/office/powerpoint/2012/main">
        <p15:guide id="1" orient="horz" pos="3929">
          <p15:clr>
            <a:srgbClr val="F26B43"/>
          </p15:clr>
        </p15:guide>
        <p15:guide id="2" pos="483">
          <p15:clr>
            <a:srgbClr val="F26B43"/>
          </p15:clr>
        </p15:guide>
        <p15:guide id="3" pos="7197">
          <p15:clr>
            <a:srgbClr val="F26B43"/>
          </p15:clr>
        </p15:guide>
        <p15:guide id="4" pos="3840">
          <p15:clr>
            <a:srgbClr val="F26B43"/>
          </p15:clr>
        </p15:guide>
        <p15:guide id="5" orient="horz" pos="1139">
          <p15:clr>
            <a:srgbClr val="F26B43"/>
          </p15:clr>
        </p15:guide>
        <p15:guide id="6" orient="horz" pos="2546">
          <p15:clr>
            <a:srgbClr val="F26B43"/>
          </p15:clr>
        </p15:guide>
        <p15:guide id="7" pos="368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59ED20A-7DE0-4F57-A36B-61BBE48666A8}"/>
              </a:ext>
            </a:extLst>
          </p:cNvPr>
          <p:cNvGraphicFramePr>
            <a:graphicFrameLocks noChangeAspect="1"/>
          </p:cNvGraphicFramePr>
          <p:nvPr userDrawn="1">
            <p:custDataLst>
              <p:tags r:id="rId14"/>
            </p:custDataLst>
            <p:extLst>
              <p:ext uri="{D42A27DB-BD31-4B8C-83A1-F6EECF244321}">
                <p14:modId xmlns:p14="http://schemas.microsoft.com/office/powerpoint/2010/main" val="3431771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3" name="Objekt 2" hidden="1">
                        <a:extLst>
                          <a:ext uri="{FF2B5EF4-FFF2-40B4-BE49-F238E27FC236}">
                            <a16:creationId xmlns:a16="http://schemas.microsoft.com/office/drawing/2014/main" id="{459ED20A-7DE0-4F57-A36B-61BBE48666A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A0B7538A-2B7E-4CCA-8FFF-D4B1C87A48C5}"/>
              </a:ext>
            </a:extLst>
          </p:cNvPr>
          <p:cNvSpPr/>
          <p:nvPr userDrawn="1">
            <p:custDataLst>
              <p:tags r:id="rId1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7" name="Title Placeholder 1">
            <a:extLst>
              <a:ext uri="{FF2B5EF4-FFF2-40B4-BE49-F238E27FC236}">
                <a16:creationId xmlns:a16="http://schemas.microsoft.com/office/drawing/2014/main" id="{08A7EA2F-BB22-4946-8931-8195C5FC4C1C}"/>
              </a:ext>
            </a:extLst>
          </p:cNvPr>
          <p:cNvSpPr>
            <a:spLocks noGrp="1"/>
          </p:cNvSpPr>
          <p:nvPr>
            <p:ph type="title"/>
          </p:nvPr>
        </p:nvSpPr>
        <p:spPr>
          <a:xfrm>
            <a:off x="766763" y="958740"/>
            <a:ext cx="10658475" cy="584775"/>
          </a:xfrm>
          <a:prstGeom prst="rect">
            <a:avLst/>
          </a:prstGeom>
        </p:spPr>
        <p:txBody>
          <a:bodyPr vert="horz" lIns="0" tIns="0" rIns="0" bIns="0" rtlCol="0" anchor="t">
            <a:spAutoFit/>
          </a:bodyPr>
          <a:lstStyle/>
          <a:p>
            <a:r>
              <a:rPr lang="en-GB" noProof="0"/>
              <a:t>Click to edit Master title slide</a:t>
            </a:r>
            <a:br>
              <a:rPr lang="en-GB" noProof="0"/>
            </a:br>
            <a:r>
              <a:rPr lang="en-GB" noProof="0"/>
              <a:t>of maximum two lines</a:t>
            </a:r>
          </a:p>
        </p:txBody>
      </p:sp>
      <p:sp>
        <p:nvSpPr>
          <p:cNvPr id="8" name="Text Placeholder 2">
            <a:extLst>
              <a:ext uri="{FF2B5EF4-FFF2-40B4-BE49-F238E27FC236}">
                <a16:creationId xmlns:a16="http://schemas.microsoft.com/office/drawing/2014/main" id="{62C4DECA-D806-AE43-A91F-0FCC978EE4D9}"/>
              </a:ext>
            </a:extLst>
          </p:cNvPr>
          <p:cNvSpPr>
            <a:spLocks noGrp="1"/>
          </p:cNvSpPr>
          <p:nvPr>
            <p:ph type="body" idx="1"/>
          </p:nvPr>
        </p:nvSpPr>
        <p:spPr>
          <a:xfrm>
            <a:off x="766763" y="1808163"/>
            <a:ext cx="10658475" cy="4429125"/>
          </a:xfrm>
          <a:prstGeom prst="rect">
            <a:avLst/>
          </a:prstGeom>
        </p:spPr>
        <p:txBody>
          <a:bodyPr vert="horz" lIns="0" tIns="0" rIns="0" bIns="0" rtlCol="0">
            <a:no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Date Placeholder 3">
            <a:extLst>
              <a:ext uri="{FF2B5EF4-FFF2-40B4-BE49-F238E27FC236}">
                <a16:creationId xmlns:a16="http://schemas.microsoft.com/office/drawing/2014/main" id="{7A522E07-8511-FC40-9537-0B382C610631}"/>
              </a:ext>
            </a:extLst>
          </p:cNvPr>
          <p:cNvSpPr>
            <a:spLocks noGrp="1"/>
          </p:cNvSpPr>
          <p:nvPr>
            <p:ph type="dt" sz="half" idx="2"/>
          </p:nvPr>
        </p:nvSpPr>
        <p:spPr>
          <a:xfrm>
            <a:off x="964590" y="6445090"/>
            <a:ext cx="482610" cy="190501"/>
          </a:xfrm>
          <a:prstGeom prst="rect">
            <a:avLst/>
          </a:prstGeom>
        </p:spPr>
        <p:txBody>
          <a:bodyPr vert="horz" lIns="0" tIns="0" rIns="0" bIns="0" rtlCol="0" anchor="ctr"/>
          <a:lstStyle>
            <a:lvl1pPr algn="l">
              <a:defRPr sz="500" spc="20" baseline="0">
                <a:solidFill>
                  <a:schemeClr val="tx1"/>
                </a:solidFill>
              </a:defRPr>
            </a:lvl1pPr>
          </a:lstStyle>
          <a:p>
            <a:r>
              <a:rPr lang="it-IT" noProof="0"/>
              <a:t>04/12/2024 |</a:t>
            </a:r>
            <a:endParaRPr lang="en-GB" noProof="0"/>
          </a:p>
        </p:txBody>
      </p:sp>
      <p:sp>
        <p:nvSpPr>
          <p:cNvPr id="10" name="Footer Placeholder 4">
            <a:extLst>
              <a:ext uri="{FF2B5EF4-FFF2-40B4-BE49-F238E27FC236}">
                <a16:creationId xmlns:a16="http://schemas.microsoft.com/office/drawing/2014/main" id="{4D98E580-20C8-194F-A19F-9C4E500F6B77}"/>
              </a:ext>
            </a:extLst>
          </p:cNvPr>
          <p:cNvSpPr>
            <a:spLocks noGrp="1"/>
          </p:cNvSpPr>
          <p:nvPr>
            <p:ph type="ftr" sz="quarter" idx="3"/>
          </p:nvPr>
        </p:nvSpPr>
        <p:spPr>
          <a:xfrm>
            <a:off x="1447200" y="6445090"/>
            <a:ext cx="8172000" cy="190501"/>
          </a:xfrm>
          <a:prstGeom prst="rect">
            <a:avLst/>
          </a:prstGeom>
        </p:spPr>
        <p:txBody>
          <a:bodyPr vert="horz" lIns="0" tIns="0" rIns="0" bIns="0" rtlCol="0" anchor="ctr"/>
          <a:lstStyle>
            <a:lvl1pPr algn="l">
              <a:defRPr sz="500" cap="all" spc="20" baseline="0">
                <a:solidFill>
                  <a:schemeClr val="tx1"/>
                </a:solidFill>
              </a:defRPr>
            </a:lvl1pPr>
          </a:lstStyle>
          <a:p>
            <a:r>
              <a:rPr lang="en-US" noProof="0"/>
              <a:t>Copyright AFRY AB | The role of competition in the Italian BESS market - Battery Asset Management Summit Europe 2024</a:t>
            </a:r>
            <a:endParaRPr lang="en-GB" noProof="0"/>
          </a:p>
        </p:txBody>
      </p:sp>
      <p:sp>
        <p:nvSpPr>
          <p:cNvPr id="11" name="Slide Number Placeholder 5">
            <a:extLst>
              <a:ext uri="{FF2B5EF4-FFF2-40B4-BE49-F238E27FC236}">
                <a16:creationId xmlns:a16="http://schemas.microsoft.com/office/drawing/2014/main" id="{0F88274D-7AA4-C049-A63B-D5521621F0D8}"/>
              </a:ext>
            </a:extLst>
          </p:cNvPr>
          <p:cNvSpPr>
            <a:spLocks noGrp="1"/>
          </p:cNvSpPr>
          <p:nvPr>
            <p:ph type="sldNum" sz="quarter" idx="4"/>
          </p:nvPr>
        </p:nvSpPr>
        <p:spPr>
          <a:xfrm>
            <a:off x="766800" y="6445090"/>
            <a:ext cx="191505" cy="190501"/>
          </a:xfrm>
          <a:prstGeom prst="rect">
            <a:avLst/>
          </a:prstGeom>
          <a:noFill/>
        </p:spPr>
        <p:txBody>
          <a:bodyPr vert="horz" lIns="0" tIns="0" rIns="0" bIns="0" rtlCol="0" anchor="ctr"/>
          <a:lstStyle>
            <a:lvl1pPr algn="l">
              <a:defRPr sz="500" b="1">
                <a:solidFill>
                  <a:schemeClr val="tx1"/>
                </a:solidFill>
              </a:defRPr>
            </a:lvl1pPr>
          </a:lstStyle>
          <a:p>
            <a:fld id="{0B1617BE-BA58-4B59-88D5-A8C7B239E913}" type="slidenum">
              <a:rPr lang="en-GB" noProof="0" smtClean="0"/>
              <a:pPr/>
              <a:t>‹#›</a:t>
            </a:fld>
            <a:endParaRPr lang="en-GB" noProof="0"/>
          </a:p>
        </p:txBody>
      </p:sp>
      <p:sp>
        <p:nvSpPr>
          <p:cNvPr id="5" name="TextBox 4">
            <a:extLst>
              <a:ext uri="{FF2B5EF4-FFF2-40B4-BE49-F238E27FC236}">
                <a16:creationId xmlns:a16="http://schemas.microsoft.com/office/drawing/2014/main" id="{CA877518-AB9A-3057-63DE-169FAB1CC060}"/>
              </a:ext>
            </a:extLst>
          </p:cNvPr>
          <p:cNvSpPr txBox="1"/>
          <p:nvPr userDrawn="1">
            <p:extLst>
              <p:ext uri="{1162E1C5-73C7-4A58-AE30-91384D911F3F}">
                <p184:classification xmlns:p184="http://schemas.microsoft.com/office/powerpoint/2018/4/main" val="ftr"/>
              </p:ext>
            </p:extLst>
          </p:nvPr>
        </p:nvSpPr>
        <p:spPr>
          <a:xfrm>
            <a:off x="190500" y="6530340"/>
            <a:ext cx="1857375" cy="137160"/>
          </a:xfrm>
          <a:prstGeom prst="rect">
            <a:avLst/>
          </a:prstGeom>
        </p:spPr>
        <p:txBody>
          <a:bodyPr horzOverflow="overflow" lIns="0" tIns="0" rIns="0" bIns="0">
            <a:spAutoFit/>
          </a:bodyPr>
          <a:lstStyle/>
          <a:p>
            <a:pPr algn="l"/>
            <a:r>
              <a:rPr lang="en-GB"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008662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0" r:id="rId5"/>
    <p:sldLayoutId id="2147483666" r:id="rId6"/>
    <p:sldLayoutId id="2147483667" r:id="rId7"/>
    <p:sldLayoutId id="2147483668" r:id="rId8"/>
    <p:sldLayoutId id="2147483669" r:id="rId9"/>
    <p:sldLayoutId id="2147483673" r:id="rId10"/>
    <p:sldLayoutId id="2147483671" r:id="rId11"/>
    <p:sldLayoutId id="2147483661" r:id="rId12"/>
  </p:sldLayoutIdLst>
  <p:hf hdr="0"/>
  <p:txStyles>
    <p:titleStyle>
      <a:lvl1pPr algn="l" defTabSz="914400" rtl="0" eaLnBrk="1" latinLnBrk="0" hangingPunct="1">
        <a:lnSpc>
          <a:spcPct val="95000"/>
        </a:lnSpc>
        <a:spcBef>
          <a:spcPct val="0"/>
        </a:spcBef>
        <a:buNone/>
        <a:defRPr sz="2000" kern="1200" spc="80" baseline="0">
          <a:solidFill>
            <a:schemeClr val="tx1"/>
          </a:solidFill>
          <a:latin typeface="+mj-lt"/>
          <a:ea typeface="+mj-ea"/>
          <a:cs typeface="+mj-cs"/>
        </a:defRPr>
      </a:lvl1pPr>
    </p:titleStyle>
    <p:body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tags" Target="../tags/tag128.xml"/><Relationship Id="rId26" Type="http://schemas.openxmlformats.org/officeDocument/2006/relationships/chart" Target="../charts/chart12.xml"/><Relationship Id="rId3" Type="http://schemas.openxmlformats.org/officeDocument/2006/relationships/tags" Target="../tags/tag113.xml"/><Relationship Id="rId21" Type="http://schemas.openxmlformats.org/officeDocument/2006/relationships/tags" Target="../tags/tag131.xml"/><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5" Type="http://schemas.openxmlformats.org/officeDocument/2006/relationships/image" Target="../media/image46.emf"/><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tags" Target="../tags/tag130.xml"/><Relationship Id="rId29" Type="http://schemas.openxmlformats.org/officeDocument/2006/relationships/chart" Target="../charts/chart15.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24" Type="http://schemas.openxmlformats.org/officeDocument/2006/relationships/oleObject" Target="../embeddings/oleObject23.bin"/><Relationship Id="rId5" Type="http://schemas.openxmlformats.org/officeDocument/2006/relationships/tags" Target="../tags/tag115.xml"/><Relationship Id="rId15" Type="http://schemas.openxmlformats.org/officeDocument/2006/relationships/tags" Target="../tags/tag125.xml"/><Relationship Id="rId23" Type="http://schemas.microsoft.com/office/2018/10/relationships/comments" Target="../comments/modernComment_7FFFFF45_DD16A903.xml"/><Relationship Id="rId28" Type="http://schemas.openxmlformats.org/officeDocument/2006/relationships/chart" Target="../charts/chart14.xml"/><Relationship Id="rId10" Type="http://schemas.openxmlformats.org/officeDocument/2006/relationships/tags" Target="../tags/tag120.xml"/><Relationship Id="rId19" Type="http://schemas.openxmlformats.org/officeDocument/2006/relationships/tags" Target="../tags/tag129.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slideLayout" Target="../slideLayouts/slideLayout7.xml"/><Relationship Id="rId27" Type="http://schemas.openxmlformats.org/officeDocument/2006/relationships/chart" Target="../charts/chart13.xml"/><Relationship Id="rId30" Type="http://schemas.openxmlformats.org/officeDocument/2006/relationships/chart" Target="../charts/chart16.xml"/></Relationships>
</file>

<file path=ppt/slides/_rels/slide11.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47.emf"/><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oleObject" Target="../embeddings/oleObject24.bin"/><Relationship Id="rId5" Type="http://schemas.openxmlformats.org/officeDocument/2006/relationships/tags" Target="../tags/tag136.xml"/><Relationship Id="rId10" Type="http://schemas.openxmlformats.org/officeDocument/2006/relationships/notesSlide" Target="../notesSlides/notesSlide9.xml"/><Relationship Id="rId4" Type="http://schemas.openxmlformats.org/officeDocument/2006/relationships/tags" Target="../tags/tag135.xml"/><Relationship Id="rId9"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5.bin"/><Relationship Id="rId7" Type="http://schemas.microsoft.com/office/2007/relationships/hdphoto" Target="../media/hdphoto1.wdp"/><Relationship Id="rId2" Type="http://schemas.openxmlformats.org/officeDocument/2006/relationships/slideLayout" Target="../slideLayouts/slideLayout9.xml"/><Relationship Id="rId1" Type="http://schemas.openxmlformats.org/officeDocument/2006/relationships/tags" Target="../tags/tag140.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1.xml"/><Relationship Id="rId5" Type="http://schemas.openxmlformats.org/officeDocument/2006/relationships/image" Target="../media/image50.emf"/><Relationship Id="rId4"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tags" Target="../tags/tag31.xml"/><Relationship Id="rId7" Type="http://schemas.openxmlformats.org/officeDocument/2006/relationships/image" Target="../media/image6.emf"/><Relationship Id="rId12" Type="http://schemas.openxmlformats.org/officeDocument/2006/relationships/image" Target="../media/image1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oleObject" Target="../embeddings/oleObject15.bin"/><Relationship Id="rId11" Type="http://schemas.openxmlformats.org/officeDocument/2006/relationships/image" Target="../media/image10.png"/><Relationship Id="rId5" Type="http://schemas.openxmlformats.org/officeDocument/2006/relationships/notesSlide" Target="../notesSlides/notesSlide2.xml"/><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slideLayout" Target="../slideLayouts/slideLayout6.xml"/><Relationship Id="rId9" Type="http://schemas.openxmlformats.org/officeDocument/2006/relationships/image" Target="../media/image8.pn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13" Type="http://schemas.openxmlformats.org/officeDocument/2006/relationships/oleObject" Target="../embeddings/oleObject16.bin"/><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tags" Target="../tags/tag34.xml"/><Relationship Id="rId21" Type="http://schemas.openxmlformats.org/officeDocument/2006/relationships/image" Target="../media/image21.png"/><Relationship Id="rId34" Type="http://schemas.openxmlformats.org/officeDocument/2006/relationships/image" Target="../media/image34.svg"/><Relationship Id="rId7" Type="http://schemas.openxmlformats.org/officeDocument/2006/relationships/tags" Target="../tags/tag38.xml"/><Relationship Id="rId12" Type="http://schemas.openxmlformats.org/officeDocument/2006/relationships/notesSlide" Target="../notesSlides/notesSlide3.xml"/><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2" Type="http://schemas.openxmlformats.org/officeDocument/2006/relationships/tags" Target="../tags/tag33.xml"/><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29.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7.xml"/><Relationship Id="rId24" Type="http://schemas.openxmlformats.org/officeDocument/2006/relationships/image" Target="../media/image24.svg"/><Relationship Id="rId32" Type="http://schemas.openxmlformats.org/officeDocument/2006/relationships/image" Target="../media/image32.svg"/><Relationship Id="rId5" Type="http://schemas.openxmlformats.org/officeDocument/2006/relationships/tags" Target="../tags/tag36.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36" Type="http://schemas.openxmlformats.org/officeDocument/2006/relationships/image" Target="../media/image36.svg"/><Relationship Id="rId10" Type="http://schemas.openxmlformats.org/officeDocument/2006/relationships/tags" Target="../tags/tag41.xml"/><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3.emf"/><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 Id="rId35" Type="http://schemas.openxmlformats.org/officeDocument/2006/relationships/image" Target="../media/image35.png"/><Relationship Id="rId8" Type="http://schemas.openxmlformats.org/officeDocument/2006/relationships/tags" Target="../tags/tag39.xml"/></Relationships>
</file>

<file path=ppt/slides/_rels/slide4.xml.rels><?xml version="1.0" encoding="UTF-8" standalone="yes"?>
<Relationships xmlns="http://schemas.openxmlformats.org/package/2006/relationships"><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tags" Target="../tags/tag67.xml"/><Relationship Id="rId3" Type="http://schemas.openxmlformats.org/officeDocument/2006/relationships/tags" Target="../tags/tag44.xml"/><Relationship Id="rId21" Type="http://schemas.openxmlformats.org/officeDocument/2006/relationships/tags" Target="../tags/tag62.xml"/><Relationship Id="rId34" Type="http://schemas.openxmlformats.org/officeDocument/2006/relationships/chart" Target="../charts/chart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tags" Target="../tags/tag66.xml"/><Relationship Id="rId33" Type="http://schemas.openxmlformats.org/officeDocument/2006/relationships/chart" Target="../charts/chart1.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29"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tags" Target="../tags/tag65.xml"/><Relationship Id="rId32" Type="http://schemas.openxmlformats.org/officeDocument/2006/relationships/image" Target="../media/image1.emf"/><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tags" Target="../tags/tag69.xml"/><Relationship Id="rId10" Type="http://schemas.openxmlformats.org/officeDocument/2006/relationships/tags" Target="../tags/tag51.xml"/><Relationship Id="rId19" Type="http://schemas.openxmlformats.org/officeDocument/2006/relationships/tags" Target="../tags/tag60.xml"/><Relationship Id="rId31" Type="http://schemas.openxmlformats.org/officeDocument/2006/relationships/oleObject" Target="../embeddings/oleObject17.bin"/><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notesSlide" Target="../notesSlides/notesSlide4.xml"/><Relationship Id="rId8" Type="http://schemas.openxmlformats.org/officeDocument/2006/relationships/tags" Target="../tags/tag49.xml"/></Relationships>
</file>

<file path=ppt/slides/_rels/slide5.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3.emf"/><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oleObject" Target="../embeddings/oleObject18.bin"/><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notesSlide" Target="../notesSlides/notesSlide5.xml"/><Relationship Id="rId5" Type="http://schemas.openxmlformats.org/officeDocument/2006/relationships/tags" Target="../tags/tag74.xml"/><Relationship Id="rId10" Type="http://schemas.openxmlformats.org/officeDocument/2006/relationships/slideLayout" Target="../slideLayouts/slideLayout7.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40.png"/><Relationship Id="rId3" Type="http://schemas.openxmlformats.org/officeDocument/2006/relationships/tags" Target="../tags/tag81.xml"/><Relationship Id="rId7" Type="http://schemas.openxmlformats.org/officeDocument/2006/relationships/notesSlide" Target="../notesSlides/notesSlide6.xml"/><Relationship Id="rId12" Type="http://schemas.openxmlformats.org/officeDocument/2006/relationships/image" Target="../media/image39.svg"/><Relationship Id="rId2" Type="http://schemas.openxmlformats.org/officeDocument/2006/relationships/tags" Target="../tags/tag80.xml"/><Relationship Id="rId16" Type="http://schemas.openxmlformats.org/officeDocument/2006/relationships/image" Target="../media/image43.svg"/><Relationship Id="rId1" Type="http://schemas.openxmlformats.org/officeDocument/2006/relationships/tags" Target="../tags/tag79.xml"/><Relationship Id="rId6" Type="http://schemas.openxmlformats.org/officeDocument/2006/relationships/slideLayout" Target="../slideLayouts/slideLayout8.xml"/><Relationship Id="rId11" Type="http://schemas.openxmlformats.org/officeDocument/2006/relationships/image" Target="../media/image38.png"/><Relationship Id="rId5" Type="http://schemas.openxmlformats.org/officeDocument/2006/relationships/tags" Target="../tags/tag83.xml"/><Relationship Id="rId15" Type="http://schemas.openxmlformats.org/officeDocument/2006/relationships/image" Target="../media/image42.png"/><Relationship Id="rId10" Type="http://schemas.openxmlformats.org/officeDocument/2006/relationships/chart" Target="../charts/chart4.xml"/><Relationship Id="rId4" Type="http://schemas.openxmlformats.org/officeDocument/2006/relationships/tags" Target="../tags/tag82.xml"/><Relationship Id="rId9" Type="http://schemas.openxmlformats.org/officeDocument/2006/relationships/image" Target="../media/image37.emf"/><Relationship Id="rId14" Type="http://schemas.openxmlformats.org/officeDocument/2006/relationships/image" Target="../media/image41.svg"/></Relationships>
</file>

<file path=ppt/slides/_rels/slide7.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notesSlide" Target="../notesSlides/notesSlide7.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slideLayout" Target="../slideLayouts/slideLayout7.xml"/><Relationship Id="rId2" Type="http://schemas.openxmlformats.org/officeDocument/2006/relationships/tags" Target="../tags/tag85.xml"/><Relationship Id="rId16" Type="http://schemas.openxmlformats.org/officeDocument/2006/relationships/chart" Target="../charts/chart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3.emf"/><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8.png"/><Relationship Id="rId3" Type="http://schemas.openxmlformats.org/officeDocument/2006/relationships/tags" Target="../tags/tag97.xml"/><Relationship Id="rId7" Type="http://schemas.openxmlformats.org/officeDocument/2006/relationships/notesSlide" Target="../notesSlides/notesSlide8.xml"/><Relationship Id="rId12" Type="http://schemas.openxmlformats.org/officeDocument/2006/relationships/image" Target="../media/image45.svg"/><Relationship Id="rId2" Type="http://schemas.openxmlformats.org/officeDocument/2006/relationships/tags" Target="../tags/tag96.xml"/><Relationship Id="rId16" Type="http://schemas.openxmlformats.org/officeDocument/2006/relationships/image" Target="../media/image41.svg"/><Relationship Id="rId1" Type="http://schemas.openxmlformats.org/officeDocument/2006/relationships/tags" Target="../tags/tag95.xml"/><Relationship Id="rId6" Type="http://schemas.openxmlformats.org/officeDocument/2006/relationships/slideLayout" Target="../slideLayouts/slideLayout8.xml"/><Relationship Id="rId11" Type="http://schemas.openxmlformats.org/officeDocument/2006/relationships/image" Target="../media/image44.png"/><Relationship Id="rId5" Type="http://schemas.openxmlformats.org/officeDocument/2006/relationships/tags" Target="../tags/tag99.xml"/><Relationship Id="rId15" Type="http://schemas.openxmlformats.org/officeDocument/2006/relationships/image" Target="../media/image40.png"/><Relationship Id="rId10" Type="http://schemas.openxmlformats.org/officeDocument/2006/relationships/chart" Target="../charts/chart6.xml"/><Relationship Id="rId4" Type="http://schemas.openxmlformats.org/officeDocument/2006/relationships/tags" Target="../tags/tag98.xml"/><Relationship Id="rId9" Type="http://schemas.openxmlformats.org/officeDocument/2006/relationships/image" Target="../media/image37.emf"/><Relationship Id="rId14"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oleObject" Target="../embeddings/oleObject22.bin"/><Relationship Id="rId18" Type="http://schemas.openxmlformats.org/officeDocument/2006/relationships/chart" Target="../charts/chart10.xml"/><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slideLayout" Target="../slideLayouts/slideLayout7.xml"/><Relationship Id="rId17" Type="http://schemas.openxmlformats.org/officeDocument/2006/relationships/chart" Target="../charts/chart9.xml"/><Relationship Id="rId2" Type="http://schemas.openxmlformats.org/officeDocument/2006/relationships/tags" Target="../tags/tag101.xml"/><Relationship Id="rId16" Type="http://schemas.openxmlformats.org/officeDocument/2006/relationships/chart" Target="../charts/chart8.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5" Type="http://schemas.openxmlformats.org/officeDocument/2006/relationships/tags" Target="../tags/tag104.xml"/><Relationship Id="rId15" Type="http://schemas.openxmlformats.org/officeDocument/2006/relationships/chart" Target="../charts/chart7.xml"/><Relationship Id="rId10" Type="http://schemas.openxmlformats.org/officeDocument/2006/relationships/tags" Target="../tags/tag109.xml"/><Relationship Id="rId19" Type="http://schemas.openxmlformats.org/officeDocument/2006/relationships/chart" Target="../charts/chart11.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image" Target="../media/image4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4C8325E7-4A6A-76EF-22AB-0469009A26C6}"/>
              </a:ext>
            </a:extLst>
          </p:cNvPr>
          <p:cNvGraphicFramePr>
            <a:graphicFrameLocks noChangeAspect="1"/>
          </p:cNvGraphicFramePr>
          <p:nvPr>
            <p:custDataLst>
              <p:tags r:id="rId1"/>
            </p:custDataLst>
            <p:extLst>
              <p:ext uri="{D42A27DB-BD31-4B8C-83A1-F6EECF244321}">
                <p14:modId xmlns:p14="http://schemas.microsoft.com/office/powerpoint/2010/main" val="105073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18" name="think-cell data - do not delete" hidden="1">
                        <a:extLst>
                          <a:ext uri="{FF2B5EF4-FFF2-40B4-BE49-F238E27FC236}">
                            <a16:creationId xmlns:a16="http://schemas.microsoft.com/office/drawing/2014/main" id="{4C8325E7-4A6A-76EF-22AB-0469009A26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7" name="Picture 16" descr="Positive terminals of dry cell batteries">
            <a:extLst>
              <a:ext uri="{FF2B5EF4-FFF2-40B4-BE49-F238E27FC236}">
                <a16:creationId xmlns:a16="http://schemas.microsoft.com/office/drawing/2014/main" id="{C5E6177C-320E-7DE2-5EEF-1BE6A7423ADF}"/>
              </a:ext>
            </a:extLst>
          </p:cNvPr>
          <p:cNvPicPr>
            <a:picLocks noChangeAspect="1"/>
          </p:cNvPicPr>
          <p:nvPr/>
        </p:nvPicPr>
        <p:blipFill>
          <a:blip r:embed="rId7">
            <a:extLst>
              <a:ext uri="{28A0092B-C50C-407E-A947-70E740481C1C}">
                <a14:useLocalDpi xmlns:a14="http://schemas.microsoft.com/office/drawing/2010/main" val="0"/>
              </a:ext>
            </a:extLst>
          </a:blip>
          <a:srcRect t="7817" b="7817"/>
          <a:stretch/>
        </p:blipFill>
        <p:spPr>
          <a:xfrm>
            <a:off x="0" y="-1"/>
            <a:ext cx="12192000" cy="6858001"/>
          </a:xfrm>
          <a:prstGeom prst="rect">
            <a:avLst/>
          </a:prstGeom>
        </p:spPr>
      </p:pic>
      <p:sp>
        <p:nvSpPr>
          <p:cNvPr id="19" name="Rectangle 18">
            <a:extLst>
              <a:ext uri="{FF2B5EF4-FFF2-40B4-BE49-F238E27FC236}">
                <a16:creationId xmlns:a16="http://schemas.microsoft.com/office/drawing/2014/main" id="{5DFFDEB8-4948-4690-46CA-3BC5AA354A7B}"/>
              </a:ext>
            </a:extLst>
          </p:cNvPr>
          <p:cNvSpPr/>
          <p:nvPr/>
        </p:nvSpPr>
        <p:spPr>
          <a:xfrm>
            <a:off x="0" y="2397760"/>
            <a:ext cx="12192000" cy="4460240"/>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endParaRPr kumimoji="0" lang="en-GB" sz="1200" b="0" i="0" u="none" strike="noStrike" kern="1200" cap="none" spc="0" normalizeH="0" baseline="0" noProof="0" err="1">
              <a:ln>
                <a:noFill/>
              </a:ln>
              <a:solidFill>
                <a:srgbClr val="000000"/>
              </a:solidFill>
              <a:effectLst/>
              <a:uLnTx/>
              <a:uFillTx/>
              <a:latin typeface="Verdana"/>
              <a:ea typeface="+mn-ea"/>
              <a:cs typeface="+mn-cs"/>
            </a:endParaRPr>
          </a:p>
        </p:txBody>
      </p:sp>
      <p:grpSp>
        <p:nvGrpSpPr>
          <p:cNvPr id="2" name="Group 1">
            <a:extLst>
              <a:ext uri="{FF2B5EF4-FFF2-40B4-BE49-F238E27FC236}">
                <a16:creationId xmlns:a16="http://schemas.microsoft.com/office/drawing/2014/main" id="{3D65DE2A-9196-CC06-247B-D61A6ADFA025}"/>
              </a:ext>
            </a:extLst>
          </p:cNvPr>
          <p:cNvGrpSpPr/>
          <p:nvPr/>
        </p:nvGrpSpPr>
        <p:grpSpPr>
          <a:xfrm>
            <a:off x="885716" y="4127724"/>
            <a:ext cx="10420569" cy="2031552"/>
            <a:chOff x="765874" y="4127724"/>
            <a:chExt cx="10420569" cy="2031552"/>
          </a:xfrm>
        </p:grpSpPr>
        <p:sp>
          <p:nvSpPr>
            <p:cNvPr id="10" name="Title 4">
              <a:extLst>
                <a:ext uri="{FF2B5EF4-FFF2-40B4-BE49-F238E27FC236}">
                  <a16:creationId xmlns:a16="http://schemas.microsoft.com/office/drawing/2014/main" id="{D1F4D795-7ABA-F6CF-51A3-68B6D1F6A8D9}"/>
                </a:ext>
              </a:extLst>
            </p:cNvPr>
            <p:cNvSpPr txBox="1">
              <a:spLocks/>
            </p:cNvSpPr>
            <p:nvPr/>
          </p:nvSpPr>
          <p:spPr>
            <a:xfrm>
              <a:off x="765874" y="4127724"/>
              <a:ext cx="10420569" cy="387798"/>
            </a:xfrm>
            <a:prstGeom prst="rect">
              <a:avLst/>
            </a:prstGeom>
          </p:spPr>
          <p:txBody>
            <a:bodyPr vert="horz" wrap="square" lIns="0" tIns="0" rIns="0" bIns="0" rtlCol="0" anchor="b">
              <a:spAutoFit/>
            </a:bodyPr>
            <a:lstStyle>
              <a:lvl1pPr algn="l" defTabSz="914423" rtl="0" eaLnBrk="1" latinLnBrk="0" hangingPunct="1">
                <a:lnSpc>
                  <a:spcPct val="90000"/>
                </a:lnSpc>
                <a:spcBef>
                  <a:spcPct val="0"/>
                </a:spcBef>
                <a:buNone/>
                <a:defRPr sz="4000" b="1" kern="1200" spc="40" baseline="0">
                  <a:solidFill>
                    <a:sysClr val="windowText" lastClr="000000"/>
                  </a:solidFill>
                  <a:latin typeface="+mj-lt"/>
                  <a:ea typeface="+mj-ea"/>
                  <a:cs typeface="+mj-cs"/>
                </a:defRPr>
              </a:lvl1pPr>
            </a:lstStyle>
            <a:p>
              <a:r>
                <a:rPr lang="en-US" sz="2800" dirty="0">
                  <a:solidFill>
                    <a:schemeClr val="bg1"/>
                  </a:solidFill>
                </a:rPr>
                <a:t>The role of competition in the Italian BESS market</a:t>
              </a:r>
              <a:endParaRPr lang="it-IT" sz="2800" dirty="0">
                <a:solidFill>
                  <a:schemeClr val="bg1"/>
                </a:solidFill>
              </a:endParaRPr>
            </a:p>
          </p:txBody>
        </p:sp>
        <p:sp>
          <p:nvSpPr>
            <p:cNvPr id="11" name="Text Placeholder 5">
              <a:extLst>
                <a:ext uri="{FF2B5EF4-FFF2-40B4-BE49-F238E27FC236}">
                  <a16:creationId xmlns:a16="http://schemas.microsoft.com/office/drawing/2014/main" id="{A4E1496A-6FF4-C8F6-1D24-ED1F5EA5B5C8}"/>
                </a:ext>
              </a:extLst>
            </p:cNvPr>
            <p:cNvSpPr txBox="1">
              <a:spLocks/>
            </p:cNvSpPr>
            <p:nvPr/>
          </p:nvSpPr>
          <p:spPr>
            <a:xfrm>
              <a:off x="765874" y="5122076"/>
              <a:ext cx="9614604" cy="153504"/>
            </a:xfrm>
            <a:prstGeom prst="rect">
              <a:avLst/>
            </a:prstGeom>
          </p:spPr>
          <p:txBody>
            <a:bodyPr vert="horz" lIns="0" tIns="0" rIns="0" bIns="0" rtlCol="0">
              <a:spAutoFit/>
            </a:bodyPr>
            <a:lstStyle>
              <a:lvl1pPr marL="0" indent="0" algn="l" defTabSz="914423" rtl="0" eaLnBrk="1" latinLnBrk="0" hangingPunct="1">
                <a:lnSpc>
                  <a:spcPct val="95000"/>
                </a:lnSpc>
                <a:spcBef>
                  <a:spcPts val="900"/>
                </a:spcBef>
                <a:spcAft>
                  <a:spcPts val="300"/>
                </a:spcAft>
                <a:buFont typeface="Symbol" panose="05050102010706020507" pitchFamily="18" charset="2"/>
                <a:buNone/>
                <a:defRPr sz="1050" kern="1200" cap="all" spc="40" baseline="0">
                  <a:solidFill>
                    <a:sysClr val="windowText" lastClr="000000"/>
                  </a:solidFill>
                  <a:latin typeface="+mn-lt"/>
                  <a:ea typeface="+mn-ea"/>
                  <a:cs typeface="+mn-cs"/>
                </a:defRPr>
              </a:lvl1pPr>
              <a:lvl2pPr marL="360009" indent="-180005" algn="l" defTabSz="914423" rtl="0" eaLnBrk="1" latinLnBrk="0" hangingPunct="1">
                <a:lnSpc>
                  <a:spcPct val="95000"/>
                </a:lnSpc>
                <a:spcBef>
                  <a:spcPts val="300"/>
                </a:spcBef>
                <a:spcAft>
                  <a:spcPts val="300"/>
                </a:spcAft>
                <a:buFont typeface="Symbol" panose="05050102010706020507" pitchFamily="18" charset="2"/>
                <a:buChar char="-"/>
                <a:defRPr sz="1200" kern="1200" spc="41" baseline="0">
                  <a:solidFill>
                    <a:schemeClr val="tx1"/>
                  </a:solidFill>
                  <a:latin typeface="+mn-lt"/>
                  <a:ea typeface="+mn-ea"/>
                  <a:cs typeface="+mn-cs"/>
                </a:defRPr>
              </a:lvl2pPr>
              <a:lvl3pPr marL="540014" indent="-180005" algn="l" defTabSz="914423" rtl="0" eaLnBrk="1" latinLnBrk="0" hangingPunct="1">
                <a:lnSpc>
                  <a:spcPct val="95000"/>
                </a:lnSpc>
                <a:spcBef>
                  <a:spcPts val="100"/>
                </a:spcBef>
                <a:spcAft>
                  <a:spcPts val="100"/>
                </a:spcAft>
                <a:buFont typeface="Symbol" panose="05050102010706020507" pitchFamily="18" charset="2"/>
                <a:buChar char="-"/>
                <a:defRPr sz="1200" kern="1200" spc="41" baseline="0">
                  <a:solidFill>
                    <a:schemeClr val="tx1"/>
                  </a:solidFill>
                  <a:latin typeface="+mn-lt"/>
                  <a:ea typeface="+mn-ea"/>
                  <a:cs typeface="+mn-cs"/>
                </a:defRPr>
              </a:lvl3pPr>
              <a:lvl4pPr marL="720018" indent="-180005" algn="l" defTabSz="914423" rtl="0" eaLnBrk="1" latinLnBrk="0" hangingPunct="1">
                <a:lnSpc>
                  <a:spcPct val="95000"/>
                </a:lnSpc>
                <a:spcBef>
                  <a:spcPts val="100"/>
                </a:spcBef>
                <a:spcAft>
                  <a:spcPts val="0"/>
                </a:spcAft>
                <a:buFont typeface="Symbol" panose="05050102010706020507" pitchFamily="18" charset="2"/>
                <a:buChar char="-"/>
                <a:defRPr sz="1200" kern="1200" spc="41" baseline="0">
                  <a:solidFill>
                    <a:schemeClr val="tx1"/>
                  </a:solidFill>
                  <a:latin typeface="+mn-lt"/>
                  <a:ea typeface="+mn-ea"/>
                  <a:cs typeface="+mn-cs"/>
                </a:defRPr>
              </a:lvl4pPr>
              <a:lvl5pPr marL="900023" indent="-180005" algn="l" defTabSz="914423" rtl="0" eaLnBrk="1" latinLnBrk="0" hangingPunct="1">
                <a:lnSpc>
                  <a:spcPct val="95000"/>
                </a:lnSpc>
                <a:spcBef>
                  <a:spcPts val="0"/>
                </a:spcBef>
                <a:spcAft>
                  <a:spcPts val="0"/>
                </a:spcAft>
                <a:buFont typeface="Symbol" panose="05050102010706020507" pitchFamily="18" charset="2"/>
                <a:buChar char="-"/>
                <a:defRPr sz="1200" kern="1200" spc="41" baseline="0">
                  <a:solidFill>
                    <a:schemeClr val="tx1"/>
                  </a:solidFill>
                  <a:latin typeface="+mn-lt"/>
                  <a:ea typeface="+mn-ea"/>
                  <a:cs typeface="+mn-cs"/>
                </a:defRPr>
              </a:lvl5pPr>
              <a:lvl6pPr marL="1080027" indent="-180005" algn="l" defTabSz="914423"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32" indent="-180005" algn="l" defTabSz="914423"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36" indent="-180005" algn="l" defTabSz="914423"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41" indent="-180005" algn="l" defTabSz="914423"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r>
                <a:rPr lang="it-IT">
                  <a:solidFill>
                    <a:schemeClr val="bg1"/>
                  </a:solidFill>
                </a:rPr>
                <a:t>Rome, 4 november 2024</a:t>
              </a:r>
            </a:p>
          </p:txBody>
        </p:sp>
        <p:sp>
          <p:nvSpPr>
            <p:cNvPr id="12" name="Text Placeholder 7">
              <a:extLst>
                <a:ext uri="{FF2B5EF4-FFF2-40B4-BE49-F238E27FC236}">
                  <a16:creationId xmlns:a16="http://schemas.microsoft.com/office/drawing/2014/main" id="{3FE98B75-BA01-5ECA-6864-896DE075E0B0}"/>
                </a:ext>
              </a:extLst>
            </p:cNvPr>
            <p:cNvSpPr txBox="1">
              <a:spLocks/>
            </p:cNvSpPr>
            <p:nvPr/>
          </p:nvSpPr>
          <p:spPr>
            <a:xfrm>
              <a:off x="765874" y="4664698"/>
              <a:ext cx="9613678" cy="233910"/>
            </a:xfrm>
            <a:prstGeom prst="rect">
              <a:avLst/>
            </a:prstGeom>
          </p:spPr>
          <p:txBody>
            <a:bodyPr vert="horz" lIns="0" tIns="0" rIns="0" bIns="0" rtlCol="0">
              <a:spAutoFit/>
            </a:bodyPr>
            <a:lstStyle>
              <a:lvl1pPr marL="0" indent="0" algn="l" defTabSz="914423" rtl="0" eaLnBrk="1" latinLnBrk="0" hangingPunct="1">
                <a:lnSpc>
                  <a:spcPct val="95000"/>
                </a:lnSpc>
                <a:spcBef>
                  <a:spcPts val="0"/>
                </a:spcBef>
                <a:spcAft>
                  <a:spcPts val="0"/>
                </a:spcAft>
                <a:buFont typeface="Symbol" panose="05050102010706020507" pitchFamily="18" charset="2"/>
                <a:buNone/>
                <a:defRPr sz="1600" kern="1200" spc="40" baseline="0">
                  <a:solidFill>
                    <a:sysClr val="windowText" lastClr="000000"/>
                  </a:solidFill>
                  <a:latin typeface="+mn-lt"/>
                  <a:ea typeface="+mn-ea"/>
                  <a:cs typeface="+mn-cs"/>
                </a:defRPr>
              </a:lvl1pPr>
              <a:lvl2pPr marL="0" indent="0" algn="l" defTabSz="914423" rtl="0" eaLnBrk="1" latinLnBrk="0" hangingPunct="1">
                <a:lnSpc>
                  <a:spcPct val="95000"/>
                </a:lnSpc>
                <a:spcBef>
                  <a:spcPts val="300"/>
                </a:spcBef>
                <a:spcAft>
                  <a:spcPts val="300"/>
                </a:spcAft>
                <a:buFont typeface="Symbol" panose="05050102010706020507" pitchFamily="18" charset="2"/>
                <a:buNone/>
                <a:defRPr sz="1600" kern="1200" spc="41" baseline="0">
                  <a:solidFill>
                    <a:schemeClr val="tx1"/>
                  </a:solidFill>
                  <a:latin typeface="+mn-lt"/>
                  <a:ea typeface="+mn-ea"/>
                  <a:cs typeface="+mn-cs"/>
                </a:defRPr>
              </a:lvl2pPr>
              <a:lvl3pPr marL="0" indent="0" algn="l" defTabSz="914423" rtl="0" eaLnBrk="1" latinLnBrk="0" hangingPunct="1">
                <a:lnSpc>
                  <a:spcPct val="95000"/>
                </a:lnSpc>
                <a:spcBef>
                  <a:spcPts val="100"/>
                </a:spcBef>
                <a:spcAft>
                  <a:spcPts val="100"/>
                </a:spcAft>
                <a:buFont typeface="Symbol" panose="05050102010706020507" pitchFamily="18" charset="2"/>
                <a:buNone/>
                <a:defRPr sz="1600" kern="1200" spc="41" baseline="0">
                  <a:solidFill>
                    <a:schemeClr val="tx1"/>
                  </a:solidFill>
                  <a:latin typeface="+mn-lt"/>
                  <a:ea typeface="+mn-ea"/>
                  <a:cs typeface="+mn-cs"/>
                </a:defRPr>
              </a:lvl3pPr>
              <a:lvl4pPr marL="0" indent="0" algn="l" defTabSz="914423" rtl="0" eaLnBrk="1" latinLnBrk="0" hangingPunct="1">
                <a:lnSpc>
                  <a:spcPct val="95000"/>
                </a:lnSpc>
                <a:spcBef>
                  <a:spcPts val="100"/>
                </a:spcBef>
                <a:spcAft>
                  <a:spcPts val="0"/>
                </a:spcAft>
                <a:buFont typeface="Symbol" panose="05050102010706020507" pitchFamily="18" charset="2"/>
                <a:buNone/>
                <a:defRPr sz="1600" kern="1200" spc="41" baseline="0">
                  <a:solidFill>
                    <a:schemeClr val="tx1"/>
                  </a:solidFill>
                  <a:latin typeface="+mn-lt"/>
                  <a:ea typeface="+mn-ea"/>
                  <a:cs typeface="+mn-cs"/>
                </a:defRPr>
              </a:lvl4pPr>
              <a:lvl5pPr marL="0" indent="0" algn="l" defTabSz="914423" rtl="0" eaLnBrk="1" latinLnBrk="0" hangingPunct="1">
                <a:lnSpc>
                  <a:spcPct val="95000"/>
                </a:lnSpc>
                <a:spcBef>
                  <a:spcPts val="0"/>
                </a:spcBef>
                <a:spcAft>
                  <a:spcPts val="0"/>
                </a:spcAft>
                <a:buFont typeface="Symbol" panose="05050102010706020507" pitchFamily="18" charset="2"/>
                <a:buNone/>
                <a:defRPr sz="1600" kern="1200" spc="41" baseline="0">
                  <a:solidFill>
                    <a:schemeClr val="tx1"/>
                  </a:solidFill>
                  <a:latin typeface="+mn-lt"/>
                  <a:ea typeface="+mn-ea"/>
                  <a:cs typeface="+mn-cs"/>
                </a:defRPr>
              </a:lvl5pPr>
              <a:lvl6pPr marL="1080027" indent="-180005" algn="l" defTabSz="914423"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32" indent="-180005" algn="l" defTabSz="914423"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36" indent="-180005" algn="l" defTabSz="914423"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41" indent="-180005" algn="l" defTabSz="914423"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r>
                <a:rPr lang="it-IT">
                  <a:solidFill>
                    <a:schemeClr val="bg1"/>
                  </a:solidFill>
                </a:rPr>
                <a:t>Battery Asset Management Summit Europe</a:t>
              </a:r>
            </a:p>
          </p:txBody>
        </p:sp>
        <p:pic>
          <p:nvPicPr>
            <p:cNvPr id="9" name="AFRY logo horizontal white">
              <a:extLst>
                <a:ext uri="{FF2B5EF4-FFF2-40B4-BE49-F238E27FC236}">
                  <a16:creationId xmlns:a16="http://schemas.microsoft.com/office/drawing/2014/main" id="{0F7A608C-BA9D-C043-17EE-87BF5B02DB2F}"/>
                </a:ext>
              </a:extLst>
            </p:cNvPr>
            <p:cNvPicPr>
              <a:picLocks noChangeAspect="1"/>
            </p:cNvPicPr>
            <p:nvPr>
              <p:custDataLst>
                <p:tags r:id="rId2"/>
              </p:custDataLst>
            </p:nvPr>
          </p:nvPicPr>
          <p:blipFill>
            <a:blip r:embed="rId8"/>
            <a:srcRect l="17416" t="31799" r="17416" b="31799"/>
            <a:stretch/>
          </p:blipFill>
          <p:spPr>
            <a:xfrm>
              <a:off x="765874" y="5604993"/>
              <a:ext cx="1792248" cy="554283"/>
            </a:xfrm>
            <a:prstGeom prst="rect">
              <a:avLst/>
            </a:prstGeom>
          </p:spPr>
        </p:pic>
      </p:grpSp>
    </p:spTree>
    <p:extLst>
      <p:ext uri="{BB962C8B-B14F-4D97-AF65-F5344CB8AC3E}">
        <p14:creationId xmlns:p14="http://schemas.microsoft.com/office/powerpoint/2010/main" val="100904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818BE1C8-B507-0F71-30A0-1A48E7D7D661}"/>
              </a:ext>
            </a:extLst>
          </p:cNvPr>
          <p:cNvGraphicFramePr>
            <a:graphicFrameLocks noChangeAspect="1"/>
          </p:cNvGraphicFramePr>
          <p:nvPr>
            <p:custDataLst>
              <p:tags r:id="rId1"/>
            </p:custDataLst>
            <p:extLst>
              <p:ext uri="{D42A27DB-BD31-4B8C-83A1-F6EECF244321}">
                <p14:modId xmlns:p14="http://schemas.microsoft.com/office/powerpoint/2010/main" val="3674782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86" imgH="386" progId="TCLayout.ActiveDocument.1">
                  <p:embed/>
                </p:oleObj>
              </mc:Choice>
              <mc:Fallback>
                <p:oleObj name="think-cell Slide" r:id="rId24" imgW="386" imgH="386" progId="TCLayout.ActiveDocument.1">
                  <p:embed/>
                  <p:pic>
                    <p:nvPicPr>
                      <p:cNvPr id="50" name="think-cell data - do not delete" hidden="1">
                        <a:extLst>
                          <a:ext uri="{FF2B5EF4-FFF2-40B4-BE49-F238E27FC236}">
                            <a16:creationId xmlns:a16="http://schemas.microsoft.com/office/drawing/2014/main" id="{818BE1C8-B507-0F71-30A0-1A48E7D7D661}"/>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grpSp>
        <p:nvGrpSpPr>
          <p:cNvPr id="55" name="Group 54">
            <a:extLst>
              <a:ext uri="{FF2B5EF4-FFF2-40B4-BE49-F238E27FC236}">
                <a16:creationId xmlns:a16="http://schemas.microsoft.com/office/drawing/2014/main" id="{0846F49E-8DF7-AEF6-8F3D-42465237746D}"/>
              </a:ext>
            </a:extLst>
          </p:cNvPr>
          <p:cNvGrpSpPr/>
          <p:nvPr/>
        </p:nvGrpSpPr>
        <p:grpSpPr>
          <a:xfrm>
            <a:off x="3592042" y="1850297"/>
            <a:ext cx="5013325" cy="4340111"/>
            <a:chOff x="4429751" y="2801229"/>
            <a:chExt cx="3982476" cy="3414001"/>
          </a:xfrm>
        </p:grpSpPr>
        <p:sp>
          <p:nvSpPr>
            <p:cNvPr id="11" name="Freeform 7">
              <a:extLst>
                <a:ext uri="{FF2B5EF4-FFF2-40B4-BE49-F238E27FC236}">
                  <a16:creationId xmlns:a16="http://schemas.microsoft.com/office/drawing/2014/main" id="{D911223E-5C93-687E-6F26-059C51D4F4AA}"/>
                </a:ext>
              </a:extLst>
            </p:cNvPr>
            <p:cNvSpPr>
              <a:spLocks/>
            </p:cNvSpPr>
            <p:nvPr/>
          </p:nvSpPr>
          <p:spPr bwMode="auto">
            <a:xfrm>
              <a:off x="7381863" y="4782480"/>
              <a:ext cx="559244" cy="919155"/>
            </a:xfrm>
            <a:custGeom>
              <a:avLst/>
              <a:gdLst>
                <a:gd name="T0" fmla="*/ 256 w 1845"/>
                <a:gd name="T1" fmla="*/ 298 h 3303"/>
                <a:gd name="T2" fmla="*/ 385 w 1845"/>
                <a:gd name="T3" fmla="*/ 708 h 3303"/>
                <a:gd name="T4" fmla="*/ 355 w 1845"/>
                <a:gd name="T5" fmla="*/ 903 h 3303"/>
                <a:gd name="T6" fmla="*/ 550 w 1845"/>
                <a:gd name="T7" fmla="*/ 1173 h 3303"/>
                <a:gd name="T8" fmla="*/ 630 w 1845"/>
                <a:gd name="T9" fmla="*/ 1698 h 3303"/>
                <a:gd name="T10" fmla="*/ 765 w 1845"/>
                <a:gd name="T11" fmla="*/ 1893 h 3303"/>
                <a:gd name="T12" fmla="*/ 765 w 1845"/>
                <a:gd name="T13" fmla="*/ 2113 h 3303"/>
                <a:gd name="T14" fmla="*/ 565 w 1845"/>
                <a:gd name="T15" fmla="*/ 2148 h 3303"/>
                <a:gd name="T16" fmla="*/ 295 w 1845"/>
                <a:gd name="T17" fmla="*/ 2283 h 3303"/>
                <a:gd name="T18" fmla="*/ 325 w 1845"/>
                <a:gd name="T19" fmla="*/ 2488 h 3303"/>
                <a:gd name="T20" fmla="*/ 300 w 1845"/>
                <a:gd name="T21" fmla="*/ 2608 h 3303"/>
                <a:gd name="T22" fmla="*/ 280 w 1845"/>
                <a:gd name="T23" fmla="*/ 2763 h 3303"/>
                <a:gd name="T24" fmla="*/ 105 w 1845"/>
                <a:gd name="T25" fmla="*/ 2853 h 3303"/>
                <a:gd name="T26" fmla="*/ 0 w 1845"/>
                <a:gd name="T27" fmla="*/ 2938 h 3303"/>
                <a:gd name="T28" fmla="*/ 70 w 1845"/>
                <a:gd name="T29" fmla="*/ 3303 h 3303"/>
                <a:gd name="T30" fmla="*/ 270 w 1845"/>
                <a:gd name="T31" fmla="*/ 3253 h 3303"/>
                <a:gd name="T32" fmla="*/ 535 w 1845"/>
                <a:gd name="T33" fmla="*/ 3283 h 3303"/>
                <a:gd name="T34" fmla="*/ 565 w 1845"/>
                <a:gd name="T35" fmla="*/ 3058 h 3303"/>
                <a:gd name="T36" fmla="*/ 1110 w 1845"/>
                <a:gd name="T37" fmla="*/ 2593 h 3303"/>
                <a:gd name="T38" fmla="*/ 1090 w 1845"/>
                <a:gd name="T39" fmla="*/ 2178 h 3303"/>
                <a:gd name="T40" fmla="*/ 1335 w 1845"/>
                <a:gd name="T41" fmla="*/ 1978 h 3303"/>
                <a:gd name="T42" fmla="*/ 1455 w 1845"/>
                <a:gd name="T43" fmla="*/ 1888 h 3303"/>
                <a:gd name="T44" fmla="*/ 1560 w 1845"/>
                <a:gd name="T45" fmla="*/ 1863 h 3303"/>
                <a:gd name="T46" fmla="*/ 1780 w 1845"/>
                <a:gd name="T47" fmla="*/ 1963 h 3303"/>
                <a:gd name="T48" fmla="*/ 1845 w 1845"/>
                <a:gd name="T49" fmla="*/ 1818 h 3303"/>
                <a:gd name="T50" fmla="*/ 1800 w 1845"/>
                <a:gd name="T51" fmla="*/ 1233 h 3303"/>
                <a:gd name="T52" fmla="*/ 1575 w 1845"/>
                <a:gd name="T53" fmla="*/ 993 h 3303"/>
                <a:gd name="T54" fmla="*/ 1390 w 1845"/>
                <a:gd name="T55" fmla="*/ 973 h 3303"/>
                <a:gd name="T56" fmla="*/ 1180 w 1845"/>
                <a:gd name="T57" fmla="*/ 883 h 3303"/>
                <a:gd name="T58" fmla="*/ 1105 w 1845"/>
                <a:gd name="T59" fmla="*/ 703 h 3303"/>
                <a:gd name="T60" fmla="*/ 1125 w 1845"/>
                <a:gd name="T61" fmla="*/ 528 h 3303"/>
                <a:gd name="T62" fmla="*/ 1230 w 1845"/>
                <a:gd name="T63" fmla="*/ 423 h 3303"/>
                <a:gd name="T64" fmla="*/ 1240 w 1845"/>
                <a:gd name="T65" fmla="*/ 193 h 3303"/>
                <a:gd name="T66" fmla="*/ 1345 w 1845"/>
                <a:gd name="T67" fmla="*/ 63 h 3303"/>
                <a:gd name="T68" fmla="*/ 1233 w 1845"/>
                <a:gd name="T69" fmla="*/ 4 h 3303"/>
                <a:gd name="T70" fmla="*/ 1075 w 1845"/>
                <a:gd name="T71" fmla="*/ 0 h 3303"/>
                <a:gd name="T72" fmla="*/ 1075 w 1845"/>
                <a:gd name="T73" fmla="*/ 153 h 3303"/>
                <a:gd name="T74" fmla="*/ 1000 w 1845"/>
                <a:gd name="T75" fmla="*/ 313 h 3303"/>
                <a:gd name="T76" fmla="*/ 703 w 1845"/>
                <a:gd name="T77" fmla="*/ 274 h 3303"/>
                <a:gd name="T78" fmla="*/ 612 w 1845"/>
                <a:gd name="T79" fmla="*/ 180 h 3303"/>
                <a:gd name="T80" fmla="*/ 435 w 1845"/>
                <a:gd name="T81" fmla="*/ 148 h 3303"/>
                <a:gd name="T82" fmla="*/ 256 w 1845"/>
                <a:gd name="T83" fmla="*/ 298 h 3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5" h="3303">
                  <a:moveTo>
                    <a:pt x="256" y="298"/>
                  </a:moveTo>
                  <a:lnTo>
                    <a:pt x="385" y="708"/>
                  </a:lnTo>
                  <a:lnTo>
                    <a:pt x="355" y="903"/>
                  </a:lnTo>
                  <a:lnTo>
                    <a:pt x="550" y="1173"/>
                  </a:lnTo>
                  <a:lnTo>
                    <a:pt x="630" y="1698"/>
                  </a:lnTo>
                  <a:lnTo>
                    <a:pt x="765" y="1893"/>
                  </a:lnTo>
                  <a:lnTo>
                    <a:pt x="765" y="2113"/>
                  </a:lnTo>
                  <a:lnTo>
                    <a:pt x="565" y="2148"/>
                  </a:lnTo>
                  <a:lnTo>
                    <a:pt x="295" y="2283"/>
                  </a:lnTo>
                  <a:lnTo>
                    <a:pt x="325" y="2488"/>
                  </a:lnTo>
                  <a:lnTo>
                    <a:pt x="300" y="2608"/>
                  </a:lnTo>
                  <a:lnTo>
                    <a:pt x="280" y="2763"/>
                  </a:lnTo>
                  <a:lnTo>
                    <a:pt x="105" y="2853"/>
                  </a:lnTo>
                  <a:lnTo>
                    <a:pt x="0" y="2938"/>
                  </a:lnTo>
                  <a:lnTo>
                    <a:pt x="70" y="3303"/>
                  </a:lnTo>
                  <a:lnTo>
                    <a:pt x="270" y="3253"/>
                  </a:lnTo>
                  <a:lnTo>
                    <a:pt x="535" y="3283"/>
                  </a:lnTo>
                  <a:lnTo>
                    <a:pt x="565" y="3058"/>
                  </a:lnTo>
                  <a:lnTo>
                    <a:pt x="1110" y="2593"/>
                  </a:lnTo>
                  <a:lnTo>
                    <a:pt x="1090" y="2178"/>
                  </a:lnTo>
                  <a:lnTo>
                    <a:pt x="1335" y="1978"/>
                  </a:lnTo>
                  <a:lnTo>
                    <a:pt x="1455" y="1888"/>
                  </a:lnTo>
                  <a:lnTo>
                    <a:pt x="1560" y="1863"/>
                  </a:lnTo>
                  <a:lnTo>
                    <a:pt x="1780" y="1963"/>
                  </a:lnTo>
                  <a:lnTo>
                    <a:pt x="1845" y="1818"/>
                  </a:lnTo>
                  <a:lnTo>
                    <a:pt x="1800" y="1233"/>
                  </a:lnTo>
                  <a:lnTo>
                    <a:pt x="1575" y="993"/>
                  </a:lnTo>
                  <a:lnTo>
                    <a:pt x="1390" y="973"/>
                  </a:lnTo>
                  <a:lnTo>
                    <a:pt x="1180" y="883"/>
                  </a:lnTo>
                  <a:lnTo>
                    <a:pt x="1105" y="703"/>
                  </a:lnTo>
                  <a:lnTo>
                    <a:pt x="1125" y="528"/>
                  </a:lnTo>
                  <a:lnTo>
                    <a:pt x="1230" y="423"/>
                  </a:lnTo>
                  <a:lnTo>
                    <a:pt x="1240" y="193"/>
                  </a:lnTo>
                  <a:lnTo>
                    <a:pt x="1345" y="63"/>
                  </a:lnTo>
                  <a:lnTo>
                    <a:pt x="1233" y="4"/>
                  </a:lnTo>
                  <a:lnTo>
                    <a:pt x="1075" y="0"/>
                  </a:lnTo>
                  <a:lnTo>
                    <a:pt x="1075" y="153"/>
                  </a:lnTo>
                  <a:lnTo>
                    <a:pt x="1000" y="313"/>
                  </a:lnTo>
                  <a:lnTo>
                    <a:pt x="703" y="274"/>
                  </a:lnTo>
                  <a:lnTo>
                    <a:pt x="612" y="180"/>
                  </a:lnTo>
                  <a:lnTo>
                    <a:pt x="435" y="148"/>
                  </a:lnTo>
                  <a:lnTo>
                    <a:pt x="256" y="298"/>
                  </a:lnTo>
                  <a:close/>
                </a:path>
              </a:pathLst>
            </a:custGeom>
            <a:solidFill>
              <a:schemeClr val="accent4">
                <a:lumMod val="60000"/>
                <a:lumOff val="40000"/>
              </a:schemeClr>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2" name="Freeform 8">
              <a:extLst>
                <a:ext uri="{FF2B5EF4-FFF2-40B4-BE49-F238E27FC236}">
                  <a16:creationId xmlns:a16="http://schemas.microsoft.com/office/drawing/2014/main" id="{6022FA8C-A39E-A4D0-28BA-2027785E8703}"/>
                </a:ext>
              </a:extLst>
            </p:cNvPr>
            <p:cNvSpPr>
              <a:spLocks/>
            </p:cNvSpPr>
            <p:nvPr/>
          </p:nvSpPr>
          <p:spPr bwMode="auto">
            <a:xfrm>
              <a:off x="7375084" y="4356817"/>
              <a:ext cx="498235" cy="515258"/>
            </a:xfrm>
            <a:custGeom>
              <a:avLst/>
              <a:gdLst>
                <a:gd name="T0" fmla="*/ 262 w 1640"/>
                <a:gd name="T1" fmla="*/ 83 h 1855"/>
                <a:gd name="T2" fmla="*/ 306 w 1640"/>
                <a:gd name="T3" fmla="*/ 206 h 1855"/>
                <a:gd name="T4" fmla="*/ 196 w 1640"/>
                <a:gd name="T5" fmla="*/ 342 h 1855"/>
                <a:gd name="T6" fmla="*/ 34 w 1640"/>
                <a:gd name="T7" fmla="*/ 360 h 1855"/>
                <a:gd name="T8" fmla="*/ 0 w 1640"/>
                <a:gd name="T9" fmla="*/ 518 h 1855"/>
                <a:gd name="T10" fmla="*/ 217 w 1640"/>
                <a:gd name="T11" fmla="*/ 973 h 1855"/>
                <a:gd name="T12" fmla="*/ 449 w 1640"/>
                <a:gd name="T13" fmla="*/ 1200 h 1855"/>
                <a:gd name="T14" fmla="*/ 180 w 1640"/>
                <a:gd name="T15" fmla="*/ 1743 h 1855"/>
                <a:gd name="T16" fmla="*/ 276 w 1640"/>
                <a:gd name="T17" fmla="*/ 1840 h 1855"/>
                <a:gd name="T18" fmla="*/ 455 w 1640"/>
                <a:gd name="T19" fmla="*/ 1690 h 1855"/>
                <a:gd name="T20" fmla="*/ 630 w 1640"/>
                <a:gd name="T21" fmla="*/ 1720 h 1855"/>
                <a:gd name="T22" fmla="*/ 723 w 1640"/>
                <a:gd name="T23" fmla="*/ 1812 h 1855"/>
                <a:gd name="T24" fmla="*/ 1020 w 1640"/>
                <a:gd name="T25" fmla="*/ 1855 h 1855"/>
                <a:gd name="T26" fmla="*/ 1095 w 1640"/>
                <a:gd name="T27" fmla="*/ 1695 h 1855"/>
                <a:gd name="T28" fmla="*/ 1095 w 1640"/>
                <a:gd name="T29" fmla="*/ 1540 h 1855"/>
                <a:gd name="T30" fmla="*/ 1256 w 1640"/>
                <a:gd name="T31" fmla="*/ 1545 h 1855"/>
                <a:gd name="T32" fmla="*/ 1364 w 1640"/>
                <a:gd name="T33" fmla="*/ 1605 h 1855"/>
                <a:gd name="T34" fmla="*/ 1640 w 1640"/>
                <a:gd name="T35" fmla="*/ 1137 h 1855"/>
                <a:gd name="T36" fmla="*/ 1550 w 1640"/>
                <a:gd name="T37" fmla="*/ 911 h 1855"/>
                <a:gd name="T38" fmla="*/ 1579 w 1640"/>
                <a:gd name="T39" fmla="*/ 734 h 1855"/>
                <a:gd name="T40" fmla="*/ 1469 w 1640"/>
                <a:gd name="T41" fmla="*/ 614 h 1855"/>
                <a:gd name="T42" fmla="*/ 1217 w 1640"/>
                <a:gd name="T43" fmla="*/ 645 h 1855"/>
                <a:gd name="T44" fmla="*/ 1040 w 1640"/>
                <a:gd name="T45" fmla="*/ 479 h 1855"/>
                <a:gd name="T46" fmla="*/ 1007 w 1640"/>
                <a:gd name="T47" fmla="*/ 369 h 1855"/>
                <a:gd name="T48" fmla="*/ 845 w 1640"/>
                <a:gd name="T49" fmla="*/ 354 h 1855"/>
                <a:gd name="T50" fmla="*/ 803 w 1640"/>
                <a:gd name="T51" fmla="*/ 193 h 1855"/>
                <a:gd name="T52" fmla="*/ 704 w 1640"/>
                <a:gd name="T53" fmla="*/ 105 h 1855"/>
                <a:gd name="T54" fmla="*/ 666 w 1640"/>
                <a:gd name="T55" fmla="*/ 0 h 1855"/>
                <a:gd name="T56" fmla="*/ 525 w 1640"/>
                <a:gd name="T57" fmla="*/ 54 h 1855"/>
                <a:gd name="T58" fmla="*/ 262 w 1640"/>
                <a:gd name="T59" fmla="*/ 83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0" h="1855">
                  <a:moveTo>
                    <a:pt x="262" y="83"/>
                  </a:moveTo>
                  <a:lnTo>
                    <a:pt x="306" y="206"/>
                  </a:lnTo>
                  <a:lnTo>
                    <a:pt x="196" y="342"/>
                  </a:lnTo>
                  <a:lnTo>
                    <a:pt x="34" y="360"/>
                  </a:lnTo>
                  <a:lnTo>
                    <a:pt x="0" y="518"/>
                  </a:lnTo>
                  <a:lnTo>
                    <a:pt x="217" y="973"/>
                  </a:lnTo>
                  <a:lnTo>
                    <a:pt x="449" y="1200"/>
                  </a:lnTo>
                  <a:lnTo>
                    <a:pt x="180" y="1743"/>
                  </a:lnTo>
                  <a:lnTo>
                    <a:pt x="276" y="1840"/>
                  </a:lnTo>
                  <a:lnTo>
                    <a:pt x="455" y="1690"/>
                  </a:lnTo>
                  <a:lnTo>
                    <a:pt x="630" y="1720"/>
                  </a:lnTo>
                  <a:lnTo>
                    <a:pt x="723" y="1812"/>
                  </a:lnTo>
                  <a:lnTo>
                    <a:pt x="1020" y="1855"/>
                  </a:lnTo>
                  <a:lnTo>
                    <a:pt x="1095" y="1695"/>
                  </a:lnTo>
                  <a:lnTo>
                    <a:pt x="1095" y="1540"/>
                  </a:lnTo>
                  <a:lnTo>
                    <a:pt x="1256" y="1545"/>
                  </a:lnTo>
                  <a:lnTo>
                    <a:pt x="1364" y="1605"/>
                  </a:lnTo>
                  <a:lnTo>
                    <a:pt x="1640" y="1137"/>
                  </a:lnTo>
                  <a:lnTo>
                    <a:pt x="1550" y="911"/>
                  </a:lnTo>
                  <a:lnTo>
                    <a:pt x="1579" y="734"/>
                  </a:lnTo>
                  <a:lnTo>
                    <a:pt x="1469" y="614"/>
                  </a:lnTo>
                  <a:lnTo>
                    <a:pt x="1217" y="645"/>
                  </a:lnTo>
                  <a:lnTo>
                    <a:pt x="1040" y="479"/>
                  </a:lnTo>
                  <a:lnTo>
                    <a:pt x="1007" y="369"/>
                  </a:lnTo>
                  <a:lnTo>
                    <a:pt x="845" y="354"/>
                  </a:lnTo>
                  <a:lnTo>
                    <a:pt x="803" y="193"/>
                  </a:lnTo>
                  <a:lnTo>
                    <a:pt x="704" y="105"/>
                  </a:lnTo>
                  <a:lnTo>
                    <a:pt x="666" y="0"/>
                  </a:lnTo>
                  <a:lnTo>
                    <a:pt x="525" y="54"/>
                  </a:lnTo>
                  <a:lnTo>
                    <a:pt x="262" y="83"/>
                  </a:lnTo>
                  <a:close/>
                </a:path>
              </a:pathLst>
            </a:custGeom>
            <a:solidFill>
              <a:schemeClr val="hlink"/>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 name="Freeform 9">
              <a:extLst>
                <a:ext uri="{FF2B5EF4-FFF2-40B4-BE49-F238E27FC236}">
                  <a16:creationId xmlns:a16="http://schemas.microsoft.com/office/drawing/2014/main" id="{401824BE-0C32-38F6-AB66-F6FE6E348E4F}"/>
                </a:ext>
              </a:extLst>
            </p:cNvPr>
            <p:cNvSpPr>
              <a:spLocks/>
            </p:cNvSpPr>
            <p:nvPr/>
          </p:nvSpPr>
          <p:spPr bwMode="auto">
            <a:xfrm>
              <a:off x="7275098" y="4067767"/>
              <a:ext cx="1137129" cy="919155"/>
            </a:xfrm>
            <a:custGeom>
              <a:avLst/>
              <a:gdLst>
                <a:gd name="T0" fmla="*/ 330 w 3751"/>
                <a:gd name="T1" fmla="*/ 0 h 3310"/>
                <a:gd name="T2" fmla="*/ 195 w 3751"/>
                <a:gd name="T3" fmla="*/ 160 h 3310"/>
                <a:gd name="T4" fmla="*/ 0 w 3751"/>
                <a:gd name="T5" fmla="*/ 240 h 3310"/>
                <a:gd name="T6" fmla="*/ 0 w 3751"/>
                <a:gd name="T7" fmla="*/ 460 h 3310"/>
                <a:gd name="T8" fmla="*/ 141 w 3751"/>
                <a:gd name="T9" fmla="*/ 616 h 3310"/>
                <a:gd name="T10" fmla="*/ 140 w 3751"/>
                <a:gd name="T11" fmla="*/ 720 h 3310"/>
                <a:gd name="T12" fmla="*/ 590 w 3751"/>
                <a:gd name="T13" fmla="*/ 1120 h 3310"/>
                <a:gd name="T14" fmla="*/ 855 w 3751"/>
                <a:gd name="T15" fmla="*/ 1090 h 3310"/>
                <a:gd name="T16" fmla="*/ 995 w 3751"/>
                <a:gd name="T17" fmla="*/ 1035 h 3310"/>
                <a:gd name="T18" fmla="*/ 1035 w 3751"/>
                <a:gd name="T19" fmla="*/ 1140 h 3310"/>
                <a:gd name="T20" fmla="*/ 1130 w 3751"/>
                <a:gd name="T21" fmla="*/ 1225 h 3310"/>
                <a:gd name="T22" fmla="*/ 1175 w 3751"/>
                <a:gd name="T23" fmla="*/ 1390 h 3310"/>
                <a:gd name="T24" fmla="*/ 1335 w 3751"/>
                <a:gd name="T25" fmla="*/ 1405 h 3310"/>
                <a:gd name="T26" fmla="*/ 1370 w 3751"/>
                <a:gd name="T27" fmla="*/ 1515 h 3310"/>
                <a:gd name="T28" fmla="*/ 1545 w 3751"/>
                <a:gd name="T29" fmla="*/ 1680 h 3310"/>
                <a:gd name="T30" fmla="*/ 1800 w 3751"/>
                <a:gd name="T31" fmla="*/ 1650 h 3310"/>
                <a:gd name="T32" fmla="*/ 1911 w 3751"/>
                <a:gd name="T33" fmla="*/ 1770 h 3310"/>
                <a:gd name="T34" fmla="*/ 1881 w 3751"/>
                <a:gd name="T35" fmla="*/ 1945 h 3310"/>
                <a:gd name="T36" fmla="*/ 1971 w 3751"/>
                <a:gd name="T37" fmla="*/ 2170 h 3310"/>
                <a:gd name="T38" fmla="*/ 2241 w 3751"/>
                <a:gd name="T39" fmla="*/ 2155 h 3310"/>
                <a:gd name="T40" fmla="*/ 2401 w 3751"/>
                <a:gd name="T41" fmla="*/ 2205 h 3310"/>
                <a:gd name="T42" fmla="*/ 2451 w 3751"/>
                <a:gd name="T43" fmla="*/ 2415 h 3310"/>
                <a:gd name="T44" fmla="*/ 2656 w 3751"/>
                <a:gd name="T45" fmla="*/ 2515 h 3310"/>
                <a:gd name="T46" fmla="*/ 2901 w 3751"/>
                <a:gd name="T47" fmla="*/ 2470 h 3310"/>
                <a:gd name="T48" fmla="*/ 3076 w 3751"/>
                <a:gd name="T49" fmla="*/ 2575 h 3310"/>
                <a:gd name="T50" fmla="*/ 3201 w 3751"/>
                <a:gd name="T51" fmla="*/ 2725 h 3310"/>
                <a:gd name="T52" fmla="*/ 3156 w 3751"/>
                <a:gd name="T53" fmla="*/ 2880 h 3310"/>
                <a:gd name="T54" fmla="*/ 3216 w 3751"/>
                <a:gd name="T55" fmla="*/ 3000 h 3310"/>
                <a:gd name="T56" fmla="*/ 3211 w 3751"/>
                <a:gd name="T57" fmla="*/ 3115 h 3310"/>
                <a:gd name="T58" fmla="*/ 3621 w 3751"/>
                <a:gd name="T59" fmla="*/ 3310 h 3310"/>
                <a:gd name="T60" fmla="*/ 3636 w 3751"/>
                <a:gd name="T61" fmla="*/ 3055 h 3310"/>
                <a:gd name="T62" fmla="*/ 3751 w 3751"/>
                <a:gd name="T63" fmla="*/ 2865 h 3310"/>
                <a:gd name="T64" fmla="*/ 3631 w 3751"/>
                <a:gd name="T65" fmla="*/ 2475 h 3310"/>
                <a:gd name="T66" fmla="*/ 3336 w 3751"/>
                <a:gd name="T67" fmla="*/ 2160 h 3310"/>
                <a:gd name="T68" fmla="*/ 3241 w 3751"/>
                <a:gd name="T69" fmla="*/ 1990 h 3310"/>
                <a:gd name="T70" fmla="*/ 3096 w 3751"/>
                <a:gd name="T71" fmla="*/ 1975 h 3310"/>
                <a:gd name="T72" fmla="*/ 2626 w 3751"/>
                <a:gd name="T73" fmla="*/ 1705 h 3310"/>
                <a:gd name="T74" fmla="*/ 2141 w 3751"/>
                <a:gd name="T75" fmla="*/ 1315 h 3310"/>
                <a:gd name="T76" fmla="*/ 1956 w 3751"/>
                <a:gd name="T77" fmla="*/ 1270 h 3310"/>
                <a:gd name="T78" fmla="*/ 1220 w 3751"/>
                <a:gd name="T79" fmla="*/ 780 h 3310"/>
                <a:gd name="T80" fmla="*/ 1035 w 3751"/>
                <a:gd name="T81" fmla="*/ 600 h 3310"/>
                <a:gd name="T82" fmla="*/ 1065 w 3751"/>
                <a:gd name="T83" fmla="*/ 480 h 3310"/>
                <a:gd name="T84" fmla="*/ 1310 w 3751"/>
                <a:gd name="T85" fmla="*/ 235 h 3310"/>
                <a:gd name="T86" fmla="*/ 1260 w 3751"/>
                <a:gd name="T87" fmla="*/ 25 h 3310"/>
                <a:gd name="T88" fmla="*/ 635 w 3751"/>
                <a:gd name="T89" fmla="*/ 60 h 3310"/>
                <a:gd name="T90" fmla="*/ 330 w 3751"/>
                <a:gd name="T91" fmla="*/ 0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1" h="3310">
                  <a:moveTo>
                    <a:pt x="330" y="0"/>
                  </a:moveTo>
                  <a:lnTo>
                    <a:pt x="195" y="160"/>
                  </a:lnTo>
                  <a:lnTo>
                    <a:pt x="0" y="240"/>
                  </a:lnTo>
                  <a:lnTo>
                    <a:pt x="0" y="460"/>
                  </a:lnTo>
                  <a:lnTo>
                    <a:pt x="141" y="616"/>
                  </a:lnTo>
                  <a:lnTo>
                    <a:pt x="140" y="720"/>
                  </a:lnTo>
                  <a:lnTo>
                    <a:pt x="590" y="1120"/>
                  </a:lnTo>
                  <a:lnTo>
                    <a:pt x="855" y="1090"/>
                  </a:lnTo>
                  <a:lnTo>
                    <a:pt x="995" y="1035"/>
                  </a:lnTo>
                  <a:lnTo>
                    <a:pt x="1035" y="1140"/>
                  </a:lnTo>
                  <a:lnTo>
                    <a:pt x="1130" y="1225"/>
                  </a:lnTo>
                  <a:lnTo>
                    <a:pt x="1175" y="1390"/>
                  </a:lnTo>
                  <a:lnTo>
                    <a:pt x="1335" y="1405"/>
                  </a:lnTo>
                  <a:lnTo>
                    <a:pt x="1370" y="1515"/>
                  </a:lnTo>
                  <a:lnTo>
                    <a:pt x="1545" y="1680"/>
                  </a:lnTo>
                  <a:lnTo>
                    <a:pt x="1800" y="1650"/>
                  </a:lnTo>
                  <a:lnTo>
                    <a:pt x="1911" y="1770"/>
                  </a:lnTo>
                  <a:lnTo>
                    <a:pt x="1881" y="1945"/>
                  </a:lnTo>
                  <a:lnTo>
                    <a:pt x="1971" y="2170"/>
                  </a:lnTo>
                  <a:lnTo>
                    <a:pt x="2241" y="2155"/>
                  </a:lnTo>
                  <a:lnTo>
                    <a:pt x="2401" y="2205"/>
                  </a:lnTo>
                  <a:lnTo>
                    <a:pt x="2451" y="2415"/>
                  </a:lnTo>
                  <a:lnTo>
                    <a:pt x="2656" y="2515"/>
                  </a:lnTo>
                  <a:lnTo>
                    <a:pt x="2901" y="2470"/>
                  </a:lnTo>
                  <a:lnTo>
                    <a:pt x="3076" y="2575"/>
                  </a:lnTo>
                  <a:lnTo>
                    <a:pt x="3201" y="2725"/>
                  </a:lnTo>
                  <a:lnTo>
                    <a:pt x="3156" y="2880"/>
                  </a:lnTo>
                  <a:lnTo>
                    <a:pt x="3216" y="3000"/>
                  </a:lnTo>
                  <a:lnTo>
                    <a:pt x="3211" y="3115"/>
                  </a:lnTo>
                  <a:lnTo>
                    <a:pt x="3621" y="3310"/>
                  </a:lnTo>
                  <a:lnTo>
                    <a:pt x="3636" y="3055"/>
                  </a:lnTo>
                  <a:lnTo>
                    <a:pt x="3751" y="2865"/>
                  </a:lnTo>
                  <a:lnTo>
                    <a:pt x="3631" y="2475"/>
                  </a:lnTo>
                  <a:lnTo>
                    <a:pt x="3336" y="2160"/>
                  </a:lnTo>
                  <a:lnTo>
                    <a:pt x="3241" y="1990"/>
                  </a:lnTo>
                  <a:lnTo>
                    <a:pt x="3096" y="1975"/>
                  </a:lnTo>
                  <a:lnTo>
                    <a:pt x="2626" y="1705"/>
                  </a:lnTo>
                  <a:lnTo>
                    <a:pt x="2141" y="1315"/>
                  </a:lnTo>
                  <a:lnTo>
                    <a:pt x="1956" y="1270"/>
                  </a:lnTo>
                  <a:lnTo>
                    <a:pt x="1220" y="780"/>
                  </a:lnTo>
                  <a:lnTo>
                    <a:pt x="1035" y="600"/>
                  </a:lnTo>
                  <a:lnTo>
                    <a:pt x="1065" y="480"/>
                  </a:lnTo>
                  <a:lnTo>
                    <a:pt x="1310" y="235"/>
                  </a:lnTo>
                  <a:lnTo>
                    <a:pt x="1260" y="25"/>
                  </a:lnTo>
                  <a:lnTo>
                    <a:pt x="635" y="60"/>
                  </a:lnTo>
                  <a:lnTo>
                    <a:pt x="330" y="0"/>
                  </a:lnTo>
                  <a:close/>
                </a:path>
              </a:pathLst>
            </a:custGeom>
            <a:solidFill>
              <a:schemeClr val="hlink"/>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4" name="Freeform 10">
              <a:extLst>
                <a:ext uri="{FF2B5EF4-FFF2-40B4-BE49-F238E27FC236}">
                  <a16:creationId xmlns:a16="http://schemas.microsoft.com/office/drawing/2014/main" id="{88BB6F3D-BBFA-E5F0-087D-1E9398D0462F}"/>
                </a:ext>
              </a:extLst>
            </p:cNvPr>
            <p:cNvSpPr>
              <a:spLocks/>
            </p:cNvSpPr>
            <p:nvPr/>
          </p:nvSpPr>
          <p:spPr bwMode="auto">
            <a:xfrm>
              <a:off x="6841262" y="4175805"/>
              <a:ext cx="674482" cy="678146"/>
            </a:xfrm>
            <a:custGeom>
              <a:avLst/>
              <a:gdLst>
                <a:gd name="T0" fmla="*/ 0 w 2218"/>
                <a:gd name="T1" fmla="*/ 429 h 2439"/>
                <a:gd name="T2" fmla="*/ 150 w 2218"/>
                <a:gd name="T3" fmla="*/ 267 h 2439"/>
                <a:gd name="T4" fmla="*/ 243 w 2218"/>
                <a:gd name="T5" fmla="*/ 99 h 2439"/>
                <a:gd name="T6" fmla="*/ 364 w 2218"/>
                <a:gd name="T7" fmla="*/ 0 h 2439"/>
                <a:gd name="T8" fmla="*/ 1083 w 2218"/>
                <a:gd name="T9" fmla="*/ 249 h 2439"/>
                <a:gd name="T10" fmla="*/ 1440 w 2218"/>
                <a:gd name="T11" fmla="*/ 69 h 2439"/>
                <a:gd name="T12" fmla="*/ 1578 w 2218"/>
                <a:gd name="T13" fmla="*/ 224 h 2439"/>
                <a:gd name="T14" fmla="*/ 1578 w 2218"/>
                <a:gd name="T15" fmla="*/ 329 h 2439"/>
                <a:gd name="T16" fmla="*/ 2029 w 2218"/>
                <a:gd name="T17" fmla="*/ 731 h 2439"/>
                <a:gd name="T18" fmla="*/ 2073 w 2218"/>
                <a:gd name="T19" fmla="*/ 849 h 2439"/>
                <a:gd name="T20" fmla="*/ 1963 w 2218"/>
                <a:gd name="T21" fmla="*/ 989 h 2439"/>
                <a:gd name="T22" fmla="*/ 1803 w 2218"/>
                <a:gd name="T23" fmla="*/ 1004 h 2439"/>
                <a:gd name="T24" fmla="*/ 1768 w 2218"/>
                <a:gd name="T25" fmla="*/ 1164 h 2439"/>
                <a:gd name="T26" fmla="*/ 1983 w 2218"/>
                <a:gd name="T27" fmla="*/ 1614 h 2439"/>
                <a:gd name="T28" fmla="*/ 2218 w 2218"/>
                <a:gd name="T29" fmla="*/ 1844 h 2439"/>
                <a:gd name="T30" fmla="*/ 1947 w 2218"/>
                <a:gd name="T31" fmla="*/ 2385 h 2439"/>
                <a:gd name="T32" fmla="*/ 1783 w 2218"/>
                <a:gd name="T33" fmla="*/ 2394 h 2439"/>
                <a:gd name="T34" fmla="*/ 1653 w 2218"/>
                <a:gd name="T35" fmla="*/ 2439 h 2439"/>
                <a:gd name="T36" fmla="*/ 1263 w 2218"/>
                <a:gd name="T37" fmla="*/ 2099 h 2439"/>
                <a:gd name="T38" fmla="*/ 1168 w 2218"/>
                <a:gd name="T39" fmla="*/ 1959 h 2439"/>
                <a:gd name="T40" fmla="*/ 1243 w 2218"/>
                <a:gd name="T41" fmla="*/ 1749 h 2439"/>
                <a:gd name="T42" fmla="*/ 1083 w 2218"/>
                <a:gd name="T43" fmla="*/ 1379 h 2439"/>
                <a:gd name="T44" fmla="*/ 658 w 2218"/>
                <a:gd name="T45" fmla="*/ 1404 h 2439"/>
                <a:gd name="T46" fmla="*/ 613 w 2218"/>
                <a:gd name="T47" fmla="*/ 1304 h 2439"/>
                <a:gd name="T48" fmla="*/ 688 w 2218"/>
                <a:gd name="T49" fmla="*/ 1214 h 2439"/>
                <a:gd name="T50" fmla="*/ 628 w 2218"/>
                <a:gd name="T51" fmla="*/ 1169 h 2439"/>
                <a:gd name="T52" fmla="*/ 468 w 2218"/>
                <a:gd name="T53" fmla="*/ 1179 h 2439"/>
                <a:gd name="T54" fmla="*/ 313 w 2218"/>
                <a:gd name="T55" fmla="*/ 1109 h 2439"/>
                <a:gd name="T56" fmla="*/ 108 w 2218"/>
                <a:gd name="T57" fmla="*/ 509 h 2439"/>
                <a:gd name="T58" fmla="*/ 0 w 2218"/>
                <a:gd name="T59" fmla="*/ 429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18" h="2439">
                  <a:moveTo>
                    <a:pt x="0" y="429"/>
                  </a:moveTo>
                  <a:lnTo>
                    <a:pt x="150" y="267"/>
                  </a:lnTo>
                  <a:lnTo>
                    <a:pt x="243" y="99"/>
                  </a:lnTo>
                  <a:lnTo>
                    <a:pt x="364" y="0"/>
                  </a:lnTo>
                  <a:lnTo>
                    <a:pt x="1083" y="249"/>
                  </a:lnTo>
                  <a:lnTo>
                    <a:pt x="1440" y="69"/>
                  </a:lnTo>
                  <a:lnTo>
                    <a:pt x="1578" y="224"/>
                  </a:lnTo>
                  <a:lnTo>
                    <a:pt x="1578" y="329"/>
                  </a:lnTo>
                  <a:lnTo>
                    <a:pt x="2029" y="731"/>
                  </a:lnTo>
                  <a:lnTo>
                    <a:pt x="2073" y="849"/>
                  </a:lnTo>
                  <a:lnTo>
                    <a:pt x="1963" y="989"/>
                  </a:lnTo>
                  <a:lnTo>
                    <a:pt x="1803" y="1004"/>
                  </a:lnTo>
                  <a:lnTo>
                    <a:pt x="1768" y="1164"/>
                  </a:lnTo>
                  <a:lnTo>
                    <a:pt x="1983" y="1614"/>
                  </a:lnTo>
                  <a:lnTo>
                    <a:pt x="2218" y="1844"/>
                  </a:lnTo>
                  <a:lnTo>
                    <a:pt x="1947" y="2385"/>
                  </a:lnTo>
                  <a:lnTo>
                    <a:pt x="1783" y="2394"/>
                  </a:lnTo>
                  <a:lnTo>
                    <a:pt x="1653" y="2439"/>
                  </a:lnTo>
                  <a:lnTo>
                    <a:pt x="1263" y="2099"/>
                  </a:lnTo>
                  <a:lnTo>
                    <a:pt x="1168" y="1959"/>
                  </a:lnTo>
                  <a:lnTo>
                    <a:pt x="1243" y="1749"/>
                  </a:lnTo>
                  <a:lnTo>
                    <a:pt x="1083" y="1379"/>
                  </a:lnTo>
                  <a:lnTo>
                    <a:pt x="658" y="1404"/>
                  </a:lnTo>
                  <a:lnTo>
                    <a:pt x="613" y="1304"/>
                  </a:lnTo>
                  <a:lnTo>
                    <a:pt x="688" y="1214"/>
                  </a:lnTo>
                  <a:lnTo>
                    <a:pt x="628" y="1169"/>
                  </a:lnTo>
                  <a:lnTo>
                    <a:pt x="468" y="1179"/>
                  </a:lnTo>
                  <a:lnTo>
                    <a:pt x="313" y="1109"/>
                  </a:lnTo>
                  <a:lnTo>
                    <a:pt x="108" y="509"/>
                  </a:lnTo>
                  <a:lnTo>
                    <a:pt x="0" y="429"/>
                  </a:lnTo>
                  <a:close/>
                </a:path>
              </a:pathLst>
            </a:custGeom>
            <a:solidFill>
              <a:srgbClr val="AAB6CE"/>
            </a:solidFill>
            <a:ln w="3175" cmpd="sng">
              <a:solidFill>
                <a:srgbClr val="FFFFFF"/>
              </a:solidFill>
              <a:prstDash val="solid"/>
              <a:round/>
              <a:headEnd/>
              <a:tailEnd/>
            </a:ln>
            <a:effectLst/>
          </p:spPr>
          <p:txBody>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altLang="zh-CN" sz="1200" b="1" i="0" u="none" strike="noStrike" kern="0" cap="none" spc="0" normalizeH="0" baseline="0" noProof="0">
                <a:ln>
                  <a:noFill/>
                </a:ln>
                <a:solidFill>
                  <a:srgbClr val="7F92B6"/>
                </a:solidFill>
                <a:effectLst/>
                <a:uLnTx/>
                <a:uFillTx/>
                <a:latin typeface="Arial" charset="0"/>
                <a:ea typeface="宋体" panose="02010600030101010101" pitchFamily="2" charset="-122"/>
                <a:cs typeface="+mn-cs"/>
              </a:endParaRPr>
            </a:p>
          </p:txBody>
        </p:sp>
        <p:sp>
          <p:nvSpPr>
            <p:cNvPr id="15" name="Freeform 11">
              <a:extLst>
                <a:ext uri="{FF2B5EF4-FFF2-40B4-BE49-F238E27FC236}">
                  <a16:creationId xmlns:a16="http://schemas.microsoft.com/office/drawing/2014/main" id="{AB73A136-13E9-5714-E790-C79D890987F6}"/>
                </a:ext>
              </a:extLst>
            </p:cNvPr>
            <p:cNvSpPr>
              <a:spLocks/>
            </p:cNvSpPr>
            <p:nvPr/>
          </p:nvSpPr>
          <p:spPr bwMode="auto">
            <a:xfrm>
              <a:off x="6949720" y="3987985"/>
              <a:ext cx="425364" cy="257630"/>
            </a:xfrm>
            <a:custGeom>
              <a:avLst/>
              <a:gdLst>
                <a:gd name="T0" fmla="*/ 0 w 1404"/>
                <a:gd name="T1" fmla="*/ 681 h 931"/>
                <a:gd name="T2" fmla="*/ 30 w 1404"/>
                <a:gd name="T3" fmla="*/ 435 h 931"/>
                <a:gd name="T4" fmla="*/ 241 w 1404"/>
                <a:gd name="T5" fmla="*/ 301 h 931"/>
                <a:gd name="T6" fmla="*/ 268 w 1404"/>
                <a:gd name="T7" fmla="*/ 142 h 931"/>
                <a:gd name="T8" fmla="*/ 423 w 1404"/>
                <a:gd name="T9" fmla="*/ 106 h 931"/>
                <a:gd name="T10" fmla="*/ 537 w 1404"/>
                <a:gd name="T11" fmla="*/ 157 h 931"/>
                <a:gd name="T12" fmla="*/ 717 w 1404"/>
                <a:gd name="T13" fmla="*/ 141 h 931"/>
                <a:gd name="T14" fmla="*/ 948 w 1404"/>
                <a:gd name="T15" fmla="*/ 0 h 931"/>
                <a:gd name="T16" fmla="*/ 1105 w 1404"/>
                <a:gd name="T17" fmla="*/ 105 h 931"/>
                <a:gd name="T18" fmla="*/ 1225 w 1404"/>
                <a:gd name="T19" fmla="*/ 215 h 931"/>
                <a:gd name="T20" fmla="*/ 1404 w 1404"/>
                <a:gd name="T21" fmla="*/ 292 h 931"/>
                <a:gd name="T22" fmla="*/ 1270 w 1404"/>
                <a:gd name="T23" fmla="*/ 451 h 931"/>
                <a:gd name="T24" fmla="*/ 1075 w 1404"/>
                <a:gd name="T25" fmla="*/ 531 h 931"/>
                <a:gd name="T26" fmla="*/ 1075 w 1404"/>
                <a:gd name="T27" fmla="*/ 751 h 931"/>
                <a:gd name="T28" fmla="*/ 720 w 1404"/>
                <a:gd name="T29" fmla="*/ 931 h 931"/>
                <a:gd name="T30" fmla="*/ 0 w 1404"/>
                <a:gd name="T31" fmla="*/ 68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4" h="931">
                  <a:moveTo>
                    <a:pt x="0" y="681"/>
                  </a:moveTo>
                  <a:lnTo>
                    <a:pt x="30" y="435"/>
                  </a:lnTo>
                  <a:lnTo>
                    <a:pt x="241" y="301"/>
                  </a:lnTo>
                  <a:lnTo>
                    <a:pt x="268" y="142"/>
                  </a:lnTo>
                  <a:lnTo>
                    <a:pt x="423" y="106"/>
                  </a:lnTo>
                  <a:lnTo>
                    <a:pt x="537" y="157"/>
                  </a:lnTo>
                  <a:lnTo>
                    <a:pt x="717" y="141"/>
                  </a:lnTo>
                  <a:lnTo>
                    <a:pt x="948" y="0"/>
                  </a:lnTo>
                  <a:lnTo>
                    <a:pt x="1105" y="105"/>
                  </a:lnTo>
                  <a:lnTo>
                    <a:pt x="1225" y="215"/>
                  </a:lnTo>
                  <a:lnTo>
                    <a:pt x="1404" y="292"/>
                  </a:lnTo>
                  <a:lnTo>
                    <a:pt x="1270" y="451"/>
                  </a:lnTo>
                  <a:lnTo>
                    <a:pt x="1075" y="531"/>
                  </a:lnTo>
                  <a:lnTo>
                    <a:pt x="1075" y="751"/>
                  </a:lnTo>
                  <a:lnTo>
                    <a:pt x="720" y="931"/>
                  </a:lnTo>
                  <a:lnTo>
                    <a:pt x="0" y="681"/>
                  </a:lnTo>
                  <a:close/>
                </a:path>
              </a:pathLst>
            </a:custGeom>
            <a:solidFill>
              <a:schemeClr val="hlink"/>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6" name="Freeform 12">
              <a:extLst>
                <a:ext uri="{FF2B5EF4-FFF2-40B4-BE49-F238E27FC236}">
                  <a16:creationId xmlns:a16="http://schemas.microsoft.com/office/drawing/2014/main" id="{666ED9C4-389F-E72F-4BA7-7C5A1430C6EA}"/>
                </a:ext>
              </a:extLst>
            </p:cNvPr>
            <p:cNvSpPr>
              <a:spLocks/>
            </p:cNvSpPr>
            <p:nvPr/>
          </p:nvSpPr>
          <p:spPr bwMode="auto">
            <a:xfrm>
              <a:off x="6651458" y="3597386"/>
              <a:ext cx="589748" cy="510272"/>
            </a:xfrm>
            <a:custGeom>
              <a:avLst/>
              <a:gdLst>
                <a:gd name="T0" fmla="*/ 1945 w 1945"/>
                <a:gd name="T1" fmla="*/ 1404 h 1841"/>
                <a:gd name="T2" fmla="*/ 1786 w 1945"/>
                <a:gd name="T3" fmla="*/ 1242 h 1841"/>
                <a:gd name="T4" fmla="*/ 1246 w 1945"/>
                <a:gd name="T5" fmla="*/ 692 h 1841"/>
                <a:gd name="T6" fmla="*/ 1081 w 1945"/>
                <a:gd name="T7" fmla="*/ 222 h 1841"/>
                <a:gd name="T8" fmla="*/ 1035 w 1945"/>
                <a:gd name="T9" fmla="*/ 0 h 1841"/>
                <a:gd name="T10" fmla="*/ 916 w 1945"/>
                <a:gd name="T11" fmla="*/ 47 h 1841"/>
                <a:gd name="T12" fmla="*/ 751 w 1945"/>
                <a:gd name="T13" fmla="*/ 72 h 1841"/>
                <a:gd name="T14" fmla="*/ 516 w 1945"/>
                <a:gd name="T15" fmla="*/ 252 h 1841"/>
                <a:gd name="T16" fmla="*/ 501 w 1945"/>
                <a:gd name="T17" fmla="*/ 372 h 1841"/>
                <a:gd name="T18" fmla="*/ 346 w 1945"/>
                <a:gd name="T19" fmla="*/ 362 h 1841"/>
                <a:gd name="T20" fmla="*/ 231 w 1945"/>
                <a:gd name="T21" fmla="*/ 392 h 1841"/>
                <a:gd name="T22" fmla="*/ 216 w 1945"/>
                <a:gd name="T23" fmla="*/ 602 h 1841"/>
                <a:gd name="T24" fmla="*/ 256 w 1945"/>
                <a:gd name="T25" fmla="*/ 807 h 1841"/>
                <a:gd name="T26" fmla="*/ 366 w 1945"/>
                <a:gd name="T27" fmla="*/ 916 h 1841"/>
                <a:gd name="T28" fmla="*/ 352 w 1945"/>
                <a:gd name="T29" fmla="*/ 1001 h 1841"/>
                <a:gd name="T30" fmla="*/ 91 w 1945"/>
                <a:gd name="T31" fmla="*/ 941 h 1841"/>
                <a:gd name="T32" fmla="*/ 0 w 1945"/>
                <a:gd name="T33" fmla="*/ 1107 h 1841"/>
                <a:gd name="T34" fmla="*/ 258 w 1945"/>
                <a:gd name="T35" fmla="*/ 1280 h 1841"/>
                <a:gd name="T36" fmla="*/ 393 w 1945"/>
                <a:gd name="T37" fmla="*/ 1400 h 1841"/>
                <a:gd name="T38" fmla="*/ 439 w 1945"/>
                <a:gd name="T39" fmla="*/ 1541 h 1841"/>
                <a:gd name="T40" fmla="*/ 690 w 1945"/>
                <a:gd name="T41" fmla="*/ 1547 h 1841"/>
                <a:gd name="T42" fmla="*/ 1008 w 1945"/>
                <a:gd name="T43" fmla="*/ 1757 h 1841"/>
                <a:gd name="T44" fmla="*/ 1027 w 1945"/>
                <a:gd name="T45" fmla="*/ 1841 h 1841"/>
                <a:gd name="T46" fmla="*/ 1236 w 1945"/>
                <a:gd name="T47" fmla="*/ 1707 h 1841"/>
                <a:gd name="T48" fmla="*/ 1262 w 1945"/>
                <a:gd name="T49" fmla="*/ 1547 h 1841"/>
                <a:gd name="T50" fmla="*/ 1416 w 1945"/>
                <a:gd name="T51" fmla="*/ 1512 h 1841"/>
                <a:gd name="T52" fmla="*/ 1531 w 1945"/>
                <a:gd name="T53" fmla="*/ 1562 h 1841"/>
                <a:gd name="T54" fmla="*/ 1711 w 1945"/>
                <a:gd name="T55" fmla="*/ 1547 h 1841"/>
                <a:gd name="T56" fmla="*/ 1945 w 1945"/>
                <a:gd name="T57" fmla="*/ 1404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5" h="1841">
                  <a:moveTo>
                    <a:pt x="1945" y="1404"/>
                  </a:moveTo>
                  <a:lnTo>
                    <a:pt x="1786" y="1242"/>
                  </a:lnTo>
                  <a:lnTo>
                    <a:pt x="1246" y="692"/>
                  </a:lnTo>
                  <a:lnTo>
                    <a:pt x="1081" y="222"/>
                  </a:lnTo>
                  <a:lnTo>
                    <a:pt x="1035" y="0"/>
                  </a:lnTo>
                  <a:lnTo>
                    <a:pt x="916" y="47"/>
                  </a:lnTo>
                  <a:lnTo>
                    <a:pt x="751" y="72"/>
                  </a:lnTo>
                  <a:lnTo>
                    <a:pt x="516" y="252"/>
                  </a:lnTo>
                  <a:lnTo>
                    <a:pt x="501" y="372"/>
                  </a:lnTo>
                  <a:lnTo>
                    <a:pt x="346" y="362"/>
                  </a:lnTo>
                  <a:lnTo>
                    <a:pt x="231" y="392"/>
                  </a:lnTo>
                  <a:lnTo>
                    <a:pt x="216" y="602"/>
                  </a:lnTo>
                  <a:lnTo>
                    <a:pt x="256" y="807"/>
                  </a:lnTo>
                  <a:lnTo>
                    <a:pt x="366" y="916"/>
                  </a:lnTo>
                  <a:lnTo>
                    <a:pt x="352" y="1001"/>
                  </a:lnTo>
                  <a:lnTo>
                    <a:pt x="91" y="941"/>
                  </a:lnTo>
                  <a:lnTo>
                    <a:pt x="0" y="1107"/>
                  </a:lnTo>
                  <a:lnTo>
                    <a:pt x="258" y="1280"/>
                  </a:lnTo>
                  <a:lnTo>
                    <a:pt x="393" y="1400"/>
                  </a:lnTo>
                  <a:lnTo>
                    <a:pt x="439" y="1541"/>
                  </a:lnTo>
                  <a:lnTo>
                    <a:pt x="690" y="1547"/>
                  </a:lnTo>
                  <a:lnTo>
                    <a:pt x="1008" y="1757"/>
                  </a:lnTo>
                  <a:lnTo>
                    <a:pt x="1027" y="1841"/>
                  </a:lnTo>
                  <a:lnTo>
                    <a:pt x="1236" y="1707"/>
                  </a:lnTo>
                  <a:lnTo>
                    <a:pt x="1262" y="1547"/>
                  </a:lnTo>
                  <a:lnTo>
                    <a:pt x="1416" y="1512"/>
                  </a:lnTo>
                  <a:lnTo>
                    <a:pt x="1531" y="1562"/>
                  </a:lnTo>
                  <a:lnTo>
                    <a:pt x="1711" y="1547"/>
                  </a:lnTo>
                  <a:lnTo>
                    <a:pt x="1945" y="1404"/>
                  </a:lnTo>
                  <a:close/>
                </a:path>
              </a:pathLst>
            </a:custGeom>
            <a:solidFill>
              <a:srgbClr val="AAB6CE"/>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rgbClr val="7F92B6"/>
                </a:solidFill>
                <a:effectLst/>
                <a:uLnTx/>
                <a:uFillTx/>
                <a:latin typeface="Calibri"/>
                <a:ea typeface="宋体" panose="02010600030101010101" pitchFamily="2" charset="-122"/>
                <a:cs typeface="+mn-cs"/>
              </a:endParaRPr>
            </a:p>
          </p:txBody>
        </p:sp>
        <p:sp>
          <p:nvSpPr>
            <p:cNvPr id="17" name="Freeform 13">
              <a:extLst>
                <a:ext uri="{FF2B5EF4-FFF2-40B4-BE49-F238E27FC236}">
                  <a16:creationId xmlns:a16="http://schemas.microsoft.com/office/drawing/2014/main" id="{90E2CCBE-CE9E-8C88-B9EA-754C0737B93E}"/>
                </a:ext>
              </a:extLst>
            </p:cNvPr>
            <p:cNvSpPr>
              <a:spLocks/>
            </p:cNvSpPr>
            <p:nvPr/>
          </p:nvSpPr>
          <p:spPr bwMode="auto">
            <a:xfrm>
              <a:off x="6137970" y="3534225"/>
              <a:ext cx="823614" cy="761252"/>
            </a:xfrm>
            <a:custGeom>
              <a:avLst/>
              <a:gdLst>
                <a:gd name="T0" fmla="*/ 691 w 2716"/>
                <a:gd name="T1" fmla="*/ 0 h 2741"/>
                <a:gd name="T2" fmla="*/ 565 w 2716"/>
                <a:gd name="T3" fmla="*/ 71 h 2741"/>
                <a:gd name="T4" fmla="*/ 460 w 2716"/>
                <a:gd name="T5" fmla="*/ 61 h 2741"/>
                <a:gd name="T6" fmla="*/ 463 w 2716"/>
                <a:gd name="T7" fmla="*/ 285 h 2741"/>
                <a:gd name="T8" fmla="*/ 223 w 2716"/>
                <a:gd name="T9" fmla="*/ 506 h 2741"/>
                <a:gd name="T10" fmla="*/ 100 w 2716"/>
                <a:gd name="T11" fmla="*/ 511 h 2741"/>
                <a:gd name="T12" fmla="*/ 0 w 2716"/>
                <a:gd name="T13" fmla="*/ 741 h 2741"/>
                <a:gd name="T14" fmla="*/ 375 w 2716"/>
                <a:gd name="T15" fmla="*/ 1406 h 2741"/>
                <a:gd name="T16" fmla="*/ 715 w 2716"/>
                <a:gd name="T17" fmla="*/ 1711 h 2741"/>
                <a:gd name="T18" fmla="*/ 1105 w 2716"/>
                <a:gd name="T19" fmla="*/ 2231 h 2741"/>
                <a:gd name="T20" fmla="*/ 1486 w 2716"/>
                <a:gd name="T21" fmla="*/ 2431 h 2741"/>
                <a:gd name="T22" fmla="*/ 1606 w 2716"/>
                <a:gd name="T23" fmla="*/ 2671 h 2741"/>
                <a:gd name="T24" fmla="*/ 1721 w 2716"/>
                <a:gd name="T25" fmla="*/ 2636 h 2741"/>
                <a:gd name="T26" fmla="*/ 1856 w 2716"/>
                <a:gd name="T27" fmla="*/ 2611 h 2741"/>
                <a:gd name="T28" fmla="*/ 1981 w 2716"/>
                <a:gd name="T29" fmla="*/ 2726 h 2741"/>
                <a:gd name="T30" fmla="*/ 2207 w 2716"/>
                <a:gd name="T31" fmla="*/ 2713 h 2741"/>
                <a:gd name="T32" fmla="*/ 2321 w 2716"/>
                <a:gd name="T33" fmla="*/ 2741 h 2741"/>
                <a:gd name="T34" fmla="*/ 2474 w 2716"/>
                <a:gd name="T35" fmla="*/ 2576 h 2741"/>
                <a:gd name="T36" fmla="*/ 2564 w 2716"/>
                <a:gd name="T37" fmla="*/ 2411 h 2741"/>
                <a:gd name="T38" fmla="*/ 2686 w 2716"/>
                <a:gd name="T39" fmla="*/ 2312 h 2741"/>
                <a:gd name="T40" fmla="*/ 2716 w 2716"/>
                <a:gd name="T41" fmla="*/ 2066 h 2741"/>
                <a:gd name="T42" fmla="*/ 2701 w 2716"/>
                <a:gd name="T43" fmla="*/ 1984 h 2741"/>
                <a:gd name="T44" fmla="*/ 2381 w 2716"/>
                <a:gd name="T45" fmla="*/ 1771 h 2741"/>
                <a:gd name="T46" fmla="*/ 2131 w 2716"/>
                <a:gd name="T47" fmla="*/ 1766 h 2741"/>
                <a:gd name="T48" fmla="*/ 2081 w 2716"/>
                <a:gd name="T49" fmla="*/ 1621 h 2741"/>
                <a:gd name="T50" fmla="*/ 1946 w 2716"/>
                <a:gd name="T51" fmla="*/ 1501 h 2741"/>
                <a:gd name="T52" fmla="*/ 1691 w 2716"/>
                <a:gd name="T53" fmla="*/ 1331 h 2741"/>
                <a:gd name="T54" fmla="*/ 1781 w 2716"/>
                <a:gd name="T55" fmla="*/ 1166 h 2741"/>
                <a:gd name="T56" fmla="*/ 2041 w 2716"/>
                <a:gd name="T57" fmla="*/ 1226 h 2741"/>
                <a:gd name="T58" fmla="*/ 2056 w 2716"/>
                <a:gd name="T59" fmla="*/ 1141 h 2741"/>
                <a:gd name="T60" fmla="*/ 1946 w 2716"/>
                <a:gd name="T61" fmla="*/ 1031 h 2741"/>
                <a:gd name="T62" fmla="*/ 1906 w 2716"/>
                <a:gd name="T63" fmla="*/ 821 h 2741"/>
                <a:gd name="T64" fmla="*/ 1922 w 2716"/>
                <a:gd name="T65" fmla="*/ 615 h 2741"/>
                <a:gd name="T66" fmla="*/ 2041 w 2716"/>
                <a:gd name="T67" fmla="*/ 586 h 2741"/>
                <a:gd name="T68" fmla="*/ 2192 w 2716"/>
                <a:gd name="T69" fmla="*/ 597 h 2741"/>
                <a:gd name="T70" fmla="*/ 2207 w 2716"/>
                <a:gd name="T71" fmla="*/ 477 h 2741"/>
                <a:gd name="T72" fmla="*/ 2041 w 2716"/>
                <a:gd name="T73" fmla="*/ 286 h 2741"/>
                <a:gd name="T74" fmla="*/ 1861 w 2716"/>
                <a:gd name="T75" fmla="*/ 496 h 2741"/>
                <a:gd name="T76" fmla="*/ 1555 w 2716"/>
                <a:gd name="T77" fmla="*/ 599 h 2741"/>
                <a:gd name="T78" fmla="*/ 1215 w 2716"/>
                <a:gd name="T79" fmla="*/ 821 h 2741"/>
                <a:gd name="T80" fmla="*/ 985 w 2716"/>
                <a:gd name="T81" fmla="*/ 566 h 2741"/>
                <a:gd name="T82" fmla="*/ 925 w 2716"/>
                <a:gd name="T83" fmla="*/ 376 h 2741"/>
                <a:gd name="T84" fmla="*/ 785 w 2716"/>
                <a:gd name="T85" fmla="*/ 362 h 2741"/>
                <a:gd name="T86" fmla="*/ 660 w 2716"/>
                <a:gd name="T87" fmla="*/ 256 h 2741"/>
                <a:gd name="T88" fmla="*/ 691 w 2716"/>
                <a:gd name="T8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16" h="2741">
                  <a:moveTo>
                    <a:pt x="691" y="0"/>
                  </a:moveTo>
                  <a:lnTo>
                    <a:pt x="565" y="71"/>
                  </a:lnTo>
                  <a:lnTo>
                    <a:pt x="460" y="61"/>
                  </a:lnTo>
                  <a:lnTo>
                    <a:pt x="463" y="285"/>
                  </a:lnTo>
                  <a:lnTo>
                    <a:pt x="223" y="506"/>
                  </a:lnTo>
                  <a:lnTo>
                    <a:pt x="100" y="511"/>
                  </a:lnTo>
                  <a:lnTo>
                    <a:pt x="0" y="741"/>
                  </a:lnTo>
                  <a:lnTo>
                    <a:pt x="375" y="1406"/>
                  </a:lnTo>
                  <a:lnTo>
                    <a:pt x="715" y="1711"/>
                  </a:lnTo>
                  <a:lnTo>
                    <a:pt x="1105" y="2231"/>
                  </a:lnTo>
                  <a:lnTo>
                    <a:pt x="1486" y="2431"/>
                  </a:lnTo>
                  <a:lnTo>
                    <a:pt x="1606" y="2671"/>
                  </a:lnTo>
                  <a:lnTo>
                    <a:pt x="1721" y="2636"/>
                  </a:lnTo>
                  <a:lnTo>
                    <a:pt x="1856" y="2611"/>
                  </a:lnTo>
                  <a:lnTo>
                    <a:pt x="1981" y="2726"/>
                  </a:lnTo>
                  <a:lnTo>
                    <a:pt x="2207" y="2713"/>
                  </a:lnTo>
                  <a:lnTo>
                    <a:pt x="2321" y="2741"/>
                  </a:lnTo>
                  <a:lnTo>
                    <a:pt x="2474" y="2576"/>
                  </a:lnTo>
                  <a:lnTo>
                    <a:pt x="2564" y="2411"/>
                  </a:lnTo>
                  <a:lnTo>
                    <a:pt x="2686" y="2312"/>
                  </a:lnTo>
                  <a:lnTo>
                    <a:pt x="2716" y="2066"/>
                  </a:lnTo>
                  <a:lnTo>
                    <a:pt x="2701" y="1984"/>
                  </a:lnTo>
                  <a:lnTo>
                    <a:pt x="2381" y="1771"/>
                  </a:lnTo>
                  <a:lnTo>
                    <a:pt x="2131" y="1766"/>
                  </a:lnTo>
                  <a:lnTo>
                    <a:pt x="2081" y="1621"/>
                  </a:lnTo>
                  <a:lnTo>
                    <a:pt x="1946" y="1501"/>
                  </a:lnTo>
                  <a:lnTo>
                    <a:pt x="1691" y="1331"/>
                  </a:lnTo>
                  <a:lnTo>
                    <a:pt x="1781" y="1166"/>
                  </a:lnTo>
                  <a:lnTo>
                    <a:pt x="2041" y="1226"/>
                  </a:lnTo>
                  <a:lnTo>
                    <a:pt x="2056" y="1141"/>
                  </a:lnTo>
                  <a:lnTo>
                    <a:pt x="1946" y="1031"/>
                  </a:lnTo>
                  <a:lnTo>
                    <a:pt x="1906" y="821"/>
                  </a:lnTo>
                  <a:lnTo>
                    <a:pt x="1922" y="615"/>
                  </a:lnTo>
                  <a:lnTo>
                    <a:pt x="2041" y="586"/>
                  </a:lnTo>
                  <a:lnTo>
                    <a:pt x="2192" y="597"/>
                  </a:lnTo>
                  <a:lnTo>
                    <a:pt x="2207" y="477"/>
                  </a:lnTo>
                  <a:lnTo>
                    <a:pt x="2041" y="286"/>
                  </a:lnTo>
                  <a:lnTo>
                    <a:pt x="1861" y="496"/>
                  </a:lnTo>
                  <a:lnTo>
                    <a:pt x="1555" y="599"/>
                  </a:lnTo>
                  <a:lnTo>
                    <a:pt x="1215" y="821"/>
                  </a:lnTo>
                  <a:lnTo>
                    <a:pt x="985" y="566"/>
                  </a:lnTo>
                  <a:lnTo>
                    <a:pt x="925" y="376"/>
                  </a:lnTo>
                  <a:lnTo>
                    <a:pt x="785" y="362"/>
                  </a:lnTo>
                  <a:lnTo>
                    <a:pt x="660" y="256"/>
                  </a:lnTo>
                  <a:lnTo>
                    <a:pt x="691" y="0"/>
                  </a:lnTo>
                  <a:close/>
                </a:path>
              </a:pathLst>
            </a:custGeom>
            <a:solidFill>
              <a:srgbClr val="AAB6CE"/>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rgbClr val="7F92B6"/>
                </a:solidFill>
                <a:effectLst/>
                <a:uLnTx/>
                <a:uFillTx/>
                <a:latin typeface="Calibri"/>
                <a:ea typeface="宋体" panose="02010600030101010101" pitchFamily="2" charset="-122"/>
                <a:cs typeface="+mn-cs"/>
              </a:endParaRPr>
            </a:p>
          </p:txBody>
        </p:sp>
        <p:sp>
          <p:nvSpPr>
            <p:cNvPr id="18" name="Freeform 14">
              <a:extLst>
                <a:ext uri="{FF2B5EF4-FFF2-40B4-BE49-F238E27FC236}">
                  <a16:creationId xmlns:a16="http://schemas.microsoft.com/office/drawing/2014/main" id="{95E75F80-9151-8103-AFA3-F7E2A78FDC53}"/>
                </a:ext>
              </a:extLst>
            </p:cNvPr>
            <p:cNvSpPr>
              <a:spLocks/>
            </p:cNvSpPr>
            <p:nvPr/>
          </p:nvSpPr>
          <p:spPr bwMode="auto">
            <a:xfrm>
              <a:off x="5719385" y="2806215"/>
              <a:ext cx="757521" cy="965694"/>
            </a:xfrm>
            <a:custGeom>
              <a:avLst/>
              <a:gdLst>
                <a:gd name="T0" fmla="*/ 219 w 2493"/>
                <a:gd name="T1" fmla="*/ 823 h 3477"/>
                <a:gd name="T2" fmla="*/ 339 w 2493"/>
                <a:gd name="T3" fmla="*/ 1013 h 3477"/>
                <a:gd name="T4" fmla="*/ 354 w 2493"/>
                <a:gd name="T5" fmla="*/ 1418 h 3477"/>
                <a:gd name="T6" fmla="*/ 284 w 2493"/>
                <a:gd name="T7" fmla="*/ 1643 h 3477"/>
                <a:gd name="T8" fmla="*/ 539 w 2493"/>
                <a:gd name="T9" fmla="*/ 2038 h 3477"/>
                <a:gd name="T10" fmla="*/ 459 w 2493"/>
                <a:gd name="T11" fmla="*/ 2413 h 3477"/>
                <a:gd name="T12" fmla="*/ 669 w 2493"/>
                <a:gd name="T13" fmla="*/ 2458 h 3477"/>
                <a:gd name="T14" fmla="*/ 714 w 2493"/>
                <a:gd name="T15" fmla="*/ 2648 h 3477"/>
                <a:gd name="T16" fmla="*/ 1134 w 2493"/>
                <a:gd name="T17" fmla="*/ 3118 h 3477"/>
                <a:gd name="T18" fmla="*/ 1109 w 2493"/>
                <a:gd name="T19" fmla="*/ 3188 h 3477"/>
                <a:gd name="T20" fmla="*/ 1029 w 2493"/>
                <a:gd name="T21" fmla="*/ 3263 h 3477"/>
                <a:gd name="T22" fmla="*/ 1059 w 2493"/>
                <a:gd name="T23" fmla="*/ 3373 h 3477"/>
                <a:gd name="T24" fmla="*/ 1119 w 2493"/>
                <a:gd name="T25" fmla="*/ 3433 h 3477"/>
                <a:gd name="T26" fmla="*/ 1164 w 2493"/>
                <a:gd name="T27" fmla="*/ 3353 h 3477"/>
                <a:gd name="T28" fmla="*/ 1300 w 2493"/>
                <a:gd name="T29" fmla="*/ 3373 h 3477"/>
                <a:gd name="T30" fmla="*/ 1444 w 2493"/>
                <a:gd name="T31" fmla="*/ 3477 h 3477"/>
                <a:gd name="T32" fmla="*/ 1380 w 2493"/>
                <a:gd name="T33" fmla="*/ 3361 h 3477"/>
                <a:gd name="T34" fmla="*/ 1480 w 2493"/>
                <a:gd name="T35" fmla="*/ 3133 h 3477"/>
                <a:gd name="T36" fmla="*/ 1602 w 2493"/>
                <a:gd name="T37" fmla="*/ 3129 h 3477"/>
                <a:gd name="T38" fmla="*/ 1842 w 2493"/>
                <a:gd name="T39" fmla="*/ 2905 h 3477"/>
                <a:gd name="T40" fmla="*/ 1838 w 2493"/>
                <a:gd name="T41" fmla="*/ 2681 h 3477"/>
                <a:gd name="T42" fmla="*/ 1945 w 2493"/>
                <a:gd name="T43" fmla="*/ 2693 h 3477"/>
                <a:gd name="T44" fmla="*/ 2068 w 2493"/>
                <a:gd name="T45" fmla="*/ 2624 h 3477"/>
                <a:gd name="T46" fmla="*/ 2160 w 2493"/>
                <a:gd name="T47" fmla="*/ 2307 h 3477"/>
                <a:gd name="T48" fmla="*/ 2080 w 2493"/>
                <a:gd name="T49" fmla="*/ 2185 h 3477"/>
                <a:gd name="T50" fmla="*/ 2172 w 2493"/>
                <a:gd name="T51" fmla="*/ 2095 h 3477"/>
                <a:gd name="T52" fmla="*/ 2400 w 2493"/>
                <a:gd name="T53" fmla="*/ 2001 h 3477"/>
                <a:gd name="T54" fmla="*/ 2265 w 2493"/>
                <a:gd name="T55" fmla="*/ 1823 h 3477"/>
                <a:gd name="T56" fmla="*/ 2490 w 2493"/>
                <a:gd name="T57" fmla="*/ 1569 h 3477"/>
                <a:gd name="T58" fmla="*/ 2493 w 2493"/>
                <a:gd name="T59" fmla="*/ 1464 h 3477"/>
                <a:gd name="T60" fmla="*/ 2395 w 2493"/>
                <a:gd name="T61" fmla="*/ 1363 h 3477"/>
                <a:gd name="T62" fmla="*/ 2290 w 2493"/>
                <a:gd name="T63" fmla="*/ 1323 h 3477"/>
                <a:gd name="T64" fmla="*/ 2115 w 2493"/>
                <a:gd name="T65" fmla="*/ 1213 h 3477"/>
                <a:gd name="T66" fmla="*/ 2035 w 2493"/>
                <a:gd name="T67" fmla="*/ 1088 h 3477"/>
                <a:gd name="T68" fmla="*/ 2065 w 2493"/>
                <a:gd name="T69" fmla="*/ 763 h 3477"/>
                <a:gd name="T70" fmla="*/ 1725 w 2493"/>
                <a:gd name="T71" fmla="*/ 638 h 3477"/>
                <a:gd name="T72" fmla="*/ 1425 w 2493"/>
                <a:gd name="T73" fmla="*/ 728 h 3477"/>
                <a:gd name="T74" fmla="*/ 1260 w 2493"/>
                <a:gd name="T75" fmla="*/ 733 h 3477"/>
                <a:gd name="T76" fmla="*/ 924 w 2493"/>
                <a:gd name="T77" fmla="*/ 593 h 3477"/>
                <a:gd name="T78" fmla="*/ 494 w 2493"/>
                <a:gd name="T79" fmla="*/ 278 h 3477"/>
                <a:gd name="T80" fmla="*/ 195 w 2493"/>
                <a:gd name="T81" fmla="*/ 0 h 3477"/>
                <a:gd name="T82" fmla="*/ 0 w 2493"/>
                <a:gd name="T83" fmla="*/ 134 h 3477"/>
                <a:gd name="T84" fmla="*/ 264 w 2493"/>
                <a:gd name="T85" fmla="*/ 598 h 3477"/>
                <a:gd name="T86" fmla="*/ 219 w 2493"/>
                <a:gd name="T87" fmla="*/ 823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93" h="3477">
                  <a:moveTo>
                    <a:pt x="219" y="823"/>
                  </a:moveTo>
                  <a:lnTo>
                    <a:pt x="339" y="1013"/>
                  </a:lnTo>
                  <a:lnTo>
                    <a:pt x="354" y="1418"/>
                  </a:lnTo>
                  <a:lnTo>
                    <a:pt x="284" y="1643"/>
                  </a:lnTo>
                  <a:lnTo>
                    <a:pt x="539" y="2038"/>
                  </a:lnTo>
                  <a:lnTo>
                    <a:pt x="459" y="2413"/>
                  </a:lnTo>
                  <a:lnTo>
                    <a:pt x="669" y="2458"/>
                  </a:lnTo>
                  <a:lnTo>
                    <a:pt x="714" y="2648"/>
                  </a:lnTo>
                  <a:lnTo>
                    <a:pt x="1134" y="3118"/>
                  </a:lnTo>
                  <a:lnTo>
                    <a:pt x="1109" y="3188"/>
                  </a:lnTo>
                  <a:lnTo>
                    <a:pt x="1029" y="3263"/>
                  </a:lnTo>
                  <a:lnTo>
                    <a:pt x="1059" y="3373"/>
                  </a:lnTo>
                  <a:lnTo>
                    <a:pt x="1119" y="3433"/>
                  </a:lnTo>
                  <a:lnTo>
                    <a:pt x="1164" y="3353"/>
                  </a:lnTo>
                  <a:lnTo>
                    <a:pt x="1300" y="3373"/>
                  </a:lnTo>
                  <a:lnTo>
                    <a:pt x="1444" y="3477"/>
                  </a:lnTo>
                  <a:lnTo>
                    <a:pt x="1380" y="3361"/>
                  </a:lnTo>
                  <a:lnTo>
                    <a:pt x="1480" y="3133"/>
                  </a:lnTo>
                  <a:lnTo>
                    <a:pt x="1602" y="3129"/>
                  </a:lnTo>
                  <a:lnTo>
                    <a:pt x="1842" y="2905"/>
                  </a:lnTo>
                  <a:lnTo>
                    <a:pt x="1838" y="2681"/>
                  </a:lnTo>
                  <a:lnTo>
                    <a:pt x="1945" y="2693"/>
                  </a:lnTo>
                  <a:lnTo>
                    <a:pt x="2068" y="2624"/>
                  </a:lnTo>
                  <a:lnTo>
                    <a:pt x="2160" y="2307"/>
                  </a:lnTo>
                  <a:lnTo>
                    <a:pt x="2080" y="2185"/>
                  </a:lnTo>
                  <a:lnTo>
                    <a:pt x="2172" y="2095"/>
                  </a:lnTo>
                  <a:lnTo>
                    <a:pt x="2400" y="2001"/>
                  </a:lnTo>
                  <a:lnTo>
                    <a:pt x="2265" y="1823"/>
                  </a:lnTo>
                  <a:lnTo>
                    <a:pt x="2490" y="1569"/>
                  </a:lnTo>
                  <a:lnTo>
                    <a:pt x="2493" y="1464"/>
                  </a:lnTo>
                  <a:lnTo>
                    <a:pt x="2395" y="1363"/>
                  </a:lnTo>
                  <a:lnTo>
                    <a:pt x="2290" y="1323"/>
                  </a:lnTo>
                  <a:lnTo>
                    <a:pt x="2115" y="1213"/>
                  </a:lnTo>
                  <a:lnTo>
                    <a:pt x="2035" y="1088"/>
                  </a:lnTo>
                  <a:lnTo>
                    <a:pt x="2065" y="763"/>
                  </a:lnTo>
                  <a:lnTo>
                    <a:pt x="1725" y="638"/>
                  </a:lnTo>
                  <a:lnTo>
                    <a:pt x="1425" y="728"/>
                  </a:lnTo>
                  <a:lnTo>
                    <a:pt x="1260" y="733"/>
                  </a:lnTo>
                  <a:lnTo>
                    <a:pt x="924" y="593"/>
                  </a:lnTo>
                  <a:lnTo>
                    <a:pt x="494" y="278"/>
                  </a:lnTo>
                  <a:lnTo>
                    <a:pt x="195" y="0"/>
                  </a:lnTo>
                  <a:lnTo>
                    <a:pt x="0" y="134"/>
                  </a:lnTo>
                  <a:lnTo>
                    <a:pt x="264" y="598"/>
                  </a:lnTo>
                  <a:lnTo>
                    <a:pt x="219" y="823"/>
                  </a:lnTo>
                  <a:close/>
                </a:path>
              </a:pathLst>
            </a:custGeom>
            <a:solidFill>
              <a:schemeClr val="bg1">
                <a:lumMod val="85000"/>
              </a:schemeClr>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rgbClr val="7F92B6"/>
                </a:solidFill>
                <a:effectLst/>
                <a:uLnTx/>
                <a:uFillTx/>
                <a:latin typeface="Calibri"/>
                <a:ea typeface="宋体" panose="02010600030101010101" pitchFamily="2" charset="-122"/>
                <a:cs typeface="+mn-cs"/>
              </a:endParaRPr>
            </a:p>
          </p:txBody>
        </p:sp>
        <p:sp>
          <p:nvSpPr>
            <p:cNvPr id="19" name="Freeform 15">
              <a:extLst>
                <a:ext uri="{FF2B5EF4-FFF2-40B4-BE49-F238E27FC236}">
                  <a16:creationId xmlns:a16="http://schemas.microsoft.com/office/drawing/2014/main" id="{C734688D-73B0-8A62-539B-F9C5B9C91639}"/>
                </a:ext>
              </a:extLst>
            </p:cNvPr>
            <p:cNvSpPr>
              <a:spLocks/>
            </p:cNvSpPr>
            <p:nvPr/>
          </p:nvSpPr>
          <p:spPr bwMode="auto">
            <a:xfrm>
              <a:off x="6337942" y="3241692"/>
              <a:ext cx="418585" cy="520245"/>
            </a:xfrm>
            <a:custGeom>
              <a:avLst/>
              <a:gdLst>
                <a:gd name="T0" fmla="*/ 450 w 1380"/>
                <a:gd name="T1" fmla="*/ 0 h 1875"/>
                <a:gd name="T2" fmla="*/ 225 w 1380"/>
                <a:gd name="T3" fmla="*/ 255 h 1875"/>
                <a:gd name="T4" fmla="*/ 360 w 1380"/>
                <a:gd name="T5" fmla="*/ 433 h 1875"/>
                <a:gd name="T6" fmla="*/ 136 w 1380"/>
                <a:gd name="T7" fmla="*/ 523 h 1875"/>
                <a:gd name="T8" fmla="*/ 40 w 1380"/>
                <a:gd name="T9" fmla="*/ 615 h 1875"/>
                <a:gd name="T10" fmla="*/ 120 w 1380"/>
                <a:gd name="T11" fmla="*/ 740 h 1875"/>
                <a:gd name="T12" fmla="*/ 30 w 1380"/>
                <a:gd name="T13" fmla="*/ 1050 h 1875"/>
                <a:gd name="T14" fmla="*/ 0 w 1380"/>
                <a:gd name="T15" fmla="*/ 1310 h 1875"/>
                <a:gd name="T16" fmla="*/ 120 w 1380"/>
                <a:gd name="T17" fmla="*/ 1415 h 1875"/>
                <a:gd name="T18" fmla="*/ 265 w 1380"/>
                <a:gd name="T19" fmla="*/ 1430 h 1875"/>
                <a:gd name="T20" fmla="*/ 324 w 1380"/>
                <a:gd name="T21" fmla="*/ 1621 h 1875"/>
                <a:gd name="T22" fmla="*/ 555 w 1380"/>
                <a:gd name="T23" fmla="*/ 1875 h 1875"/>
                <a:gd name="T24" fmla="*/ 896 w 1380"/>
                <a:gd name="T25" fmla="*/ 1651 h 1875"/>
                <a:gd name="T26" fmla="*/ 1200 w 1380"/>
                <a:gd name="T27" fmla="*/ 1550 h 1875"/>
                <a:gd name="T28" fmla="*/ 1380 w 1380"/>
                <a:gd name="T29" fmla="*/ 1340 h 1875"/>
                <a:gd name="T30" fmla="*/ 1125 w 1380"/>
                <a:gd name="T31" fmla="*/ 1099 h 1875"/>
                <a:gd name="T32" fmla="*/ 1122 w 1380"/>
                <a:gd name="T33" fmla="*/ 933 h 1875"/>
                <a:gd name="T34" fmla="*/ 1035 w 1380"/>
                <a:gd name="T35" fmla="*/ 657 h 1875"/>
                <a:gd name="T36" fmla="*/ 990 w 1380"/>
                <a:gd name="T37" fmla="*/ 365 h 1875"/>
                <a:gd name="T38" fmla="*/ 870 w 1380"/>
                <a:gd name="T39" fmla="*/ 376 h 1875"/>
                <a:gd name="T40" fmla="*/ 835 w 1380"/>
                <a:gd name="T41" fmla="*/ 285 h 1875"/>
                <a:gd name="T42" fmla="*/ 625 w 1380"/>
                <a:gd name="T43" fmla="*/ 135 h 1875"/>
                <a:gd name="T44" fmla="*/ 450 w 1380"/>
                <a:gd name="T45" fmla="*/ 0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0" h="1875">
                  <a:moveTo>
                    <a:pt x="450" y="0"/>
                  </a:moveTo>
                  <a:lnTo>
                    <a:pt x="225" y="255"/>
                  </a:lnTo>
                  <a:lnTo>
                    <a:pt x="360" y="433"/>
                  </a:lnTo>
                  <a:lnTo>
                    <a:pt x="136" y="523"/>
                  </a:lnTo>
                  <a:lnTo>
                    <a:pt x="40" y="615"/>
                  </a:lnTo>
                  <a:lnTo>
                    <a:pt x="120" y="740"/>
                  </a:lnTo>
                  <a:lnTo>
                    <a:pt x="30" y="1050"/>
                  </a:lnTo>
                  <a:lnTo>
                    <a:pt x="0" y="1310"/>
                  </a:lnTo>
                  <a:lnTo>
                    <a:pt x="120" y="1415"/>
                  </a:lnTo>
                  <a:lnTo>
                    <a:pt x="265" y="1430"/>
                  </a:lnTo>
                  <a:lnTo>
                    <a:pt x="324" y="1621"/>
                  </a:lnTo>
                  <a:lnTo>
                    <a:pt x="555" y="1875"/>
                  </a:lnTo>
                  <a:lnTo>
                    <a:pt x="896" y="1651"/>
                  </a:lnTo>
                  <a:lnTo>
                    <a:pt x="1200" y="1550"/>
                  </a:lnTo>
                  <a:lnTo>
                    <a:pt x="1380" y="1340"/>
                  </a:lnTo>
                  <a:lnTo>
                    <a:pt x="1125" y="1099"/>
                  </a:lnTo>
                  <a:lnTo>
                    <a:pt x="1122" y="933"/>
                  </a:lnTo>
                  <a:lnTo>
                    <a:pt x="1035" y="657"/>
                  </a:lnTo>
                  <a:lnTo>
                    <a:pt x="990" y="365"/>
                  </a:lnTo>
                  <a:lnTo>
                    <a:pt x="870" y="376"/>
                  </a:lnTo>
                  <a:lnTo>
                    <a:pt x="835" y="285"/>
                  </a:lnTo>
                  <a:lnTo>
                    <a:pt x="625" y="135"/>
                  </a:lnTo>
                  <a:lnTo>
                    <a:pt x="450" y="0"/>
                  </a:lnTo>
                  <a:close/>
                </a:path>
              </a:pathLst>
            </a:custGeom>
            <a:solidFill>
              <a:srgbClr val="AAB6CE"/>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rgbClr val="7F92B6"/>
                </a:solidFill>
                <a:effectLst/>
                <a:uLnTx/>
                <a:uFillTx/>
                <a:latin typeface="Calibri"/>
                <a:ea typeface="宋体" panose="02010600030101010101" pitchFamily="2" charset="-122"/>
                <a:cs typeface="+mn-cs"/>
              </a:endParaRPr>
            </a:p>
          </p:txBody>
        </p:sp>
        <p:sp>
          <p:nvSpPr>
            <p:cNvPr id="20" name="Freeform 16">
              <a:extLst>
                <a:ext uri="{FF2B5EF4-FFF2-40B4-BE49-F238E27FC236}">
                  <a16:creationId xmlns:a16="http://schemas.microsoft.com/office/drawing/2014/main" id="{CCF02261-A104-D750-5922-FABB60D17DE1}"/>
                </a:ext>
              </a:extLst>
            </p:cNvPr>
            <p:cNvSpPr>
              <a:spLocks/>
            </p:cNvSpPr>
            <p:nvPr/>
          </p:nvSpPr>
          <p:spPr bwMode="auto">
            <a:xfrm>
              <a:off x="6443011" y="3112046"/>
              <a:ext cx="518572" cy="555149"/>
            </a:xfrm>
            <a:custGeom>
              <a:avLst/>
              <a:gdLst>
                <a:gd name="T0" fmla="*/ 468 w 1710"/>
                <a:gd name="T1" fmla="*/ 0 h 1995"/>
                <a:gd name="T2" fmla="*/ 320 w 1710"/>
                <a:gd name="T3" fmla="*/ 29 h 1995"/>
                <a:gd name="T4" fmla="*/ 89 w 1710"/>
                <a:gd name="T5" fmla="*/ 75 h 1995"/>
                <a:gd name="T6" fmla="*/ 0 w 1710"/>
                <a:gd name="T7" fmla="*/ 259 h 1995"/>
                <a:gd name="T8" fmla="*/ 102 w 1710"/>
                <a:gd name="T9" fmla="*/ 360 h 1995"/>
                <a:gd name="T10" fmla="*/ 96 w 1710"/>
                <a:gd name="T11" fmla="*/ 466 h 1995"/>
                <a:gd name="T12" fmla="*/ 275 w 1710"/>
                <a:gd name="T13" fmla="*/ 604 h 1995"/>
                <a:gd name="T14" fmla="*/ 480 w 1710"/>
                <a:gd name="T15" fmla="*/ 750 h 1995"/>
                <a:gd name="T16" fmla="*/ 515 w 1710"/>
                <a:gd name="T17" fmla="*/ 840 h 1995"/>
                <a:gd name="T18" fmla="*/ 635 w 1710"/>
                <a:gd name="T19" fmla="*/ 830 h 1995"/>
                <a:gd name="T20" fmla="*/ 680 w 1710"/>
                <a:gd name="T21" fmla="*/ 1126 h 1995"/>
                <a:gd name="T22" fmla="*/ 765 w 1710"/>
                <a:gd name="T23" fmla="*/ 1396 h 1995"/>
                <a:gd name="T24" fmla="*/ 770 w 1710"/>
                <a:gd name="T25" fmla="*/ 1567 h 1995"/>
                <a:gd name="T26" fmla="*/ 1027 w 1710"/>
                <a:gd name="T27" fmla="*/ 1808 h 1995"/>
                <a:gd name="T28" fmla="*/ 1192 w 1710"/>
                <a:gd name="T29" fmla="*/ 1995 h 1995"/>
                <a:gd name="T30" fmla="*/ 1426 w 1710"/>
                <a:gd name="T31" fmla="*/ 1817 h 1995"/>
                <a:gd name="T32" fmla="*/ 1591 w 1710"/>
                <a:gd name="T33" fmla="*/ 1791 h 1995"/>
                <a:gd name="T34" fmla="*/ 1710 w 1710"/>
                <a:gd name="T35" fmla="*/ 1746 h 1995"/>
                <a:gd name="T36" fmla="*/ 1701 w 1710"/>
                <a:gd name="T37" fmla="*/ 1441 h 1995"/>
                <a:gd name="T38" fmla="*/ 1486 w 1710"/>
                <a:gd name="T39" fmla="*/ 900 h 1995"/>
                <a:gd name="T40" fmla="*/ 996 w 1710"/>
                <a:gd name="T41" fmla="*/ 420 h 1995"/>
                <a:gd name="T42" fmla="*/ 635 w 1710"/>
                <a:gd name="T43" fmla="*/ 134 h 1995"/>
                <a:gd name="T44" fmla="*/ 468 w 1710"/>
                <a:gd name="T45" fmla="*/ 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0" h="1995">
                  <a:moveTo>
                    <a:pt x="468" y="0"/>
                  </a:moveTo>
                  <a:lnTo>
                    <a:pt x="320" y="29"/>
                  </a:lnTo>
                  <a:lnTo>
                    <a:pt x="89" y="75"/>
                  </a:lnTo>
                  <a:lnTo>
                    <a:pt x="0" y="259"/>
                  </a:lnTo>
                  <a:lnTo>
                    <a:pt x="102" y="360"/>
                  </a:lnTo>
                  <a:lnTo>
                    <a:pt x="96" y="466"/>
                  </a:lnTo>
                  <a:lnTo>
                    <a:pt x="275" y="604"/>
                  </a:lnTo>
                  <a:lnTo>
                    <a:pt x="480" y="750"/>
                  </a:lnTo>
                  <a:lnTo>
                    <a:pt x="515" y="840"/>
                  </a:lnTo>
                  <a:lnTo>
                    <a:pt x="635" y="830"/>
                  </a:lnTo>
                  <a:lnTo>
                    <a:pt x="680" y="1126"/>
                  </a:lnTo>
                  <a:lnTo>
                    <a:pt x="765" y="1396"/>
                  </a:lnTo>
                  <a:lnTo>
                    <a:pt x="770" y="1567"/>
                  </a:lnTo>
                  <a:lnTo>
                    <a:pt x="1027" y="1808"/>
                  </a:lnTo>
                  <a:lnTo>
                    <a:pt x="1192" y="1995"/>
                  </a:lnTo>
                  <a:lnTo>
                    <a:pt x="1426" y="1817"/>
                  </a:lnTo>
                  <a:lnTo>
                    <a:pt x="1591" y="1791"/>
                  </a:lnTo>
                  <a:lnTo>
                    <a:pt x="1710" y="1746"/>
                  </a:lnTo>
                  <a:lnTo>
                    <a:pt x="1701" y="1441"/>
                  </a:lnTo>
                  <a:lnTo>
                    <a:pt x="1486" y="900"/>
                  </a:lnTo>
                  <a:lnTo>
                    <a:pt x="996" y="420"/>
                  </a:lnTo>
                  <a:lnTo>
                    <a:pt x="635" y="134"/>
                  </a:lnTo>
                  <a:lnTo>
                    <a:pt x="468" y="0"/>
                  </a:lnTo>
                  <a:close/>
                </a:path>
              </a:pathLst>
            </a:custGeom>
            <a:solidFill>
              <a:schemeClr val="bg1">
                <a:lumMod val="85000"/>
              </a:schemeClr>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9" name="Freeform 6">
              <a:extLst>
                <a:ext uri="{FF2B5EF4-FFF2-40B4-BE49-F238E27FC236}">
                  <a16:creationId xmlns:a16="http://schemas.microsoft.com/office/drawing/2014/main" id="{E11E64D5-EDFA-DDDD-23A7-BE15C8803C14}"/>
                </a:ext>
              </a:extLst>
            </p:cNvPr>
            <p:cNvSpPr>
              <a:spLocks/>
            </p:cNvSpPr>
            <p:nvPr/>
          </p:nvSpPr>
          <p:spPr bwMode="auto">
            <a:xfrm>
              <a:off x="6259986" y="5528773"/>
              <a:ext cx="1123571" cy="686457"/>
            </a:xfrm>
            <a:custGeom>
              <a:avLst/>
              <a:gdLst>
                <a:gd name="T0" fmla="*/ 741 w 741"/>
                <a:gd name="T1" fmla="*/ 13 h 495"/>
                <a:gd name="T2" fmla="*/ 724 w 741"/>
                <a:gd name="T3" fmla="*/ 7 h 495"/>
                <a:gd name="T4" fmla="*/ 684 w 741"/>
                <a:gd name="T5" fmla="*/ 36 h 495"/>
                <a:gd name="T6" fmla="*/ 642 w 741"/>
                <a:gd name="T7" fmla="*/ 31 h 495"/>
                <a:gd name="T8" fmla="*/ 621 w 741"/>
                <a:gd name="T9" fmla="*/ 52 h 495"/>
                <a:gd name="T10" fmla="*/ 597 w 741"/>
                <a:gd name="T11" fmla="*/ 34 h 495"/>
                <a:gd name="T12" fmla="*/ 549 w 741"/>
                <a:gd name="T13" fmla="*/ 34 h 495"/>
                <a:gd name="T14" fmla="*/ 496 w 741"/>
                <a:gd name="T15" fmla="*/ 60 h 495"/>
                <a:gd name="T16" fmla="*/ 415 w 741"/>
                <a:gd name="T17" fmla="*/ 76 h 495"/>
                <a:gd name="T18" fmla="*/ 360 w 741"/>
                <a:gd name="T19" fmla="*/ 64 h 495"/>
                <a:gd name="T20" fmla="*/ 318 w 741"/>
                <a:gd name="T21" fmla="*/ 64 h 495"/>
                <a:gd name="T22" fmla="*/ 277 w 741"/>
                <a:gd name="T23" fmla="*/ 76 h 495"/>
                <a:gd name="T24" fmla="*/ 244 w 741"/>
                <a:gd name="T25" fmla="*/ 27 h 495"/>
                <a:gd name="T26" fmla="*/ 177 w 741"/>
                <a:gd name="T27" fmla="*/ 0 h 495"/>
                <a:gd name="T28" fmla="*/ 148 w 741"/>
                <a:gd name="T29" fmla="*/ 4 h 495"/>
                <a:gd name="T30" fmla="*/ 132 w 741"/>
                <a:gd name="T31" fmla="*/ 28 h 495"/>
                <a:gd name="T32" fmla="*/ 96 w 741"/>
                <a:gd name="T33" fmla="*/ 25 h 495"/>
                <a:gd name="T34" fmla="*/ 51 w 741"/>
                <a:gd name="T35" fmla="*/ 0 h 495"/>
                <a:gd name="T36" fmla="*/ 13 w 741"/>
                <a:gd name="T37" fmla="*/ 22 h 495"/>
                <a:gd name="T38" fmla="*/ 0 w 741"/>
                <a:gd name="T39" fmla="*/ 111 h 495"/>
                <a:gd name="T40" fmla="*/ 36 w 741"/>
                <a:gd name="T41" fmla="*/ 154 h 495"/>
                <a:gd name="T42" fmla="*/ 99 w 741"/>
                <a:gd name="T43" fmla="*/ 160 h 495"/>
                <a:gd name="T44" fmla="*/ 114 w 741"/>
                <a:gd name="T45" fmla="*/ 189 h 495"/>
                <a:gd name="T46" fmla="*/ 154 w 741"/>
                <a:gd name="T47" fmla="*/ 207 h 495"/>
                <a:gd name="T48" fmla="*/ 174 w 741"/>
                <a:gd name="T49" fmla="*/ 237 h 495"/>
                <a:gd name="T50" fmla="*/ 231 w 741"/>
                <a:gd name="T51" fmla="*/ 259 h 495"/>
                <a:gd name="T52" fmla="*/ 277 w 741"/>
                <a:gd name="T53" fmla="*/ 319 h 495"/>
                <a:gd name="T54" fmla="*/ 300 w 741"/>
                <a:gd name="T55" fmla="*/ 318 h 495"/>
                <a:gd name="T56" fmla="*/ 346 w 741"/>
                <a:gd name="T57" fmla="*/ 334 h 495"/>
                <a:gd name="T58" fmla="*/ 399 w 741"/>
                <a:gd name="T59" fmla="*/ 334 h 495"/>
                <a:gd name="T60" fmla="*/ 393 w 741"/>
                <a:gd name="T61" fmla="*/ 355 h 495"/>
                <a:gd name="T62" fmla="*/ 411 w 741"/>
                <a:gd name="T63" fmla="*/ 357 h 495"/>
                <a:gd name="T64" fmla="*/ 444 w 741"/>
                <a:gd name="T65" fmla="*/ 402 h 495"/>
                <a:gd name="T66" fmla="*/ 451 w 741"/>
                <a:gd name="T67" fmla="*/ 426 h 495"/>
                <a:gd name="T68" fmla="*/ 544 w 741"/>
                <a:gd name="T69" fmla="*/ 478 h 495"/>
                <a:gd name="T70" fmla="*/ 588 w 741"/>
                <a:gd name="T71" fmla="*/ 483 h 495"/>
                <a:gd name="T72" fmla="*/ 607 w 741"/>
                <a:gd name="T73" fmla="*/ 495 h 495"/>
                <a:gd name="T74" fmla="*/ 618 w 741"/>
                <a:gd name="T75" fmla="*/ 474 h 495"/>
                <a:gd name="T76" fmla="*/ 598 w 741"/>
                <a:gd name="T77" fmla="*/ 451 h 495"/>
                <a:gd name="T78" fmla="*/ 618 w 741"/>
                <a:gd name="T79" fmla="*/ 430 h 495"/>
                <a:gd name="T80" fmla="*/ 624 w 741"/>
                <a:gd name="T81" fmla="*/ 405 h 495"/>
                <a:gd name="T82" fmla="*/ 651 w 741"/>
                <a:gd name="T83" fmla="*/ 388 h 495"/>
                <a:gd name="T84" fmla="*/ 627 w 741"/>
                <a:gd name="T85" fmla="*/ 339 h 495"/>
                <a:gd name="T86" fmla="*/ 628 w 741"/>
                <a:gd name="T87" fmla="*/ 309 h 495"/>
                <a:gd name="T88" fmla="*/ 609 w 741"/>
                <a:gd name="T89" fmla="*/ 265 h 495"/>
                <a:gd name="T90" fmla="*/ 615 w 741"/>
                <a:gd name="T91" fmla="*/ 237 h 495"/>
                <a:gd name="T92" fmla="*/ 628 w 741"/>
                <a:gd name="T93" fmla="*/ 205 h 495"/>
                <a:gd name="T94" fmla="*/ 628 w 741"/>
                <a:gd name="T95" fmla="*/ 171 h 495"/>
                <a:gd name="T96" fmla="*/ 652 w 741"/>
                <a:gd name="T97" fmla="*/ 147 h 495"/>
                <a:gd name="T98" fmla="*/ 666 w 741"/>
                <a:gd name="T99" fmla="*/ 112 h 495"/>
                <a:gd name="T100" fmla="*/ 723 w 741"/>
                <a:gd name="T101" fmla="*/ 66 h 495"/>
                <a:gd name="T102" fmla="*/ 720 w 741"/>
                <a:gd name="T103" fmla="*/ 40 h 495"/>
                <a:gd name="T104" fmla="*/ 741 w 741"/>
                <a:gd name="T105" fmla="*/ 13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1" h="495">
                  <a:moveTo>
                    <a:pt x="741" y="13"/>
                  </a:moveTo>
                  <a:lnTo>
                    <a:pt x="724" y="7"/>
                  </a:lnTo>
                  <a:lnTo>
                    <a:pt x="684" y="36"/>
                  </a:lnTo>
                  <a:lnTo>
                    <a:pt x="642" y="31"/>
                  </a:lnTo>
                  <a:lnTo>
                    <a:pt x="621" y="52"/>
                  </a:lnTo>
                  <a:lnTo>
                    <a:pt x="597" y="34"/>
                  </a:lnTo>
                  <a:lnTo>
                    <a:pt x="549" y="34"/>
                  </a:lnTo>
                  <a:lnTo>
                    <a:pt x="496" y="60"/>
                  </a:lnTo>
                  <a:lnTo>
                    <a:pt x="415" y="76"/>
                  </a:lnTo>
                  <a:lnTo>
                    <a:pt x="360" y="64"/>
                  </a:lnTo>
                  <a:lnTo>
                    <a:pt x="318" y="64"/>
                  </a:lnTo>
                  <a:lnTo>
                    <a:pt x="277" y="76"/>
                  </a:lnTo>
                  <a:lnTo>
                    <a:pt x="244" y="27"/>
                  </a:lnTo>
                  <a:lnTo>
                    <a:pt x="177" y="0"/>
                  </a:lnTo>
                  <a:lnTo>
                    <a:pt x="148" y="4"/>
                  </a:lnTo>
                  <a:lnTo>
                    <a:pt x="132" y="28"/>
                  </a:lnTo>
                  <a:lnTo>
                    <a:pt x="96" y="25"/>
                  </a:lnTo>
                  <a:lnTo>
                    <a:pt x="51" y="0"/>
                  </a:lnTo>
                  <a:lnTo>
                    <a:pt x="13" y="22"/>
                  </a:lnTo>
                  <a:lnTo>
                    <a:pt x="0" y="111"/>
                  </a:lnTo>
                  <a:lnTo>
                    <a:pt x="36" y="154"/>
                  </a:lnTo>
                  <a:lnTo>
                    <a:pt x="99" y="160"/>
                  </a:lnTo>
                  <a:lnTo>
                    <a:pt x="114" y="189"/>
                  </a:lnTo>
                  <a:lnTo>
                    <a:pt x="154" y="207"/>
                  </a:lnTo>
                  <a:lnTo>
                    <a:pt x="174" y="237"/>
                  </a:lnTo>
                  <a:lnTo>
                    <a:pt x="231" y="259"/>
                  </a:lnTo>
                  <a:lnTo>
                    <a:pt x="277" y="319"/>
                  </a:lnTo>
                  <a:lnTo>
                    <a:pt x="300" y="318"/>
                  </a:lnTo>
                  <a:lnTo>
                    <a:pt x="346" y="334"/>
                  </a:lnTo>
                  <a:lnTo>
                    <a:pt x="399" y="334"/>
                  </a:lnTo>
                  <a:lnTo>
                    <a:pt x="393" y="355"/>
                  </a:lnTo>
                  <a:lnTo>
                    <a:pt x="411" y="357"/>
                  </a:lnTo>
                  <a:lnTo>
                    <a:pt x="444" y="402"/>
                  </a:lnTo>
                  <a:lnTo>
                    <a:pt x="451" y="426"/>
                  </a:lnTo>
                  <a:lnTo>
                    <a:pt x="544" y="478"/>
                  </a:lnTo>
                  <a:lnTo>
                    <a:pt x="588" y="483"/>
                  </a:lnTo>
                  <a:lnTo>
                    <a:pt x="607" y="495"/>
                  </a:lnTo>
                  <a:lnTo>
                    <a:pt x="618" y="474"/>
                  </a:lnTo>
                  <a:lnTo>
                    <a:pt x="598" y="451"/>
                  </a:lnTo>
                  <a:lnTo>
                    <a:pt x="618" y="430"/>
                  </a:lnTo>
                  <a:lnTo>
                    <a:pt x="624" y="405"/>
                  </a:lnTo>
                  <a:lnTo>
                    <a:pt x="651" y="388"/>
                  </a:lnTo>
                  <a:lnTo>
                    <a:pt x="627" y="339"/>
                  </a:lnTo>
                  <a:lnTo>
                    <a:pt x="628" y="309"/>
                  </a:lnTo>
                  <a:lnTo>
                    <a:pt x="609" y="265"/>
                  </a:lnTo>
                  <a:lnTo>
                    <a:pt x="615" y="237"/>
                  </a:lnTo>
                  <a:lnTo>
                    <a:pt x="628" y="205"/>
                  </a:lnTo>
                  <a:lnTo>
                    <a:pt x="628" y="171"/>
                  </a:lnTo>
                  <a:lnTo>
                    <a:pt x="652" y="147"/>
                  </a:lnTo>
                  <a:lnTo>
                    <a:pt x="666" y="112"/>
                  </a:lnTo>
                  <a:lnTo>
                    <a:pt x="723" y="66"/>
                  </a:lnTo>
                  <a:lnTo>
                    <a:pt x="720" y="40"/>
                  </a:lnTo>
                  <a:lnTo>
                    <a:pt x="741" y="13"/>
                  </a:lnTo>
                  <a:close/>
                </a:path>
              </a:pathLst>
            </a:custGeom>
            <a:solidFill>
              <a:srgbClr val="506450"/>
            </a:solidFill>
            <a:ln w="3175" cmpd="sng">
              <a:solidFill>
                <a:srgbClr val="FFFFFF"/>
              </a:solidFill>
              <a:prstDash val="solid"/>
              <a:round/>
              <a:headEnd/>
              <a:tailEnd/>
            </a:ln>
            <a:effectLst/>
          </p:spPr>
          <p:txBody>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altLang="zh-CN" sz="1200" b="1" i="0" u="none" strike="noStrike" kern="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4" name="Rectangle 53">
              <a:extLst>
                <a:ext uri="{FF2B5EF4-FFF2-40B4-BE49-F238E27FC236}">
                  <a16:creationId xmlns:a16="http://schemas.microsoft.com/office/drawing/2014/main" id="{55029F6D-160C-DBB5-04C7-FD74B6B13D5E}"/>
                </a:ext>
              </a:extLst>
            </p:cNvPr>
            <p:cNvSpPr/>
            <p:nvPr/>
          </p:nvSpPr>
          <p:spPr>
            <a:xfrm>
              <a:off x="4429751" y="2801229"/>
              <a:ext cx="2714625" cy="440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endParaRPr kumimoji="0" lang="it-IT" sz="1200" b="0" i="0" u="none" strike="noStrike" kern="1200" cap="none" spc="0" normalizeH="0" baseline="0" noProof="0" err="1">
                <a:ln>
                  <a:noFill/>
                </a:ln>
                <a:solidFill>
                  <a:srgbClr val="000000"/>
                </a:solidFill>
                <a:effectLst/>
                <a:uLnTx/>
                <a:uFillTx/>
                <a:latin typeface="Verdana"/>
                <a:ea typeface="+mn-ea"/>
                <a:cs typeface="+mn-cs"/>
              </a:endParaRPr>
            </a:p>
          </p:txBody>
        </p:sp>
      </p:grpSp>
      <p:sp>
        <p:nvSpPr>
          <p:cNvPr id="2" name="Text Placeholder 1">
            <a:extLst>
              <a:ext uri="{FF2B5EF4-FFF2-40B4-BE49-F238E27FC236}">
                <a16:creationId xmlns:a16="http://schemas.microsoft.com/office/drawing/2014/main" id="{82349A6A-37F3-EB09-A832-CC821FB299DC}"/>
              </a:ext>
            </a:extLst>
          </p:cNvPr>
          <p:cNvSpPr>
            <a:spLocks noGrp="1"/>
          </p:cNvSpPr>
          <p:nvPr>
            <p:ph type="body" sz="quarter" idx="13"/>
          </p:nvPr>
        </p:nvSpPr>
        <p:spPr/>
        <p:txBody>
          <a:bodyPr/>
          <a:lstStyle/>
          <a:p>
            <a:r>
              <a:rPr lang="en-US" dirty="0"/>
              <a:t>The role of competition in the Italian BESS market</a:t>
            </a:r>
          </a:p>
        </p:txBody>
      </p:sp>
      <p:sp>
        <p:nvSpPr>
          <p:cNvPr id="3" name="Title 2">
            <a:extLst>
              <a:ext uri="{FF2B5EF4-FFF2-40B4-BE49-F238E27FC236}">
                <a16:creationId xmlns:a16="http://schemas.microsoft.com/office/drawing/2014/main" id="{4E9C27B2-963C-5D1D-8889-8EB38B30738D}"/>
              </a:ext>
            </a:extLst>
          </p:cNvPr>
          <p:cNvSpPr>
            <a:spLocks noGrp="1"/>
          </p:cNvSpPr>
          <p:nvPr>
            <p:ph type="title"/>
          </p:nvPr>
        </p:nvSpPr>
        <p:spPr>
          <a:xfrm>
            <a:off x="766763" y="958740"/>
            <a:ext cx="10658475" cy="584775"/>
          </a:xfrm>
        </p:spPr>
        <p:txBody>
          <a:bodyPr vert="horz"/>
          <a:lstStyle/>
          <a:p>
            <a:r>
              <a:rPr lang="en-GB" dirty="0"/>
              <a:t>BESS under permitting in many regions can already cover the total MACSE expected contingents, so that auctions will likely show strong competition</a:t>
            </a:r>
          </a:p>
        </p:txBody>
      </p:sp>
      <p:sp>
        <p:nvSpPr>
          <p:cNvPr id="34" name="Speech Bubble: Rectangle 33">
            <a:extLst>
              <a:ext uri="{FF2B5EF4-FFF2-40B4-BE49-F238E27FC236}">
                <a16:creationId xmlns:a16="http://schemas.microsoft.com/office/drawing/2014/main" id="{B7D7B109-2902-D487-3CDA-8AEA7703B105}"/>
              </a:ext>
            </a:extLst>
          </p:cNvPr>
          <p:cNvSpPr/>
          <p:nvPr/>
        </p:nvSpPr>
        <p:spPr>
          <a:xfrm>
            <a:off x="8839200" y="1816307"/>
            <a:ext cx="2571750" cy="1754658"/>
          </a:xfrm>
          <a:prstGeom prst="wedgeRectCallout">
            <a:avLst>
              <a:gd name="adj1" fmla="val -84716"/>
              <a:gd name="adj2" fmla="val 798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graphicFrame>
        <p:nvGraphicFramePr>
          <p:cNvPr id="72" name="Chart 71">
            <a:extLst>
              <a:ext uri="{FF2B5EF4-FFF2-40B4-BE49-F238E27FC236}">
                <a16:creationId xmlns:a16="http://schemas.microsoft.com/office/drawing/2014/main" id="{BB6A9243-B16F-7D85-CF9F-1C3B7D3A0436}"/>
              </a:ext>
            </a:extLst>
          </p:cNvPr>
          <p:cNvGraphicFramePr/>
          <p:nvPr>
            <p:custDataLst>
              <p:tags r:id="rId2"/>
            </p:custDataLst>
            <p:extLst>
              <p:ext uri="{D42A27DB-BD31-4B8C-83A1-F6EECF244321}">
                <p14:modId xmlns:p14="http://schemas.microsoft.com/office/powerpoint/2010/main" val="1097641977"/>
              </p:ext>
            </p:extLst>
          </p:nvPr>
        </p:nvGraphicFramePr>
        <p:xfrm>
          <a:off x="8836025" y="1949450"/>
          <a:ext cx="2592388" cy="1450975"/>
        </p:xfrm>
        <a:graphic>
          <a:graphicData uri="http://schemas.openxmlformats.org/drawingml/2006/chart">
            <c:chart xmlns:c="http://schemas.openxmlformats.org/drawingml/2006/chart" xmlns:r="http://schemas.openxmlformats.org/officeDocument/2006/relationships" r:id="rId26"/>
          </a:graphicData>
        </a:graphic>
      </p:graphicFrame>
      <p:sp>
        <p:nvSpPr>
          <p:cNvPr id="184" name="Text Placeholder 2">
            <a:extLst>
              <a:ext uri="{FF2B5EF4-FFF2-40B4-BE49-F238E27FC236}">
                <a16:creationId xmlns:a16="http://schemas.microsoft.com/office/drawing/2014/main" id="{2937394C-8099-0994-EABE-D0E652EC718F}"/>
              </a:ext>
            </a:extLst>
          </p:cNvPr>
          <p:cNvSpPr>
            <a:spLocks noGrp="1"/>
          </p:cNvSpPr>
          <p:nvPr>
            <p:custDataLst>
              <p:tags r:id="rId3"/>
            </p:custDataLst>
          </p:nvPr>
        </p:nvSpPr>
        <p:spPr bwMode="auto">
          <a:xfrm>
            <a:off x="9078913" y="3217863"/>
            <a:ext cx="4889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5ECEC002-456E-4A2D-94AF-6221DE6C07E9}" type="datetime'''''M''''''''''A''C''S''''E'''''''''''''''''''''''''''''''">
              <a:rPr lang="en-US" altLang="en-US" sz="1000" smtClean="0">
                <a:solidFill>
                  <a:srgbClr val="000000"/>
                </a:solidFill>
              </a:rPr>
              <a:pPr marL="0" lvl="0" indent="0" algn="ctr">
                <a:spcBef>
                  <a:spcPct val="0"/>
                </a:spcBef>
                <a:spcAft>
                  <a:spcPct val="0"/>
                </a:spcAft>
                <a:buNone/>
                <a:defRPr/>
              </a:pPr>
              <a:t>MACSE</a:t>
            </a:fld>
            <a:endParaRPr kumimoji="0" lang="en-US" sz="1000" b="0" i="0" strike="noStrike" kern="1200" cap="none" spc="40" normalizeH="0" baseline="0" noProof="0">
              <a:ln>
                <a:noFill/>
              </a:ln>
              <a:solidFill>
                <a:srgbClr val="000000"/>
              </a:solidFill>
              <a:effectLst/>
              <a:uLnTx/>
              <a:uFillTx/>
            </a:endParaRPr>
          </a:p>
        </p:txBody>
      </p:sp>
      <p:sp>
        <p:nvSpPr>
          <p:cNvPr id="42" name="Text Placeholder 2">
            <a:extLst>
              <a:ext uri="{FF2B5EF4-FFF2-40B4-BE49-F238E27FC236}">
                <a16:creationId xmlns:a16="http://schemas.microsoft.com/office/drawing/2014/main" id="{F228CB83-0DBE-B807-4E5F-E80B855BE3A6}"/>
              </a:ext>
            </a:extLst>
          </p:cNvPr>
          <p:cNvSpPr>
            <a:spLocks noGrp="1"/>
          </p:cNvSpPr>
          <p:nvPr>
            <p:custDataLst>
              <p:tags r:id="rId4"/>
            </p:custDataLst>
          </p:nvPr>
        </p:nvSpPr>
        <p:spPr bwMode="auto">
          <a:xfrm>
            <a:off x="9755188" y="3217863"/>
            <a:ext cx="75247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0B0CCA19-82B3-4CF8-8C64-00E718B2D629}" type="datetime'''Au''th''''o''''''''''''''''''ri''s''''''e''''d'''''''''''">
              <a:rPr lang="en-US" altLang="en-US" sz="1000" smtClean="0">
                <a:solidFill>
                  <a:srgbClr val="000000"/>
                </a:solidFill>
              </a:rPr>
              <a:pPr marL="0" lvl="0" indent="0" algn="ctr">
                <a:spcBef>
                  <a:spcPct val="0"/>
                </a:spcBef>
                <a:spcAft>
                  <a:spcPct val="0"/>
                </a:spcAft>
                <a:buNone/>
                <a:defRPr/>
              </a:pPr>
              <a:t>Authorised</a:t>
            </a:fld>
            <a:endParaRPr kumimoji="0" lang="en-US" sz="1000" b="0" i="0" strike="noStrike" kern="1200" cap="none" spc="40" normalizeH="0" baseline="0" noProof="0">
              <a:ln>
                <a:noFill/>
              </a:ln>
              <a:solidFill>
                <a:srgbClr val="000000"/>
              </a:solidFill>
              <a:effectLst/>
              <a:uLnTx/>
              <a:uFillTx/>
            </a:endParaRPr>
          </a:p>
        </p:txBody>
      </p:sp>
      <p:sp>
        <p:nvSpPr>
          <p:cNvPr id="43" name="Text Placeholder 2">
            <a:extLst>
              <a:ext uri="{FF2B5EF4-FFF2-40B4-BE49-F238E27FC236}">
                <a16:creationId xmlns:a16="http://schemas.microsoft.com/office/drawing/2014/main" id="{4D6735B4-4681-7CB3-80F3-FC6E6B183076}"/>
              </a:ext>
            </a:extLst>
          </p:cNvPr>
          <p:cNvSpPr>
            <a:spLocks noGrp="1"/>
          </p:cNvSpPr>
          <p:nvPr>
            <p:custDataLst>
              <p:tags r:id="rId5"/>
            </p:custDataLst>
          </p:nvPr>
        </p:nvSpPr>
        <p:spPr bwMode="auto">
          <a:xfrm>
            <a:off x="10577513" y="3217863"/>
            <a:ext cx="728663" cy="2889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202588C0-BB30-4493-93C4-F99FDFAE66AD}" type="datetime'''U''n''de''r'''''' ''''p''e''r''''''''m''i''ttin''''''''g'''">
              <a:rPr lang="en-US" altLang="en-US" sz="1000" smtClean="0">
                <a:solidFill>
                  <a:srgbClr val="000000"/>
                </a:solidFill>
              </a:rPr>
              <a:pPr marL="0" lvl="0" indent="0" algn="ctr">
                <a:spcBef>
                  <a:spcPct val="0"/>
                </a:spcBef>
                <a:spcAft>
                  <a:spcPct val="0"/>
                </a:spcAft>
                <a:buNone/>
                <a:defRPr/>
              </a:pPr>
              <a:t>Under permitting</a:t>
            </a:fld>
            <a:endParaRPr kumimoji="0" lang="en-US" sz="1000" b="0" i="0" strike="noStrike" kern="1200" cap="none" spc="40" normalizeH="0" baseline="0" noProof="0">
              <a:ln>
                <a:noFill/>
              </a:ln>
              <a:solidFill>
                <a:srgbClr val="000000"/>
              </a:solidFill>
              <a:effectLst/>
              <a:uLnTx/>
              <a:uFillTx/>
            </a:endParaRPr>
          </a:p>
        </p:txBody>
      </p:sp>
      <p:sp>
        <p:nvSpPr>
          <p:cNvPr id="53" name="Speech Bubble: Rectangle 52">
            <a:extLst>
              <a:ext uri="{FF2B5EF4-FFF2-40B4-BE49-F238E27FC236}">
                <a16:creationId xmlns:a16="http://schemas.microsoft.com/office/drawing/2014/main" id="{63C1E9DC-C04E-9F7A-D7C9-DE41DF320B22}"/>
              </a:ext>
            </a:extLst>
          </p:cNvPr>
          <p:cNvSpPr/>
          <p:nvPr/>
        </p:nvSpPr>
        <p:spPr>
          <a:xfrm>
            <a:off x="4262438" y="4065588"/>
            <a:ext cx="2571750" cy="1338263"/>
          </a:xfrm>
          <a:prstGeom prst="wedgeRectCallout">
            <a:avLst>
              <a:gd name="adj1" fmla="val 40872"/>
              <a:gd name="adj2" fmla="val 6513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sp>
        <p:nvSpPr>
          <p:cNvPr id="52" name="Speech Bubble: Rectangle 51">
            <a:extLst>
              <a:ext uri="{FF2B5EF4-FFF2-40B4-BE49-F238E27FC236}">
                <a16:creationId xmlns:a16="http://schemas.microsoft.com/office/drawing/2014/main" id="{34647172-8DBC-3463-DB76-36C1FC3AE2EC}"/>
              </a:ext>
            </a:extLst>
          </p:cNvPr>
          <p:cNvSpPr/>
          <p:nvPr/>
        </p:nvSpPr>
        <p:spPr>
          <a:xfrm>
            <a:off x="2444750" y="2116384"/>
            <a:ext cx="2571750" cy="1543074"/>
          </a:xfrm>
          <a:prstGeom prst="wedgeRectCallout">
            <a:avLst>
              <a:gd name="adj1" fmla="val 99709"/>
              <a:gd name="adj2" fmla="val 3286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sp>
        <p:nvSpPr>
          <p:cNvPr id="56" name="Speech Bubble: Rectangle 55">
            <a:extLst>
              <a:ext uri="{FF2B5EF4-FFF2-40B4-BE49-F238E27FC236}">
                <a16:creationId xmlns:a16="http://schemas.microsoft.com/office/drawing/2014/main" id="{1FD0FC50-6D68-F528-B7A8-87E850B54412}"/>
              </a:ext>
            </a:extLst>
          </p:cNvPr>
          <p:cNvSpPr/>
          <p:nvPr/>
        </p:nvSpPr>
        <p:spPr>
          <a:xfrm>
            <a:off x="8890000" y="4643133"/>
            <a:ext cx="2571750" cy="1411036"/>
          </a:xfrm>
          <a:prstGeom prst="wedgeRectCallout">
            <a:avLst>
              <a:gd name="adj1" fmla="val -95017"/>
              <a:gd name="adj2" fmla="val -346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graphicFrame>
        <p:nvGraphicFramePr>
          <p:cNvPr id="5" name="Chart 4">
            <a:extLst>
              <a:ext uri="{FF2B5EF4-FFF2-40B4-BE49-F238E27FC236}">
                <a16:creationId xmlns:a16="http://schemas.microsoft.com/office/drawing/2014/main" id="{38EF5BA2-000F-DAFA-E151-2256D9A594E3}"/>
              </a:ext>
            </a:extLst>
          </p:cNvPr>
          <p:cNvGraphicFramePr/>
          <p:nvPr>
            <p:custDataLst>
              <p:tags r:id="rId6"/>
            </p:custDataLst>
            <p:extLst>
              <p:ext uri="{D42A27DB-BD31-4B8C-83A1-F6EECF244321}">
                <p14:modId xmlns:p14="http://schemas.microsoft.com/office/powerpoint/2010/main" val="1956330477"/>
              </p:ext>
            </p:extLst>
          </p:nvPr>
        </p:nvGraphicFramePr>
        <p:xfrm>
          <a:off x="8923338" y="4533900"/>
          <a:ext cx="2570162" cy="1350963"/>
        </p:xfrm>
        <a:graphic>
          <a:graphicData uri="http://schemas.openxmlformats.org/drawingml/2006/chart">
            <c:chart xmlns:c="http://schemas.openxmlformats.org/drawingml/2006/chart" xmlns:r="http://schemas.openxmlformats.org/officeDocument/2006/relationships" r:id="rId27"/>
          </a:graphicData>
        </a:graphic>
      </p:graphicFrame>
      <p:sp>
        <p:nvSpPr>
          <p:cNvPr id="207" name="Text Placeholder 2">
            <a:extLst>
              <a:ext uri="{FF2B5EF4-FFF2-40B4-BE49-F238E27FC236}">
                <a16:creationId xmlns:a16="http://schemas.microsoft.com/office/drawing/2014/main" id="{BD5AD5D1-56C6-2870-E801-82F3D9E0E5E3}"/>
              </a:ext>
            </a:extLst>
          </p:cNvPr>
          <p:cNvSpPr>
            <a:spLocks noGrp="1"/>
          </p:cNvSpPr>
          <p:nvPr>
            <p:custDataLst>
              <p:tags r:id="rId7"/>
            </p:custDataLst>
          </p:nvPr>
        </p:nvSpPr>
        <p:spPr bwMode="auto">
          <a:xfrm>
            <a:off x="9161463" y="5702300"/>
            <a:ext cx="4889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115B3329-78E6-4834-8939-26A42907FFEB}" type="datetime'''''''''MA''''''''''''C''''''''''''''''''''''S''''''''''E'''''">
              <a:rPr lang="en-US" altLang="en-US" sz="1000" smtClean="0">
                <a:solidFill>
                  <a:srgbClr val="000000"/>
                </a:solidFill>
              </a:rPr>
              <a:pPr marL="0" lvl="0" indent="0" algn="ctr">
                <a:spcBef>
                  <a:spcPct val="0"/>
                </a:spcBef>
                <a:spcAft>
                  <a:spcPct val="0"/>
                </a:spcAft>
                <a:buNone/>
                <a:defRPr/>
              </a:pPr>
              <a:t>MACSE</a:t>
            </a:fld>
            <a:endParaRPr kumimoji="0" lang="en-US" sz="1000" b="0" i="0" strike="noStrike" kern="1200" cap="none" spc="40" normalizeH="0" baseline="0" noProof="0">
              <a:ln>
                <a:noFill/>
              </a:ln>
              <a:solidFill>
                <a:srgbClr val="000000"/>
              </a:solidFill>
              <a:effectLst/>
              <a:uLnTx/>
              <a:uFillTx/>
            </a:endParaRPr>
          </a:p>
        </p:txBody>
      </p:sp>
      <p:sp>
        <p:nvSpPr>
          <p:cNvPr id="81" name="Text Placeholder 2">
            <a:extLst>
              <a:ext uri="{FF2B5EF4-FFF2-40B4-BE49-F238E27FC236}">
                <a16:creationId xmlns:a16="http://schemas.microsoft.com/office/drawing/2014/main" id="{D686DBE3-DF16-8327-1F1B-83A861792BAE}"/>
              </a:ext>
            </a:extLst>
          </p:cNvPr>
          <p:cNvSpPr>
            <a:spLocks noGrp="1"/>
          </p:cNvSpPr>
          <p:nvPr>
            <p:custDataLst>
              <p:tags r:id="rId8"/>
            </p:custDataLst>
          </p:nvPr>
        </p:nvSpPr>
        <p:spPr bwMode="auto">
          <a:xfrm>
            <a:off x="9831388" y="5702300"/>
            <a:ext cx="75247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10BDB15A-1AE0-4ECC-9A21-1040D1567D64}" type="datetime'''''''''A''''u''''t''''''''''''''h''ori''s''e''''''''d'''''''">
              <a:rPr lang="en-US" altLang="en-US" sz="1000" smtClean="0">
                <a:solidFill>
                  <a:srgbClr val="000000"/>
                </a:solidFill>
              </a:rPr>
              <a:pPr marL="0" lvl="0" indent="0" algn="ctr">
                <a:spcBef>
                  <a:spcPct val="0"/>
                </a:spcBef>
                <a:spcAft>
                  <a:spcPct val="0"/>
                </a:spcAft>
                <a:buNone/>
                <a:defRPr/>
              </a:pPr>
              <a:t>Authorised</a:t>
            </a:fld>
            <a:endParaRPr kumimoji="0" lang="en-US" sz="1000" b="0" i="0" strike="noStrike" kern="1200" cap="none" spc="40" normalizeH="0" baseline="0" noProof="0">
              <a:ln>
                <a:noFill/>
              </a:ln>
              <a:solidFill>
                <a:srgbClr val="000000"/>
              </a:solidFill>
              <a:effectLst/>
              <a:uLnTx/>
              <a:uFillTx/>
            </a:endParaRPr>
          </a:p>
        </p:txBody>
      </p:sp>
      <p:sp>
        <p:nvSpPr>
          <p:cNvPr id="82" name="Text Placeholder 2">
            <a:extLst>
              <a:ext uri="{FF2B5EF4-FFF2-40B4-BE49-F238E27FC236}">
                <a16:creationId xmlns:a16="http://schemas.microsoft.com/office/drawing/2014/main" id="{A425940A-C757-1528-6E1D-FA818392A87D}"/>
              </a:ext>
            </a:extLst>
          </p:cNvPr>
          <p:cNvSpPr>
            <a:spLocks noGrp="1"/>
          </p:cNvSpPr>
          <p:nvPr>
            <p:custDataLst>
              <p:tags r:id="rId9"/>
            </p:custDataLst>
          </p:nvPr>
        </p:nvSpPr>
        <p:spPr bwMode="auto">
          <a:xfrm>
            <a:off x="10645775" y="5702300"/>
            <a:ext cx="728663" cy="2889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F6B6B806-8F2B-4A4A-B4D8-080D33FE36DF}" type="datetime'''U''n''''''''''''der'''''' ''p''e''''r''''mi''ttin''''g'''">
              <a:rPr lang="en-US" altLang="en-US" sz="1000" smtClean="0">
                <a:solidFill>
                  <a:srgbClr val="000000"/>
                </a:solidFill>
              </a:rPr>
              <a:pPr marL="0" lvl="0" indent="0" algn="ctr">
                <a:spcBef>
                  <a:spcPct val="0"/>
                </a:spcBef>
                <a:spcAft>
                  <a:spcPct val="0"/>
                </a:spcAft>
                <a:buNone/>
                <a:defRPr/>
              </a:pPr>
              <a:t>Under permitting</a:t>
            </a:fld>
            <a:endParaRPr kumimoji="0" lang="en-US" sz="1000" b="0" i="0" strike="noStrike" kern="1200" cap="none" spc="40" normalizeH="0" baseline="0" noProof="0">
              <a:ln>
                <a:noFill/>
              </a:ln>
              <a:solidFill>
                <a:srgbClr val="000000"/>
              </a:solidFill>
              <a:effectLst/>
              <a:uLnTx/>
              <a:uFillTx/>
            </a:endParaRPr>
          </a:p>
        </p:txBody>
      </p:sp>
      <p:graphicFrame>
        <p:nvGraphicFramePr>
          <p:cNvPr id="74" name="Chart 73">
            <a:extLst>
              <a:ext uri="{FF2B5EF4-FFF2-40B4-BE49-F238E27FC236}">
                <a16:creationId xmlns:a16="http://schemas.microsoft.com/office/drawing/2014/main" id="{25E7AAD4-8B94-5340-AB14-C6FCB9DA2731}"/>
              </a:ext>
            </a:extLst>
          </p:cNvPr>
          <p:cNvGraphicFramePr/>
          <p:nvPr>
            <p:custDataLst>
              <p:tags r:id="rId10"/>
            </p:custDataLst>
            <p:extLst>
              <p:ext uri="{D42A27DB-BD31-4B8C-83A1-F6EECF244321}">
                <p14:modId xmlns:p14="http://schemas.microsoft.com/office/powerpoint/2010/main" val="4267904718"/>
              </p:ext>
            </p:extLst>
          </p:nvPr>
        </p:nvGraphicFramePr>
        <p:xfrm>
          <a:off x="4235450" y="3962400"/>
          <a:ext cx="2620963" cy="1350963"/>
        </p:xfrm>
        <a:graphic>
          <a:graphicData uri="http://schemas.openxmlformats.org/drawingml/2006/chart">
            <c:chart xmlns:c="http://schemas.openxmlformats.org/drawingml/2006/chart" xmlns:r="http://schemas.openxmlformats.org/officeDocument/2006/relationships" r:id="rId28"/>
          </a:graphicData>
        </a:graphic>
      </p:graphicFrame>
      <p:sp>
        <p:nvSpPr>
          <p:cNvPr id="193" name="Text Placeholder 2">
            <a:extLst>
              <a:ext uri="{FF2B5EF4-FFF2-40B4-BE49-F238E27FC236}">
                <a16:creationId xmlns:a16="http://schemas.microsoft.com/office/drawing/2014/main" id="{69D61D34-83E0-F093-8863-969BE9FB2789}"/>
              </a:ext>
            </a:extLst>
          </p:cNvPr>
          <p:cNvSpPr>
            <a:spLocks noGrp="1"/>
          </p:cNvSpPr>
          <p:nvPr>
            <p:custDataLst>
              <p:tags r:id="rId11"/>
            </p:custDataLst>
          </p:nvPr>
        </p:nvSpPr>
        <p:spPr bwMode="auto">
          <a:xfrm>
            <a:off x="4481513" y="5130800"/>
            <a:ext cx="4889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4A43F75E-34BF-483B-9946-E95A01A855B3}" type="datetime'''''''''''M''''''''A''''''''''''''CS''''''''''''''E'''''''''''">
              <a:rPr lang="en-US" altLang="en-US" sz="1000" smtClean="0">
                <a:solidFill>
                  <a:srgbClr val="000000"/>
                </a:solidFill>
              </a:rPr>
              <a:pPr marL="0" lvl="0" indent="0" algn="ctr">
                <a:spcBef>
                  <a:spcPct val="0"/>
                </a:spcBef>
                <a:spcAft>
                  <a:spcPct val="0"/>
                </a:spcAft>
                <a:buNone/>
                <a:defRPr/>
              </a:pPr>
              <a:t>MACSE</a:t>
            </a:fld>
            <a:endParaRPr kumimoji="0" lang="en-US" sz="1000" b="0" i="0" strike="noStrike" kern="1200" cap="none" spc="40" normalizeH="0" baseline="0" noProof="0">
              <a:ln>
                <a:noFill/>
              </a:ln>
              <a:solidFill>
                <a:srgbClr val="000000"/>
              </a:solidFill>
              <a:effectLst/>
              <a:uLnTx/>
              <a:uFillTx/>
            </a:endParaRPr>
          </a:p>
        </p:txBody>
      </p:sp>
      <p:sp>
        <p:nvSpPr>
          <p:cNvPr id="133" name="Text Placeholder 2">
            <a:extLst>
              <a:ext uri="{FF2B5EF4-FFF2-40B4-BE49-F238E27FC236}">
                <a16:creationId xmlns:a16="http://schemas.microsoft.com/office/drawing/2014/main" id="{46A4E3F1-4828-C731-4A92-3D0AF9FA56F3}"/>
              </a:ext>
            </a:extLst>
          </p:cNvPr>
          <p:cNvSpPr>
            <a:spLocks noGrp="1"/>
          </p:cNvSpPr>
          <p:nvPr>
            <p:custDataLst>
              <p:tags r:id="rId12"/>
            </p:custDataLst>
          </p:nvPr>
        </p:nvSpPr>
        <p:spPr bwMode="auto">
          <a:xfrm>
            <a:off x="5168900" y="5130800"/>
            <a:ext cx="75247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4712D6AC-07B8-4971-B472-822391499789}" type="datetime'''''''''Aut''h''''''''''''''or''ise''d'">
              <a:rPr lang="en-US" altLang="en-US" sz="1000" smtClean="0">
                <a:solidFill>
                  <a:srgbClr val="000000"/>
                </a:solidFill>
              </a:rPr>
              <a:pPr marL="0" lvl="0" indent="0" algn="ctr">
                <a:spcBef>
                  <a:spcPct val="0"/>
                </a:spcBef>
                <a:spcAft>
                  <a:spcPct val="0"/>
                </a:spcAft>
                <a:buNone/>
                <a:defRPr/>
              </a:pPr>
              <a:t>Authorised</a:t>
            </a:fld>
            <a:endParaRPr kumimoji="0" lang="en-US" sz="1000" b="0" i="0" strike="noStrike" kern="1200" cap="none" spc="40" normalizeH="0" baseline="0" noProof="0">
              <a:ln>
                <a:noFill/>
              </a:ln>
              <a:solidFill>
                <a:srgbClr val="000000"/>
              </a:solidFill>
              <a:effectLst/>
              <a:uLnTx/>
              <a:uFillTx/>
            </a:endParaRPr>
          </a:p>
        </p:txBody>
      </p:sp>
      <p:sp>
        <p:nvSpPr>
          <p:cNvPr id="134" name="Text Placeholder 2">
            <a:extLst>
              <a:ext uri="{FF2B5EF4-FFF2-40B4-BE49-F238E27FC236}">
                <a16:creationId xmlns:a16="http://schemas.microsoft.com/office/drawing/2014/main" id="{66433E4F-AE0F-4A6E-AE4F-3F2A4E79BDB1}"/>
              </a:ext>
            </a:extLst>
          </p:cNvPr>
          <p:cNvSpPr>
            <a:spLocks noGrp="1"/>
          </p:cNvSpPr>
          <p:nvPr>
            <p:custDataLst>
              <p:tags r:id="rId13"/>
            </p:custDataLst>
          </p:nvPr>
        </p:nvSpPr>
        <p:spPr bwMode="auto">
          <a:xfrm>
            <a:off x="5999163" y="5130800"/>
            <a:ext cx="728663" cy="2889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0EF26A6D-3489-45E2-AE03-13478AE279D7}" type="datetime'U''''nd''''e''''r p''''er''''mitti''''n''''''''''''''g'''''">
              <a:rPr lang="en-US" altLang="en-US" sz="1000" smtClean="0">
                <a:solidFill>
                  <a:srgbClr val="000000"/>
                </a:solidFill>
              </a:rPr>
              <a:pPr marL="0" lvl="0" indent="0" algn="ctr">
                <a:spcBef>
                  <a:spcPct val="0"/>
                </a:spcBef>
                <a:spcAft>
                  <a:spcPct val="0"/>
                </a:spcAft>
                <a:buNone/>
                <a:defRPr/>
              </a:pPr>
              <a:t>Under permitting</a:t>
            </a:fld>
            <a:endParaRPr kumimoji="0" lang="en-US" sz="1000" b="0" i="0" strike="noStrike" kern="1200" cap="none" spc="40" normalizeH="0" baseline="0" noProof="0">
              <a:ln>
                <a:noFill/>
              </a:ln>
              <a:solidFill>
                <a:srgbClr val="000000"/>
              </a:solidFill>
              <a:effectLst/>
              <a:uLnTx/>
              <a:uFillTx/>
            </a:endParaRPr>
          </a:p>
        </p:txBody>
      </p:sp>
      <p:graphicFrame>
        <p:nvGraphicFramePr>
          <p:cNvPr id="75" name="Chart 74">
            <a:extLst>
              <a:ext uri="{FF2B5EF4-FFF2-40B4-BE49-F238E27FC236}">
                <a16:creationId xmlns:a16="http://schemas.microsoft.com/office/drawing/2014/main" id="{0BB31E08-E0A7-8370-264F-FD7CEA08B602}"/>
              </a:ext>
            </a:extLst>
          </p:cNvPr>
          <p:cNvGraphicFramePr/>
          <p:nvPr>
            <p:custDataLst>
              <p:tags r:id="rId14"/>
            </p:custDataLst>
            <p:extLst>
              <p:ext uri="{D42A27DB-BD31-4B8C-83A1-F6EECF244321}">
                <p14:modId xmlns:p14="http://schemas.microsoft.com/office/powerpoint/2010/main" val="3681824571"/>
              </p:ext>
            </p:extLst>
          </p:nvPr>
        </p:nvGraphicFramePr>
        <p:xfrm>
          <a:off x="2428875" y="2190750"/>
          <a:ext cx="2570163" cy="1350963"/>
        </p:xfrm>
        <a:graphic>
          <a:graphicData uri="http://schemas.openxmlformats.org/drawingml/2006/chart">
            <c:chart xmlns:c="http://schemas.openxmlformats.org/drawingml/2006/chart" xmlns:r="http://schemas.openxmlformats.org/officeDocument/2006/relationships" r:id="rId29"/>
          </a:graphicData>
        </a:graphic>
      </p:graphicFrame>
      <p:sp>
        <p:nvSpPr>
          <p:cNvPr id="176" name="Text Placeholder 2">
            <a:extLst>
              <a:ext uri="{FF2B5EF4-FFF2-40B4-BE49-F238E27FC236}">
                <a16:creationId xmlns:a16="http://schemas.microsoft.com/office/drawing/2014/main" id="{EB3074CC-1216-4DE8-9A73-5AF996746D49}"/>
              </a:ext>
            </a:extLst>
          </p:cNvPr>
          <p:cNvSpPr>
            <a:spLocks noGrp="1"/>
          </p:cNvSpPr>
          <p:nvPr>
            <p:custDataLst>
              <p:tags r:id="rId15"/>
            </p:custDataLst>
          </p:nvPr>
        </p:nvSpPr>
        <p:spPr bwMode="auto">
          <a:xfrm>
            <a:off x="2667000" y="3359150"/>
            <a:ext cx="4889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3F28DF8B-8575-4689-9343-684E3FBEB618}" type="datetime'''M''''''''''''AC''S''''''''''''''''''''''''''''''''E'''''''">
              <a:rPr lang="en-US" altLang="en-US" sz="1000" smtClean="0">
                <a:solidFill>
                  <a:srgbClr val="000000"/>
                </a:solidFill>
              </a:rPr>
              <a:pPr marL="0" lvl="0" indent="0" algn="ctr">
                <a:spcBef>
                  <a:spcPct val="0"/>
                </a:spcBef>
                <a:spcAft>
                  <a:spcPct val="0"/>
                </a:spcAft>
                <a:buNone/>
                <a:defRPr/>
              </a:pPr>
              <a:t>MACSE</a:t>
            </a:fld>
            <a:endParaRPr kumimoji="0" lang="en-US" sz="1000" b="0" i="0" strike="noStrike" kern="1200" cap="none" spc="40" normalizeH="0" baseline="0" noProof="0">
              <a:ln>
                <a:noFill/>
              </a:ln>
              <a:solidFill>
                <a:srgbClr val="000000"/>
              </a:solidFill>
              <a:effectLst/>
              <a:uLnTx/>
              <a:uFillTx/>
            </a:endParaRPr>
          </a:p>
        </p:txBody>
      </p:sp>
      <p:sp>
        <p:nvSpPr>
          <p:cNvPr id="140" name="Text Placeholder 2">
            <a:extLst>
              <a:ext uri="{FF2B5EF4-FFF2-40B4-BE49-F238E27FC236}">
                <a16:creationId xmlns:a16="http://schemas.microsoft.com/office/drawing/2014/main" id="{5B7BEFDB-326F-846E-0315-72F6B75F87A4}"/>
              </a:ext>
            </a:extLst>
          </p:cNvPr>
          <p:cNvSpPr>
            <a:spLocks noGrp="1"/>
          </p:cNvSpPr>
          <p:nvPr>
            <p:custDataLst>
              <p:tags r:id="rId16"/>
            </p:custDataLst>
          </p:nvPr>
        </p:nvSpPr>
        <p:spPr bwMode="auto">
          <a:xfrm>
            <a:off x="3336925" y="3359150"/>
            <a:ext cx="75247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564733B6-534C-4399-A574-9913DDE73BDE}" type="datetime'''A''''u''tho''r''''''i''s''''''''''''e''''''d'">
              <a:rPr lang="en-US" altLang="en-US" sz="1000" smtClean="0">
                <a:solidFill>
                  <a:srgbClr val="000000"/>
                </a:solidFill>
              </a:rPr>
              <a:pPr marL="0" lvl="0" indent="0" algn="ctr">
                <a:spcBef>
                  <a:spcPct val="0"/>
                </a:spcBef>
                <a:spcAft>
                  <a:spcPct val="0"/>
                </a:spcAft>
                <a:buNone/>
                <a:defRPr/>
              </a:pPr>
              <a:t>Authorised</a:t>
            </a:fld>
            <a:endParaRPr kumimoji="0" lang="en-US" sz="1000" b="0" i="0" strike="noStrike" kern="1200" cap="none" spc="40" normalizeH="0" baseline="0" noProof="0">
              <a:ln>
                <a:noFill/>
              </a:ln>
              <a:solidFill>
                <a:srgbClr val="000000"/>
              </a:solidFill>
              <a:effectLst/>
              <a:uLnTx/>
              <a:uFillTx/>
            </a:endParaRPr>
          </a:p>
        </p:txBody>
      </p:sp>
      <p:sp>
        <p:nvSpPr>
          <p:cNvPr id="141" name="Text Placeholder 2">
            <a:extLst>
              <a:ext uri="{FF2B5EF4-FFF2-40B4-BE49-F238E27FC236}">
                <a16:creationId xmlns:a16="http://schemas.microsoft.com/office/drawing/2014/main" id="{D3552087-6C65-FF37-5829-BC03AE6A5EDA}"/>
              </a:ext>
            </a:extLst>
          </p:cNvPr>
          <p:cNvSpPr>
            <a:spLocks noGrp="1"/>
          </p:cNvSpPr>
          <p:nvPr>
            <p:custDataLst>
              <p:tags r:id="rId17"/>
            </p:custDataLst>
          </p:nvPr>
        </p:nvSpPr>
        <p:spPr bwMode="auto">
          <a:xfrm>
            <a:off x="4151313" y="3359150"/>
            <a:ext cx="728663" cy="2889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405638BA-E88A-47CF-B983-848956AF858C}" type="datetime'''U''''nd''''er ''''p''e''''''''''''''rmit''t''i''''ng'''">
              <a:rPr lang="en-US" altLang="en-US" sz="1000" smtClean="0">
                <a:solidFill>
                  <a:srgbClr val="000000"/>
                </a:solidFill>
              </a:rPr>
              <a:pPr marL="0" lvl="0" indent="0" algn="ctr">
                <a:spcBef>
                  <a:spcPct val="0"/>
                </a:spcBef>
                <a:spcAft>
                  <a:spcPct val="0"/>
                </a:spcAft>
                <a:buNone/>
                <a:defRPr/>
              </a:pPr>
              <a:t>Under permitting</a:t>
            </a:fld>
            <a:endParaRPr kumimoji="0" lang="en-US" sz="1000" b="0" i="0" strike="noStrike" kern="1200" cap="none" spc="40" normalizeH="0" baseline="0" noProof="0">
              <a:ln>
                <a:noFill/>
              </a:ln>
              <a:solidFill>
                <a:srgbClr val="000000"/>
              </a:solidFill>
              <a:effectLst/>
              <a:uLnTx/>
              <a:uFillTx/>
            </a:endParaRPr>
          </a:p>
        </p:txBody>
      </p:sp>
      <p:sp>
        <p:nvSpPr>
          <p:cNvPr id="144" name="TextBox 143">
            <a:extLst>
              <a:ext uri="{FF2B5EF4-FFF2-40B4-BE49-F238E27FC236}">
                <a16:creationId xmlns:a16="http://schemas.microsoft.com/office/drawing/2014/main" id="{20F5067B-6F16-121D-D3D4-066C0CEEB26F}"/>
              </a:ext>
            </a:extLst>
          </p:cNvPr>
          <p:cNvSpPr txBox="1"/>
          <p:nvPr/>
        </p:nvSpPr>
        <p:spPr>
          <a:xfrm>
            <a:off x="3035300" y="2116384"/>
            <a:ext cx="1392238" cy="30007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1200" b="1" u="none" strike="noStrike" kern="1200" cap="none" spc="0" normalizeH="0" baseline="0" noProof="0" err="1">
                <a:ln>
                  <a:noFill/>
                </a:ln>
                <a:solidFill>
                  <a:srgbClr val="000000"/>
                </a:solidFill>
                <a:effectLst/>
                <a:uLnTx/>
                <a:uFillTx/>
                <a:latin typeface="Verdana"/>
                <a:ea typeface="+mn-ea"/>
                <a:cs typeface="+mn-cs"/>
              </a:rPr>
              <a:t>Center</a:t>
            </a:r>
            <a:r>
              <a:rPr lang="en-GB" sz="1200" b="1">
                <a:solidFill>
                  <a:srgbClr val="000000"/>
                </a:solidFill>
                <a:latin typeface="Verdana"/>
              </a:rPr>
              <a:t>-</a:t>
            </a:r>
            <a:r>
              <a:rPr kumimoji="0" lang="en-GB" sz="1200" b="1" u="none" strike="noStrike" kern="1200" cap="none" spc="0" normalizeH="0" baseline="0" noProof="0">
                <a:ln>
                  <a:noFill/>
                </a:ln>
                <a:solidFill>
                  <a:srgbClr val="000000"/>
                </a:solidFill>
                <a:effectLst/>
                <a:uLnTx/>
                <a:uFillTx/>
                <a:latin typeface="Verdana"/>
                <a:ea typeface="+mn-ea"/>
                <a:cs typeface="+mn-cs"/>
              </a:rPr>
              <a:t>South</a:t>
            </a:r>
          </a:p>
        </p:txBody>
      </p:sp>
      <p:sp>
        <p:nvSpPr>
          <p:cNvPr id="145" name="TextBox 144">
            <a:extLst>
              <a:ext uri="{FF2B5EF4-FFF2-40B4-BE49-F238E27FC236}">
                <a16:creationId xmlns:a16="http://schemas.microsoft.com/office/drawing/2014/main" id="{53DA7888-F4E7-C7D5-106B-E72FA0ABA0A1}"/>
              </a:ext>
            </a:extLst>
          </p:cNvPr>
          <p:cNvSpPr txBox="1"/>
          <p:nvPr/>
        </p:nvSpPr>
        <p:spPr>
          <a:xfrm>
            <a:off x="9626600" y="1816307"/>
            <a:ext cx="1117600" cy="30007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1200" b="1" u="none" strike="noStrike" kern="1200" cap="none" spc="0" normalizeH="0" baseline="0" noProof="0">
                <a:ln>
                  <a:noFill/>
                </a:ln>
                <a:solidFill>
                  <a:srgbClr val="000000"/>
                </a:solidFill>
                <a:effectLst/>
                <a:uLnTx/>
                <a:uFillTx/>
                <a:latin typeface="Verdana"/>
                <a:ea typeface="+mn-ea"/>
                <a:cs typeface="+mn-cs"/>
              </a:rPr>
              <a:t>South</a:t>
            </a:r>
          </a:p>
        </p:txBody>
      </p:sp>
      <p:sp>
        <p:nvSpPr>
          <p:cNvPr id="146" name="TextBox 145">
            <a:extLst>
              <a:ext uri="{FF2B5EF4-FFF2-40B4-BE49-F238E27FC236}">
                <a16:creationId xmlns:a16="http://schemas.microsoft.com/office/drawing/2014/main" id="{17A23598-A82A-51BD-E002-65B576FD52ED}"/>
              </a:ext>
            </a:extLst>
          </p:cNvPr>
          <p:cNvSpPr txBox="1"/>
          <p:nvPr/>
        </p:nvSpPr>
        <p:spPr>
          <a:xfrm>
            <a:off x="4989513" y="4065588"/>
            <a:ext cx="1117600" cy="3556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1200" b="1" u="none" strike="noStrike" kern="1200" cap="none" spc="0" normalizeH="0" baseline="0" noProof="0">
                <a:ln>
                  <a:noFill/>
                </a:ln>
                <a:solidFill>
                  <a:srgbClr val="000000"/>
                </a:solidFill>
                <a:effectLst/>
                <a:uLnTx/>
                <a:uFillTx/>
                <a:latin typeface="Verdana"/>
                <a:ea typeface="+mn-ea"/>
                <a:cs typeface="+mn-cs"/>
              </a:rPr>
              <a:t>Sicily</a:t>
            </a:r>
          </a:p>
        </p:txBody>
      </p:sp>
      <p:sp>
        <p:nvSpPr>
          <p:cNvPr id="147" name="TextBox 146">
            <a:extLst>
              <a:ext uri="{FF2B5EF4-FFF2-40B4-BE49-F238E27FC236}">
                <a16:creationId xmlns:a16="http://schemas.microsoft.com/office/drawing/2014/main" id="{6E251E7A-A02D-6CE4-E330-7C6B729A9AD9}"/>
              </a:ext>
            </a:extLst>
          </p:cNvPr>
          <p:cNvSpPr txBox="1"/>
          <p:nvPr/>
        </p:nvSpPr>
        <p:spPr>
          <a:xfrm>
            <a:off x="9650413" y="4824411"/>
            <a:ext cx="1117600" cy="30007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1200" b="1" u="none" strike="noStrike" kern="1200" cap="none" spc="0" normalizeH="0" baseline="0" noProof="0">
                <a:ln>
                  <a:noFill/>
                </a:ln>
                <a:solidFill>
                  <a:srgbClr val="000000"/>
                </a:solidFill>
                <a:effectLst/>
                <a:uLnTx/>
                <a:uFillTx/>
                <a:latin typeface="Verdana"/>
                <a:ea typeface="+mn-ea"/>
                <a:cs typeface="+mn-cs"/>
              </a:rPr>
              <a:t>Calabria</a:t>
            </a:r>
          </a:p>
        </p:txBody>
      </p:sp>
      <p:sp>
        <p:nvSpPr>
          <p:cNvPr id="10" name="Text Placeholder 6">
            <a:extLst>
              <a:ext uri="{FF2B5EF4-FFF2-40B4-BE49-F238E27FC236}">
                <a16:creationId xmlns:a16="http://schemas.microsoft.com/office/drawing/2014/main" id="{CC71A25B-005F-2259-A0DB-38999C3171B2}"/>
              </a:ext>
            </a:extLst>
          </p:cNvPr>
          <p:cNvSpPr txBox="1">
            <a:spLocks/>
          </p:cNvSpPr>
          <p:nvPr/>
        </p:nvSpPr>
        <p:spPr>
          <a:xfrm>
            <a:off x="798512" y="1808163"/>
            <a:ext cx="6678321" cy="153504"/>
          </a:xfrm>
          <a:prstGeom prst="rect">
            <a:avLst/>
          </a:prstGeom>
        </p:spPr>
        <p:txBody>
          <a:bodyPr vert="horz" wrap="square" lIns="0" tIns="0" rIns="0" bIns="0" rtlCol="0" anchor="t">
            <a:spAutoFit/>
          </a:bodyPr>
          <a:lstStyle>
            <a:lvl1pPr indent="0">
              <a:lnSpc>
                <a:spcPct val="95000"/>
              </a:lnSpc>
              <a:spcBef>
                <a:spcPts val="0"/>
              </a:spcBef>
              <a:spcAft>
                <a:spcPts val="0"/>
              </a:spcAft>
              <a:buFont typeface="Symbol" panose="05050102010706020507" pitchFamily="18" charset="2"/>
              <a:buNone/>
              <a:defRPr sz="1050" b="1" cap="all" spc="30" baseline="0"/>
            </a:lvl1pPr>
            <a:lvl2pPr marL="360000" indent="-180000">
              <a:lnSpc>
                <a:spcPct val="95000"/>
              </a:lnSpc>
              <a:spcBef>
                <a:spcPts val="300"/>
              </a:spcBef>
              <a:spcAft>
                <a:spcPts val="300"/>
              </a:spcAft>
              <a:buFont typeface="Symbol" panose="05050102010706020507" pitchFamily="18" charset="2"/>
              <a:buChar char="-"/>
              <a:defRPr sz="1200" spc="40" baseline="0"/>
            </a:lvl2pPr>
            <a:lvl3pPr marL="540000" indent="-180000">
              <a:lnSpc>
                <a:spcPct val="95000"/>
              </a:lnSpc>
              <a:spcBef>
                <a:spcPts val="100"/>
              </a:spcBef>
              <a:spcAft>
                <a:spcPts val="100"/>
              </a:spcAft>
              <a:buFont typeface="Symbol" panose="05050102010706020507" pitchFamily="18" charset="2"/>
              <a:buChar char="-"/>
              <a:defRPr sz="1200" spc="40" baseline="0"/>
            </a:lvl3pPr>
            <a:lvl4pPr marL="720000" indent="-180000">
              <a:lnSpc>
                <a:spcPct val="95000"/>
              </a:lnSpc>
              <a:spcBef>
                <a:spcPts val="100"/>
              </a:spcBef>
              <a:spcAft>
                <a:spcPts val="0"/>
              </a:spcAft>
              <a:buFont typeface="Symbol" panose="05050102010706020507" pitchFamily="18" charset="2"/>
              <a:buChar char="-"/>
              <a:defRPr sz="1200" spc="40" baseline="0"/>
            </a:lvl4pPr>
            <a:lvl5pPr marL="900000" indent="-180000">
              <a:lnSpc>
                <a:spcPct val="95000"/>
              </a:lnSpc>
              <a:spcBef>
                <a:spcPts val="0"/>
              </a:spcBef>
              <a:spcAft>
                <a:spcPts val="0"/>
              </a:spcAft>
              <a:buFont typeface="Symbol" panose="05050102010706020507" pitchFamily="18" charset="2"/>
              <a:buChar char="-"/>
              <a:defRPr sz="1200" spc="40" baseline="0">
                <a:solidFill>
                  <a:schemeClr val="bg1"/>
                </a:solidFill>
              </a:defRPr>
            </a:lvl5pPr>
            <a:lvl6pPr marL="1080000" indent="-180000">
              <a:lnSpc>
                <a:spcPct val="90000"/>
              </a:lnSpc>
              <a:spcBef>
                <a:spcPts val="0"/>
              </a:spcBef>
              <a:spcAft>
                <a:spcPts val="0"/>
              </a:spcAft>
              <a:buFont typeface="Symbol" panose="05050102010706020507" pitchFamily="18" charset="2"/>
              <a:buChar char="-"/>
              <a:defRPr sz="1200"/>
            </a:lvl6pPr>
            <a:lvl7pPr marL="1260000" indent="-180000">
              <a:lnSpc>
                <a:spcPct val="90000"/>
              </a:lnSpc>
              <a:spcBef>
                <a:spcPts val="0"/>
              </a:spcBef>
              <a:spcAft>
                <a:spcPts val="0"/>
              </a:spcAft>
              <a:buFont typeface="Symbol" panose="05050102010706020507" pitchFamily="18" charset="2"/>
              <a:buChar char="-"/>
              <a:tabLst/>
              <a:defRPr sz="1200"/>
            </a:lvl7pPr>
            <a:lvl8pPr marL="1440000" indent="-180000">
              <a:lnSpc>
                <a:spcPct val="90000"/>
              </a:lnSpc>
              <a:spcBef>
                <a:spcPts val="0"/>
              </a:spcBef>
              <a:spcAft>
                <a:spcPts val="0"/>
              </a:spcAft>
              <a:buFont typeface="Symbol" panose="05050102010706020507" pitchFamily="18" charset="2"/>
              <a:buChar char="-"/>
              <a:defRPr sz="1200"/>
            </a:lvl8pPr>
            <a:lvl9pPr marL="1620000" indent="-180000">
              <a:lnSpc>
                <a:spcPct val="90000"/>
              </a:lnSpc>
              <a:spcBef>
                <a:spcPts val="0"/>
              </a:spcBef>
              <a:spcAft>
                <a:spcPts val="0"/>
              </a:spcAft>
              <a:buFont typeface="Symbol" panose="05050102010706020507" pitchFamily="18" charset="2"/>
              <a:buChar char="-"/>
              <a:defRPr sz="1200"/>
            </a:lvl9pPr>
          </a:lstStyle>
          <a:p>
            <a:r>
              <a:rPr lang="en-GB" err="1"/>
              <a:t>AutHorised</a:t>
            </a:r>
            <a:r>
              <a:rPr lang="en-GB"/>
              <a:t> and under permitting BESS VS MACSE CONTINGENTS (GWH)</a:t>
            </a:r>
            <a:r>
              <a:rPr lang="en-GB" baseline="30000"/>
              <a:t>1</a:t>
            </a:r>
          </a:p>
        </p:txBody>
      </p:sp>
      <p:sp>
        <p:nvSpPr>
          <p:cNvPr id="58" name="Freeform 26">
            <a:extLst>
              <a:ext uri="{FF2B5EF4-FFF2-40B4-BE49-F238E27FC236}">
                <a16:creationId xmlns:a16="http://schemas.microsoft.com/office/drawing/2014/main" id="{BE32DFAF-D08E-D50B-3747-8BBBEDE0A001}"/>
              </a:ext>
            </a:extLst>
          </p:cNvPr>
          <p:cNvSpPr>
            <a:spLocks noEditPoints="1"/>
          </p:cNvSpPr>
          <p:nvPr/>
        </p:nvSpPr>
        <p:spPr bwMode="auto">
          <a:xfrm>
            <a:off x="3389313" y="3679536"/>
            <a:ext cx="746125" cy="1372072"/>
          </a:xfrm>
          <a:custGeom>
            <a:avLst/>
            <a:gdLst>
              <a:gd name="T0" fmla="*/ 50 w 336"/>
              <a:gd name="T1" fmla="*/ 569 h 624"/>
              <a:gd name="T2" fmla="*/ 35 w 336"/>
              <a:gd name="T3" fmla="*/ 595 h 624"/>
              <a:gd name="T4" fmla="*/ 11 w 336"/>
              <a:gd name="T5" fmla="*/ 559 h 624"/>
              <a:gd name="T6" fmla="*/ 16 w 336"/>
              <a:gd name="T7" fmla="*/ 543 h 624"/>
              <a:gd name="T8" fmla="*/ 27 w 336"/>
              <a:gd name="T9" fmla="*/ 62 h 624"/>
              <a:gd name="T10" fmla="*/ 35 w 336"/>
              <a:gd name="T11" fmla="*/ 36 h 624"/>
              <a:gd name="T12" fmla="*/ 271 w 336"/>
              <a:gd name="T13" fmla="*/ 21 h 624"/>
              <a:gd name="T14" fmla="*/ 267 w 336"/>
              <a:gd name="T15" fmla="*/ 13 h 624"/>
              <a:gd name="T16" fmla="*/ 253 w 336"/>
              <a:gd name="T17" fmla="*/ 15 h 624"/>
              <a:gd name="T18" fmla="*/ 263 w 336"/>
              <a:gd name="T19" fmla="*/ 2 h 624"/>
              <a:gd name="T20" fmla="*/ 232 w 336"/>
              <a:gd name="T21" fmla="*/ 8 h 624"/>
              <a:gd name="T22" fmla="*/ 235 w 336"/>
              <a:gd name="T23" fmla="*/ 18 h 624"/>
              <a:gd name="T24" fmla="*/ 258 w 336"/>
              <a:gd name="T25" fmla="*/ 22 h 624"/>
              <a:gd name="T26" fmla="*/ 266 w 336"/>
              <a:gd name="T27" fmla="*/ 36 h 624"/>
              <a:gd name="T28" fmla="*/ 271 w 336"/>
              <a:gd name="T29" fmla="*/ 32 h 624"/>
              <a:gd name="T30" fmla="*/ 286 w 336"/>
              <a:gd name="T31" fmla="*/ 39 h 624"/>
              <a:gd name="T32" fmla="*/ 286 w 336"/>
              <a:gd name="T33" fmla="*/ 49 h 624"/>
              <a:gd name="T34" fmla="*/ 287 w 336"/>
              <a:gd name="T35" fmla="*/ 70 h 624"/>
              <a:gd name="T36" fmla="*/ 306 w 336"/>
              <a:gd name="T37" fmla="*/ 74 h 624"/>
              <a:gd name="T38" fmla="*/ 277 w 336"/>
              <a:gd name="T39" fmla="*/ 90 h 624"/>
              <a:gd name="T40" fmla="*/ 296 w 336"/>
              <a:gd name="T41" fmla="*/ 93 h 624"/>
              <a:gd name="T42" fmla="*/ 306 w 336"/>
              <a:gd name="T43" fmla="*/ 110 h 624"/>
              <a:gd name="T44" fmla="*/ 309 w 336"/>
              <a:gd name="T45" fmla="*/ 122 h 624"/>
              <a:gd name="T46" fmla="*/ 322 w 336"/>
              <a:gd name="T47" fmla="*/ 176 h 624"/>
              <a:gd name="T48" fmla="*/ 333 w 336"/>
              <a:gd name="T49" fmla="*/ 204 h 624"/>
              <a:gd name="T50" fmla="*/ 303 w 336"/>
              <a:gd name="T51" fmla="*/ 253 h 624"/>
              <a:gd name="T52" fmla="*/ 309 w 336"/>
              <a:gd name="T53" fmla="*/ 309 h 624"/>
              <a:gd name="T54" fmla="*/ 307 w 336"/>
              <a:gd name="T55" fmla="*/ 355 h 624"/>
              <a:gd name="T56" fmla="*/ 305 w 336"/>
              <a:gd name="T57" fmla="*/ 373 h 624"/>
              <a:gd name="T58" fmla="*/ 296 w 336"/>
              <a:gd name="T59" fmla="*/ 419 h 624"/>
              <a:gd name="T60" fmla="*/ 281 w 336"/>
              <a:gd name="T61" fmla="*/ 503 h 624"/>
              <a:gd name="T62" fmla="*/ 273 w 336"/>
              <a:gd name="T63" fmla="*/ 544 h 624"/>
              <a:gd name="T64" fmla="*/ 260 w 336"/>
              <a:gd name="T65" fmla="*/ 566 h 624"/>
              <a:gd name="T66" fmla="*/ 235 w 336"/>
              <a:gd name="T67" fmla="*/ 550 h 624"/>
              <a:gd name="T68" fmla="*/ 209 w 336"/>
              <a:gd name="T69" fmla="*/ 534 h 624"/>
              <a:gd name="T70" fmla="*/ 167 w 336"/>
              <a:gd name="T71" fmla="*/ 526 h 624"/>
              <a:gd name="T72" fmla="*/ 166 w 336"/>
              <a:gd name="T73" fmla="*/ 533 h 624"/>
              <a:gd name="T74" fmla="*/ 162 w 336"/>
              <a:gd name="T75" fmla="*/ 569 h 624"/>
              <a:gd name="T76" fmla="*/ 154 w 336"/>
              <a:gd name="T77" fmla="*/ 596 h 624"/>
              <a:gd name="T78" fmla="*/ 113 w 336"/>
              <a:gd name="T79" fmla="*/ 615 h 624"/>
              <a:gd name="T80" fmla="*/ 79 w 336"/>
              <a:gd name="T81" fmla="*/ 617 h 624"/>
              <a:gd name="T82" fmla="*/ 63 w 336"/>
              <a:gd name="T83" fmla="*/ 575 h 624"/>
              <a:gd name="T84" fmla="*/ 46 w 336"/>
              <a:gd name="T85" fmla="*/ 554 h 624"/>
              <a:gd name="T86" fmla="*/ 36 w 336"/>
              <a:gd name="T87" fmla="*/ 539 h 624"/>
              <a:gd name="T88" fmla="*/ 40 w 336"/>
              <a:gd name="T89" fmla="*/ 501 h 624"/>
              <a:gd name="T90" fmla="*/ 36 w 336"/>
              <a:gd name="T91" fmla="*/ 464 h 624"/>
              <a:gd name="T92" fmla="*/ 50 w 336"/>
              <a:gd name="T93" fmla="*/ 400 h 624"/>
              <a:gd name="T94" fmla="*/ 65 w 336"/>
              <a:gd name="T95" fmla="*/ 400 h 624"/>
              <a:gd name="T96" fmla="*/ 69 w 336"/>
              <a:gd name="T97" fmla="*/ 386 h 624"/>
              <a:gd name="T98" fmla="*/ 53 w 336"/>
              <a:gd name="T99" fmla="*/ 352 h 624"/>
              <a:gd name="T100" fmla="*/ 48 w 336"/>
              <a:gd name="T101" fmla="*/ 352 h 624"/>
              <a:gd name="T102" fmla="*/ 48 w 336"/>
              <a:gd name="T103" fmla="*/ 322 h 624"/>
              <a:gd name="T104" fmla="*/ 61 w 336"/>
              <a:gd name="T105" fmla="*/ 309 h 624"/>
              <a:gd name="T106" fmla="*/ 58 w 336"/>
              <a:gd name="T107" fmla="*/ 237 h 624"/>
              <a:gd name="T108" fmla="*/ 37 w 336"/>
              <a:gd name="T109" fmla="*/ 184 h 624"/>
              <a:gd name="T110" fmla="*/ 6 w 336"/>
              <a:gd name="T111" fmla="*/ 168 h 624"/>
              <a:gd name="T112" fmla="*/ 13 w 336"/>
              <a:gd name="T113" fmla="*/ 143 h 624"/>
              <a:gd name="T114" fmla="*/ 20 w 336"/>
              <a:gd name="T115" fmla="*/ 87 h 624"/>
              <a:gd name="T116" fmla="*/ 24 w 336"/>
              <a:gd name="T117" fmla="*/ 72 h 624"/>
              <a:gd name="T118" fmla="*/ 95 w 336"/>
              <a:gd name="T119" fmla="*/ 103 h 624"/>
              <a:gd name="T120" fmla="*/ 154 w 336"/>
              <a:gd name="T121" fmla="*/ 62 h 624"/>
              <a:gd name="T122" fmla="*/ 173 w 336"/>
              <a:gd name="T123" fmla="*/ 45 h 624"/>
              <a:gd name="T124" fmla="*/ 214 w 336"/>
              <a:gd name="T125" fmla="*/ 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 h="624">
                <a:moveTo>
                  <a:pt x="26" y="554"/>
                </a:moveTo>
                <a:lnTo>
                  <a:pt x="32" y="559"/>
                </a:lnTo>
                <a:lnTo>
                  <a:pt x="37" y="559"/>
                </a:lnTo>
                <a:lnTo>
                  <a:pt x="43" y="560"/>
                </a:lnTo>
                <a:lnTo>
                  <a:pt x="46" y="567"/>
                </a:lnTo>
                <a:lnTo>
                  <a:pt x="46" y="569"/>
                </a:lnTo>
                <a:lnTo>
                  <a:pt x="48" y="570"/>
                </a:lnTo>
                <a:lnTo>
                  <a:pt x="48" y="570"/>
                </a:lnTo>
                <a:lnTo>
                  <a:pt x="49" y="569"/>
                </a:lnTo>
                <a:lnTo>
                  <a:pt x="50" y="569"/>
                </a:lnTo>
                <a:lnTo>
                  <a:pt x="50" y="569"/>
                </a:lnTo>
                <a:lnTo>
                  <a:pt x="50" y="569"/>
                </a:lnTo>
                <a:lnTo>
                  <a:pt x="48" y="572"/>
                </a:lnTo>
                <a:lnTo>
                  <a:pt x="46" y="575"/>
                </a:lnTo>
                <a:lnTo>
                  <a:pt x="46" y="576"/>
                </a:lnTo>
                <a:lnTo>
                  <a:pt x="45" y="579"/>
                </a:lnTo>
                <a:lnTo>
                  <a:pt x="43" y="589"/>
                </a:lnTo>
                <a:lnTo>
                  <a:pt x="40" y="595"/>
                </a:lnTo>
                <a:lnTo>
                  <a:pt x="39" y="596"/>
                </a:lnTo>
                <a:lnTo>
                  <a:pt x="37" y="598"/>
                </a:lnTo>
                <a:lnTo>
                  <a:pt x="35" y="596"/>
                </a:lnTo>
                <a:lnTo>
                  <a:pt x="35" y="595"/>
                </a:lnTo>
                <a:lnTo>
                  <a:pt x="35" y="593"/>
                </a:lnTo>
                <a:lnTo>
                  <a:pt x="33" y="592"/>
                </a:lnTo>
                <a:lnTo>
                  <a:pt x="26" y="579"/>
                </a:lnTo>
                <a:lnTo>
                  <a:pt x="23" y="570"/>
                </a:lnTo>
                <a:lnTo>
                  <a:pt x="24" y="565"/>
                </a:lnTo>
                <a:lnTo>
                  <a:pt x="24" y="562"/>
                </a:lnTo>
                <a:lnTo>
                  <a:pt x="23" y="562"/>
                </a:lnTo>
                <a:lnTo>
                  <a:pt x="23" y="560"/>
                </a:lnTo>
                <a:lnTo>
                  <a:pt x="26" y="554"/>
                </a:lnTo>
                <a:moveTo>
                  <a:pt x="16" y="559"/>
                </a:moveTo>
                <a:lnTo>
                  <a:pt x="11" y="559"/>
                </a:lnTo>
                <a:lnTo>
                  <a:pt x="9" y="559"/>
                </a:lnTo>
                <a:lnTo>
                  <a:pt x="4" y="557"/>
                </a:lnTo>
                <a:lnTo>
                  <a:pt x="6" y="554"/>
                </a:lnTo>
                <a:lnTo>
                  <a:pt x="6" y="553"/>
                </a:lnTo>
                <a:lnTo>
                  <a:pt x="1" y="547"/>
                </a:lnTo>
                <a:lnTo>
                  <a:pt x="0" y="543"/>
                </a:lnTo>
                <a:lnTo>
                  <a:pt x="1" y="540"/>
                </a:lnTo>
                <a:lnTo>
                  <a:pt x="4" y="537"/>
                </a:lnTo>
                <a:lnTo>
                  <a:pt x="13" y="536"/>
                </a:lnTo>
                <a:lnTo>
                  <a:pt x="16" y="534"/>
                </a:lnTo>
                <a:lnTo>
                  <a:pt x="16" y="543"/>
                </a:lnTo>
                <a:lnTo>
                  <a:pt x="17" y="554"/>
                </a:lnTo>
                <a:lnTo>
                  <a:pt x="16" y="559"/>
                </a:lnTo>
                <a:moveTo>
                  <a:pt x="46" y="33"/>
                </a:moveTo>
                <a:lnTo>
                  <a:pt x="48" y="36"/>
                </a:lnTo>
                <a:lnTo>
                  <a:pt x="48" y="39"/>
                </a:lnTo>
                <a:lnTo>
                  <a:pt x="48" y="42"/>
                </a:lnTo>
                <a:lnTo>
                  <a:pt x="45" y="45"/>
                </a:lnTo>
                <a:lnTo>
                  <a:pt x="33" y="45"/>
                </a:lnTo>
                <a:lnTo>
                  <a:pt x="29" y="49"/>
                </a:lnTo>
                <a:lnTo>
                  <a:pt x="29" y="57"/>
                </a:lnTo>
                <a:lnTo>
                  <a:pt x="27" y="62"/>
                </a:lnTo>
                <a:lnTo>
                  <a:pt x="20" y="61"/>
                </a:lnTo>
                <a:lnTo>
                  <a:pt x="22" y="59"/>
                </a:lnTo>
                <a:lnTo>
                  <a:pt x="23" y="57"/>
                </a:lnTo>
                <a:lnTo>
                  <a:pt x="23" y="54"/>
                </a:lnTo>
                <a:lnTo>
                  <a:pt x="23" y="51"/>
                </a:lnTo>
                <a:lnTo>
                  <a:pt x="24" y="49"/>
                </a:lnTo>
                <a:lnTo>
                  <a:pt x="27" y="46"/>
                </a:lnTo>
                <a:lnTo>
                  <a:pt x="32" y="44"/>
                </a:lnTo>
                <a:lnTo>
                  <a:pt x="35" y="42"/>
                </a:lnTo>
                <a:lnTo>
                  <a:pt x="35" y="39"/>
                </a:lnTo>
                <a:lnTo>
                  <a:pt x="35" y="36"/>
                </a:lnTo>
                <a:lnTo>
                  <a:pt x="35" y="33"/>
                </a:lnTo>
                <a:lnTo>
                  <a:pt x="36" y="33"/>
                </a:lnTo>
                <a:lnTo>
                  <a:pt x="40" y="33"/>
                </a:lnTo>
                <a:lnTo>
                  <a:pt x="40" y="32"/>
                </a:lnTo>
                <a:lnTo>
                  <a:pt x="42" y="31"/>
                </a:lnTo>
                <a:lnTo>
                  <a:pt x="42" y="31"/>
                </a:lnTo>
                <a:lnTo>
                  <a:pt x="45" y="28"/>
                </a:lnTo>
                <a:lnTo>
                  <a:pt x="45" y="31"/>
                </a:lnTo>
                <a:lnTo>
                  <a:pt x="45" y="32"/>
                </a:lnTo>
                <a:lnTo>
                  <a:pt x="46" y="33"/>
                </a:lnTo>
                <a:moveTo>
                  <a:pt x="271" y="21"/>
                </a:moveTo>
                <a:lnTo>
                  <a:pt x="273" y="22"/>
                </a:lnTo>
                <a:lnTo>
                  <a:pt x="273" y="23"/>
                </a:lnTo>
                <a:lnTo>
                  <a:pt x="271" y="26"/>
                </a:lnTo>
                <a:lnTo>
                  <a:pt x="270" y="25"/>
                </a:lnTo>
                <a:lnTo>
                  <a:pt x="268" y="23"/>
                </a:lnTo>
                <a:lnTo>
                  <a:pt x="267" y="22"/>
                </a:lnTo>
                <a:lnTo>
                  <a:pt x="266" y="22"/>
                </a:lnTo>
                <a:lnTo>
                  <a:pt x="266" y="22"/>
                </a:lnTo>
                <a:lnTo>
                  <a:pt x="267" y="16"/>
                </a:lnTo>
                <a:lnTo>
                  <a:pt x="267" y="15"/>
                </a:lnTo>
                <a:lnTo>
                  <a:pt x="267" y="13"/>
                </a:lnTo>
                <a:lnTo>
                  <a:pt x="268" y="9"/>
                </a:lnTo>
                <a:lnTo>
                  <a:pt x="270" y="8"/>
                </a:lnTo>
                <a:lnTo>
                  <a:pt x="271" y="8"/>
                </a:lnTo>
                <a:lnTo>
                  <a:pt x="273" y="9"/>
                </a:lnTo>
                <a:lnTo>
                  <a:pt x="273" y="10"/>
                </a:lnTo>
                <a:lnTo>
                  <a:pt x="274" y="12"/>
                </a:lnTo>
                <a:lnTo>
                  <a:pt x="273" y="13"/>
                </a:lnTo>
                <a:lnTo>
                  <a:pt x="271" y="21"/>
                </a:lnTo>
                <a:moveTo>
                  <a:pt x="264" y="13"/>
                </a:moveTo>
                <a:lnTo>
                  <a:pt x="257" y="15"/>
                </a:lnTo>
                <a:lnTo>
                  <a:pt x="253" y="15"/>
                </a:lnTo>
                <a:lnTo>
                  <a:pt x="253" y="12"/>
                </a:lnTo>
                <a:lnTo>
                  <a:pt x="253" y="10"/>
                </a:lnTo>
                <a:lnTo>
                  <a:pt x="254" y="9"/>
                </a:lnTo>
                <a:lnTo>
                  <a:pt x="255" y="8"/>
                </a:lnTo>
                <a:lnTo>
                  <a:pt x="257" y="8"/>
                </a:lnTo>
                <a:lnTo>
                  <a:pt x="257" y="5"/>
                </a:lnTo>
                <a:lnTo>
                  <a:pt x="258" y="3"/>
                </a:lnTo>
                <a:lnTo>
                  <a:pt x="258" y="3"/>
                </a:lnTo>
                <a:lnTo>
                  <a:pt x="260" y="3"/>
                </a:lnTo>
                <a:lnTo>
                  <a:pt x="261" y="2"/>
                </a:lnTo>
                <a:lnTo>
                  <a:pt x="263" y="2"/>
                </a:lnTo>
                <a:lnTo>
                  <a:pt x="264" y="3"/>
                </a:lnTo>
                <a:lnTo>
                  <a:pt x="264" y="6"/>
                </a:lnTo>
                <a:lnTo>
                  <a:pt x="264" y="8"/>
                </a:lnTo>
                <a:lnTo>
                  <a:pt x="264" y="10"/>
                </a:lnTo>
                <a:lnTo>
                  <a:pt x="264" y="12"/>
                </a:lnTo>
                <a:lnTo>
                  <a:pt x="264" y="13"/>
                </a:lnTo>
                <a:lnTo>
                  <a:pt x="264" y="13"/>
                </a:lnTo>
                <a:moveTo>
                  <a:pt x="227" y="3"/>
                </a:moveTo>
                <a:lnTo>
                  <a:pt x="228" y="5"/>
                </a:lnTo>
                <a:lnTo>
                  <a:pt x="229" y="3"/>
                </a:lnTo>
                <a:lnTo>
                  <a:pt x="232" y="8"/>
                </a:lnTo>
                <a:lnTo>
                  <a:pt x="231" y="16"/>
                </a:lnTo>
                <a:lnTo>
                  <a:pt x="234" y="18"/>
                </a:lnTo>
                <a:lnTo>
                  <a:pt x="232" y="18"/>
                </a:lnTo>
                <a:lnTo>
                  <a:pt x="232" y="16"/>
                </a:lnTo>
                <a:lnTo>
                  <a:pt x="234" y="13"/>
                </a:lnTo>
                <a:lnTo>
                  <a:pt x="234" y="12"/>
                </a:lnTo>
                <a:lnTo>
                  <a:pt x="235" y="12"/>
                </a:lnTo>
                <a:lnTo>
                  <a:pt x="237" y="15"/>
                </a:lnTo>
                <a:lnTo>
                  <a:pt x="235" y="16"/>
                </a:lnTo>
                <a:lnTo>
                  <a:pt x="235" y="16"/>
                </a:lnTo>
                <a:lnTo>
                  <a:pt x="235" y="18"/>
                </a:lnTo>
                <a:lnTo>
                  <a:pt x="238" y="18"/>
                </a:lnTo>
                <a:lnTo>
                  <a:pt x="240" y="18"/>
                </a:lnTo>
                <a:lnTo>
                  <a:pt x="241" y="16"/>
                </a:lnTo>
                <a:lnTo>
                  <a:pt x="241" y="18"/>
                </a:lnTo>
                <a:lnTo>
                  <a:pt x="244" y="21"/>
                </a:lnTo>
                <a:lnTo>
                  <a:pt x="245" y="15"/>
                </a:lnTo>
                <a:lnTo>
                  <a:pt x="248" y="16"/>
                </a:lnTo>
                <a:lnTo>
                  <a:pt x="255" y="23"/>
                </a:lnTo>
                <a:lnTo>
                  <a:pt x="255" y="21"/>
                </a:lnTo>
                <a:lnTo>
                  <a:pt x="257" y="22"/>
                </a:lnTo>
                <a:lnTo>
                  <a:pt x="258" y="22"/>
                </a:lnTo>
                <a:lnTo>
                  <a:pt x="260" y="23"/>
                </a:lnTo>
                <a:lnTo>
                  <a:pt x="263" y="23"/>
                </a:lnTo>
                <a:lnTo>
                  <a:pt x="261" y="25"/>
                </a:lnTo>
                <a:lnTo>
                  <a:pt x="261" y="25"/>
                </a:lnTo>
                <a:lnTo>
                  <a:pt x="260" y="26"/>
                </a:lnTo>
                <a:lnTo>
                  <a:pt x="260" y="28"/>
                </a:lnTo>
                <a:lnTo>
                  <a:pt x="260" y="28"/>
                </a:lnTo>
                <a:lnTo>
                  <a:pt x="261" y="29"/>
                </a:lnTo>
                <a:lnTo>
                  <a:pt x="263" y="31"/>
                </a:lnTo>
                <a:lnTo>
                  <a:pt x="264" y="33"/>
                </a:lnTo>
                <a:lnTo>
                  <a:pt x="266" y="36"/>
                </a:lnTo>
                <a:lnTo>
                  <a:pt x="264" y="38"/>
                </a:lnTo>
                <a:lnTo>
                  <a:pt x="264" y="41"/>
                </a:lnTo>
                <a:lnTo>
                  <a:pt x="266" y="46"/>
                </a:lnTo>
                <a:lnTo>
                  <a:pt x="267" y="41"/>
                </a:lnTo>
                <a:lnTo>
                  <a:pt x="268" y="39"/>
                </a:lnTo>
                <a:lnTo>
                  <a:pt x="271" y="38"/>
                </a:lnTo>
                <a:lnTo>
                  <a:pt x="270" y="36"/>
                </a:lnTo>
                <a:lnTo>
                  <a:pt x="270" y="35"/>
                </a:lnTo>
                <a:lnTo>
                  <a:pt x="270" y="35"/>
                </a:lnTo>
                <a:lnTo>
                  <a:pt x="268" y="33"/>
                </a:lnTo>
                <a:lnTo>
                  <a:pt x="271" y="32"/>
                </a:lnTo>
                <a:lnTo>
                  <a:pt x="273" y="32"/>
                </a:lnTo>
                <a:lnTo>
                  <a:pt x="276" y="33"/>
                </a:lnTo>
                <a:lnTo>
                  <a:pt x="279" y="35"/>
                </a:lnTo>
                <a:lnTo>
                  <a:pt x="280" y="33"/>
                </a:lnTo>
                <a:lnTo>
                  <a:pt x="280" y="32"/>
                </a:lnTo>
                <a:lnTo>
                  <a:pt x="281" y="32"/>
                </a:lnTo>
                <a:lnTo>
                  <a:pt x="283" y="35"/>
                </a:lnTo>
                <a:lnTo>
                  <a:pt x="281" y="36"/>
                </a:lnTo>
                <a:lnTo>
                  <a:pt x="284" y="38"/>
                </a:lnTo>
                <a:lnTo>
                  <a:pt x="284" y="39"/>
                </a:lnTo>
                <a:lnTo>
                  <a:pt x="286" y="39"/>
                </a:lnTo>
                <a:lnTo>
                  <a:pt x="287" y="38"/>
                </a:lnTo>
                <a:lnTo>
                  <a:pt x="289" y="38"/>
                </a:lnTo>
                <a:lnTo>
                  <a:pt x="289" y="39"/>
                </a:lnTo>
                <a:lnTo>
                  <a:pt x="289" y="39"/>
                </a:lnTo>
                <a:lnTo>
                  <a:pt x="289" y="39"/>
                </a:lnTo>
                <a:lnTo>
                  <a:pt x="290" y="41"/>
                </a:lnTo>
                <a:lnTo>
                  <a:pt x="290" y="44"/>
                </a:lnTo>
                <a:lnTo>
                  <a:pt x="289" y="46"/>
                </a:lnTo>
                <a:lnTo>
                  <a:pt x="287" y="48"/>
                </a:lnTo>
                <a:lnTo>
                  <a:pt x="286" y="51"/>
                </a:lnTo>
                <a:lnTo>
                  <a:pt x="286" y="49"/>
                </a:lnTo>
                <a:lnTo>
                  <a:pt x="284" y="48"/>
                </a:lnTo>
                <a:lnTo>
                  <a:pt x="284" y="46"/>
                </a:lnTo>
                <a:lnTo>
                  <a:pt x="280" y="62"/>
                </a:lnTo>
                <a:lnTo>
                  <a:pt x="279" y="67"/>
                </a:lnTo>
                <a:lnTo>
                  <a:pt x="283" y="67"/>
                </a:lnTo>
                <a:lnTo>
                  <a:pt x="281" y="64"/>
                </a:lnTo>
                <a:lnTo>
                  <a:pt x="284" y="61"/>
                </a:lnTo>
                <a:lnTo>
                  <a:pt x="287" y="62"/>
                </a:lnTo>
                <a:lnTo>
                  <a:pt x="287" y="65"/>
                </a:lnTo>
                <a:lnTo>
                  <a:pt x="286" y="70"/>
                </a:lnTo>
                <a:lnTo>
                  <a:pt x="287" y="70"/>
                </a:lnTo>
                <a:lnTo>
                  <a:pt x="287" y="68"/>
                </a:lnTo>
                <a:lnTo>
                  <a:pt x="287" y="68"/>
                </a:lnTo>
                <a:lnTo>
                  <a:pt x="287" y="67"/>
                </a:lnTo>
                <a:lnTo>
                  <a:pt x="289" y="68"/>
                </a:lnTo>
                <a:lnTo>
                  <a:pt x="289" y="70"/>
                </a:lnTo>
                <a:lnTo>
                  <a:pt x="290" y="70"/>
                </a:lnTo>
                <a:lnTo>
                  <a:pt x="293" y="67"/>
                </a:lnTo>
                <a:lnTo>
                  <a:pt x="299" y="67"/>
                </a:lnTo>
                <a:lnTo>
                  <a:pt x="305" y="70"/>
                </a:lnTo>
                <a:lnTo>
                  <a:pt x="307" y="71"/>
                </a:lnTo>
                <a:lnTo>
                  <a:pt x="306" y="74"/>
                </a:lnTo>
                <a:lnTo>
                  <a:pt x="303" y="74"/>
                </a:lnTo>
                <a:lnTo>
                  <a:pt x="299" y="72"/>
                </a:lnTo>
                <a:lnTo>
                  <a:pt x="296" y="71"/>
                </a:lnTo>
                <a:lnTo>
                  <a:pt x="293" y="72"/>
                </a:lnTo>
                <a:lnTo>
                  <a:pt x="292" y="77"/>
                </a:lnTo>
                <a:lnTo>
                  <a:pt x="292" y="81"/>
                </a:lnTo>
                <a:lnTo>
                  <a:pt x="289" y="85"/>
                </a:lnTo>
                <a:lnTo>
                  <a:pt x="289" y="88"/>
                </a:lnTo>
                <a:lnTo>
                  <a:pt x="286" y="90"/>
                </a:lnTo>
                <a:lnTo>
                  <a:pt x="277" y="88"/>
                </a:lnTo>
                <a:lnTo>
                  <a:pt x="277" y="90"/>
                </a:lnTo>
                <a:lnTo>
                  <a:pt x="277" y="90"/>
                </a:lnTo>
                <a:lnTo>
                  <a:pt x="276" y="90"/>
                </a:lnTo>
                <a:lnTo>
                  <a:pt x="277" y="93"/>
                </a:lnTo>
                <a:lnTo>
                  <a:pt x="279" y="94"/>
                </a:lnTo>
                <a:lnTo>
                  <a:pt x="280" y="93"/>
                </a:lnTo>
                <a:lnTo>
                  <a:pt x="283" y="93"/>
                </a:lnTo>
                <a:lnTo>
                  <a:pt x="284" y="93"/>
                </a:lnTo>
                <a:lnTo>
                  <a:pt x="289" y="96"/>
                </a:lnTo>
                <a:lnTo>
                  <a:pt x="289" y="96"/>
                </a:lnTo>
                <a:lnTo>
                  <a:pt x="293" y="96"/>
                </a:lnTo>
                <a:lnTo>
                  <a:pt x="296" y="93"/>
                </a:lnTo>
                <a:lnTo>
                  <a:pt x="299" y="91"/>
                </a:lnTo>
                <a:lnTo>
                  <a:pt x="303" y="93"/>
                </a:lnTo>
                <a:lnTo>
                  <a:pt x="302" y="96"/>
                </a:lnTo>
                <a:lnTo>
                  <a:pt x="300" y="97"/>
                </a:lnTo>
                <a:lnTo>
                  <a:pt x="299" y="98"/>
                </a:lnTo>
                <a:lnTo>
                  <a:pt x="297" y="98"/>
                </a:lnTo>
                <a:lnTo>
                  <a:pt x="297" y="100"/>
                </a:lnTo>
                <a:lnTo>
                  <a:pt x="305" y="104"/>
                </a:lnTo>
                <a:lnTo>
                  <a:pt x="306" y="104"/>
                </a:lnTo>
                <a:lnTo>
                  <a:pt x="306" y="107"/>
                </a:lnTo>
                <a:lnTo>
                  <a:pt x="306" y="110"/>
                </a:lnTo>
                <a:lnTo>
                  <a:pt x="309" y="109"/>
                </a:lnTo>
                <a:lnTo>
                  <a:pt x="310" y="107"/>
                </a:lnTo>
                <a:lnTo>
                  <a:pt x="312" y="110"/>
                </a:lnTo>
                <a:lnTo>
                  <a:pt x="313" y="111"/>
                </a:lnTo>
                <a:lnTo>
                  <a:pt x="316" y="113"/>
                </a:lnTo>
                <a:lnTo>
                  <a:pt x="319" y="113"/>
                </a:lnTo>
                <a:lnTo>
                  <a:pt x="312" y="116"/>
                </a:lnTo>
                <a:lnTo>
                  <a:pt x="310" y="117"/>
                </a:lnTo>
                <a:lnTo>
                  <a:pt x="312" y="120"/>
                </a:lnTo>
                <a:lnTo>
                  <a:pt x="312" y="122"/>
                </a:lnTo>
                <a:lnTo>
                  <a:pt x="309" y="122"/>
                </a:lnTo>
                <a:lnTo>
                  <a:pt x="306" y="122"/>
                </a:lnTo>
                <a:lnTo>
                  <a:pt x="305" y="124"/>
                </a:lnTo>
                <a:lnTo>
                  <a:pt x="307" y="127"/>
                </a:lnTo>
                <a:lnTo>
                  <a:pt x="307" y="124"/>
                </a:lnTo>
                <a:lnTo>
                  <a:pt x="309" y="127"/>
                </a:lnTo>
                <a:lnTo>
                  <a:pt x="315" y="136"/>
                </a:lnTo>
                <a:lnTo>
                  <a:pt x="315" y="139"/>
                </a:lnTo>
                <a:lnTo>
                  <a:pt x="316" y="145"/>
                </a:lnTo>
                <a:lnTo>
                  <a:pt x="322" y="156"/>
                </a:lnTo>
                <a:lnTo>
                  <a:pt x="322" y="160"/>
                </a:lnTo>
                <a:lnTo>
                  <a:pt x="322" y="176"/>
                </a:lnTo>
                <a:lnTo>
                  <a:pt x="323" y="179"/>
                </a:lnTo>
                <a:lnTo>
                  <a:pt x="323" y="181"/>
                </a:lnTo>
                <a:lnTo>
                  <a:pt x="325" y="182"/>
                </a:lnTo>
                <a:lnTo>
                  <a:pt x="328" y="182"/>
                </a:lnTo>
                <a:lnTo>
                  <a:pt x="329" y="184"/>
                </a:lnTo>
                <a:lnTo>
                  <a:pt x="329" y="186"/>
                </a:lnTo>
                <a:lnTo>
                  <a:pt x="331" y="189"/>
                </a:lnTo>
                <a:lnTo>
                  <a:pt x="335" y="195"/>
                </a:lnTo>
                <a:lnTo>
                  <a:pt x="336" y="197"/>
                </a:lnTo>
                <a:lnTo>
                  <a:pt x="336" y="199"/>
                </a:lnTo>
                <a:lnTo>
                  <a:pt x="333" y="204"/>
                </a:lnTo>
                <a:lnTo>
                  <a:pt x="333" y="207"/>
                </a:lnTo>
                <a:lnTo>
                  <a:pt x="332" y="212"/>
                </a:lnTo>
                <a:lnTo>
                  <a:pt x="331" y="215"/>
                </a:lnTo>
                <a:lnTo>
                  <a:pt x="326" y="223"/>
                </a:lnTo>
                <a:lnTo>
                  <a:pt x="322" y="233"/>
                </a:lnTo>
                <a:lnTo>
                  <a:pt x="320" y="236"/>
                </a:lnTo>
                <a:lnTo>
                  <a:pt x="315" y="237"/>
                </a:lnTo>
                <a:lnTo>
                  <a:pt x="312" y="238"/>
                </a:lnTo>
                <a:lnTo>
                  <a:pt x="310" y="243"/>
                </a:lnTo>
                <a:lnTo>
                  <a:pt x="306" y="250"/>
                </a:lnTo>
                <a:lnTo>
                  <a:pt x="303" y="253"/>
                </a:lnTo>
                <a:lnTo>
                  <a:pt x="299" y="257"/>
                </a:lnTo>
                <a:lnTo>
                  <a:pt x="296" y="260"/>
                </a:lnTo>
                <a:lnTo>
                  <a:pt x="294" y="266"/>
                </a:lnTo>
                <a:lnTo>
                  <a:pt x="294" y="269"/>
                </a:lnTo>
                <a:lnTo>
                  <a:pt x="294" y="280"/>
                </a:lnTo>
                <a:lnTo>
                  <a:pt x="294" y="283"/>
                </a:lnTo>
                <a:lnTo>
                  <a:pt x="299" y="296"/>
                </a:lnTo>
                <a:lnTo>
                  <a:pt x="300" y="300"/>
                </a:lnTo>
                <a:lnTo>
                  <a:pt x="303" y="302"/>
                </a:lnTo>
                <a:lnTo>
                  <a:pt x="306" y="303"/>
                </a:lnTo>
                <a:lnTo>
                  <a:pt x="309" y="309"/>
                </a:lnTo>
                <a:lnTo>
                  <a:pt x="313" y="313"/>
                </a:lnTo>
                <a:lnTo>
                  <a:pt x="313" y="316"/>
                </a:lnTo>
                <a:lnTo>
                  <a:pt x="306" y="337"/>
                </a:lnTo>
                <a:lnTo>
                  <a:pt x="303" y="345"/>
                </a:lnTo>
                <a:lnTo>
                  <a:pt x="306" y="352"/>
                </a:lnTo>
                <a:lnTo>
                  <a:pt x="306" y="351"/>
                </a:lnTo>
                <a:lnTo>
                  <a:pt x="307" y="351"/>
                </a:lnTo>
                <a:lnTo>
                  <a:pt x="309" y="351"/>
                </a:lnTo>
                <a:lnTo>
                  <a:pt x="310" y="352"/>
                </a:lnTo>
                <a:lnTo>
                  <a:pt x="309" y="355"/>
                </a:lnTo>
                <a:lnTo>
                  <a:pt x="307" y="355"/>
                </a:lnTo>
                <a:lnTo>
                  <a:pt x="306" y="355"/>
                </a:lnTo>
                <a:lnTo>
                  <a:pt x="306" y="355"/>
                </a:lnTo>
                <a:lnTo>
                  <a:pt x="303" y="360"/>
                </a:lnTo>
                <a:lnTo>
                  <a:pt x="303" y="363"/>
                </a:lnTo>
                <a:lnTo>
                  <a:pt x="303" y="365"/>
                </a:lnTo>
                <a:lnTo>
                  <a:pt x="303" y="368"/>
                </a:lnTo>
                <a:lnTo>
                  <a:pt x="302" y="368"/>
                </a:lnTo>
                <a:lnTo>
                  <a:pt x="302" y="370"/>
                </a:lnTo>
                <a:lnTo>
                  <a:pt x="303" y="370"/>
                </a:lnTo>
                <a:lnTo>
                  <a:pt x="305" y="371"/>
                </a:lnTo>
                <a:lnTo>
                  <a:pt x="305" y="373"/>
                </a:lnTo>
                <a:lnTo>
                  <a:pt x="305" y="374"/>
                </a:lnTo>
                <a:lnTo>
                  <a:pt x="302" y="377"/>
                </a:lnTo>
                <a:lnTo>
                  <a:pt x="300" y="383"/>
                </a:lnTo>
                <a:lnTo>
                  <a:pt x="299" y="389"/>
                </a:lnTo>
                <a:lnTo>
                  <a:pt x="299" y="396"/>
                </a:lnTo>
                <a:lnTo>
                  <a:pt x="299" y="399"/>
                </a:lnTo>
                <a:lnTo>
                  <a:pt x="299" y="404"/>
                </a:lnTo>
                <a:lnTo>
                  <a:pt x="300" y="409"/>
                </a:lnTo>
                <a:lnTo>
                  <a:pt x="299" y="412"/>
                </a:lnTo>
                <a:lnTo>
                  <a:pt x="297" y="416"/>
                </a:lnTo>
                <a:lnTo>
                  <a:pt x="296" y="419"/>
                </a:lnTo>
                <a:lnTo>
                  <a:pt x="296" y="420"/>
                </a:lnTo>
                <a:lnTo>
                  <a:pt x="294" y="423"/>
                </a:lnTo>
                <a:lnTo>
                  <a:pt x="294" y="426"/>
                </a:lnTo>
                <a:lnTo>
                  <a:pt x="293" y="429"/>
                </a:lnTo>
                <a:lnTo>
                  <a:pt x="294" y="440"/>
                </a:lnTo>
                <a:lnTo>
                  <a:pt x="293" y="448"/>
                </a:lnTo>
                <a:lnTo>
                  <a:pt x="289" y="465"/>
                </a:lnTo>
                <a:lnTo>
                  <a:pt x="292" y="469"/>
                </a:lnTo>
                <a:lnTo>
                  <a:pt x="290" y="478"/>
                </a:lnTo>
                <a:lnTo>
                  <a:pt x="284" y="492"/>
                </a:lnTo>
                <a:lnTo>
                  <a:pt x="281" y="503"/>
                </a:lnTo>
                <a:lnTo>
                  <a:pt x="281" y="507"/>
                </a:lnTo>
                <a:lnTo>
                  <a:pt x="281" y="511"/>
                </a:lnTo>
                <a:lnTo>
                  <a:pt x="283" y="514"/>
                </a:lnTo>
                <a:lnTo>
                  <a:pt x="287" y="517"/>
                </a:lnTo>
                <a:lnTo>
                  <a:pt x="287" y="518"/>
                </a:lnTo>
                <a:lnTo>
                  <a:pt x="281" y="521"/>
                </a:lnTo>
                <a:lnTo>
                  <a:pt x="277" y="527"/>
                </a:lnTo>
                <a:lnTo>
                  <a:pt x="273" y="534"/>
                </a:lnTo>
                <a:lnTo>
                  <a:pt x="274" y="540"/>
                </a:lnTo>
                <a:lnTo>
                  <a:pt x="273" y="543"/>
                </a:lnTo>
                <a:lnTo>
                  <a:pt x="273" y="544"/>
                </a:lnTo>
                <a:lnTo>
                  <a:pt x="274" y="546"/>
                </a:lnTo>
                <a:lnTo>
                  <a:pt x="276" y="547"/>
                </a:lnTo>
                <a:lnTo>
                  <a:pt x="274" y="549"/>
                </a:lnTo>
                <a:lnTo>
                  <a:pt x="273" y="554"/>
                </a:lnTo>
                <a:lnTo>
                  <a:pt x="273" y="557"/>
                </a:lnTo>
                <a:lnTo>
                  <a:pt x="270" y="559"/>
                </a:lnTo>
                <a:lnTo>
                  <a:pt x="267" y="560"/>
                </a:lnTo>
                <a:lnTo>
                  <a:pt x="263" y="563"/>
                </a:lnTo>
                <a:lnTo>
                  <a:pt x="263" y="569"/>
                </a:lnTo>
                <a:lnTo>
                  <a:pt x="261" y="567"/>
                </a:lnTo>
                <a:lnTo>
                  <a:pt x="260" y="566"/>
                </a:lnTo>
                <a:lnTo>
                  <a:pt x="260" y="565"/>
                </a:lnTo>
                <a:lnTo>
                  <a:pt x="261" y="563"/>
                </a:lnTo>
                <a:lnTo>
                  <a:pt x="258" y="560"/>
                </a:lnTo>
                <a:lnTo>
                  <a:pt x="255" y="560"/>
                </a:lnTo>
                <a:lnTo>
                  <a:pt x="251" y="560"/>
                </a:lnTo>
                <a:lnTo>
                  <a:pt x="248" y="563"/>
                </a:lnTo>
                <a:lnTo>
                  <a:pt x="247" y="563"/>
                </a:lnTo>
                <a:lnTo>
                  <a:pt x="247" y="560"/>
                </a:lnTo>
                <a:lnTo>
                  <a:pt x="244" y="559"/>
                </a:lnTo>
                <a:lnTo>
                  <a:pt x="240" y="557"/>
                </a:lnTo>
                <a:lnTo>
                  <a:pt x="235" y="550"/>
                </a:lnTo>
                <a:lnTo>
                  <a:pt x="234" y="550"/>
                </a:lnTo>
                <a:lnTo>
                  <a:pt x="232" y="549"/>
                </a:lnTo>
                <a:lnTo>
                  <a:pt x="228" y="543"/>
                </a:lnTo>
                <a:lnTo>
                  <a:pt x="227" y="541"/>
                </a:lnTo>
                <a:lnTo>
                  <a:pt x="224" y="541"/>
                </a:lnTo>
                <a:lnTo>
                  <a:pt x="221" y="540"/>
                </a:lnTo>
                <a:lnTo>
                  <a:pt x="219" y="539"/>
                </a:lnTo>
                <a:lnTo>
                  <a:pt x="216" y="536"/>
                </a:lnTo>
                <a:lnTo>
                  <a:pt x="215" y="539"/>
                </a:lnTo>
                <a:lnTo>
                  <a:pt x="214" y="536"/>
                </a:lnTo>
                <a:lnTo>
                  <a:pt x="209" y="534"/>
                </a:lnTo>
                <a:lnTo>
                  <a:pt x="202" y="534"/>
                </a:lnTo>
                <a:lnTo>
                  <a:pt x="198" y="536"/>
                </a:lnTo>
                <a:lnTo>
                  <a:pt x="195" y="539"/>
                </a:lnTo>
                <a:lnTo>
                  <a:pt x="192" y="543"/>
                </a:lnTo>
                <a:lnTo>
                  <a:pt x="192" y="544"/>
                </a:lnTo>
                <a:lnTo>
                  <a:pt x="185" y="541"/>
                </a:lnTo>
                <a:lnTo>
                  <a:pt x="180" y="537"/>
                </a:lnTo>
                <a:lnTo>
                  <a:pt x="173" y="527"/>
                </a:lnTo>
                <a:lnTo>
                  <a:pt x="172" y="529"/>
                </a:lnTo>
                <a:lnTo>
                  <a:pt x="169" y="527"/>
                </a:lnTo>
                <a:lnTo>
                  <a:pt x="167" y="526"/>
                </a:lnTo>
                <a:lnTo>
                  <a:pt x="166" y="523"/>
                </a:lnTo>
                <a:lnTo>
                  <a:pt x="163" y="523"/>
                </a:lnTo>
                <a:lnTo>
                  <a:pt x="162" y="523"/>
                </a:lnTo>
                <a:lnTo>
                  <a:pt x="160" y="524"/>
                </a:lnTo>
                <a:lnTo>
                  <a:pt x="163" y="526"/>
                </a:lnTo>
                <a:lnTo>
                  <a:pt x="163" y="527"/>
                </a:lnTo>
                <a:lnTo>
                  <a:pt x="162" y="529"/>
                </a:lnTo>
                <a:lnTo>
                  <a:pt x="163" y="530"/>
                </a:lnTo>
                <a:lnTo>
                  <a:pt x="165" y="531"/>
                </a:lnTo>
                <a:lnTo>
                  <a:pt x="166" y="533"/>
                </a:lnTo>
                <a:lnTo>
                  <a:pt x="166" y="533"/>
                </a:lnTo>
                <a:lnTo>
                  <a:pt x="167" y="533"/>
                </a:lnTo>
                <a:lnTo>
                  <a:pt x="173" y="533"/>
                </a:lnTo>
                <a:lnTo>
                  <a:pt x="175" y="534"/>
                </a:lnTo>
                <a:lnTo>
                  <a:pt x="175" y="536"/>
                </a:lnTo>
                <a:lnTo>
                  <a:pt x="173" y="537"/>
                </a:lnTo>
                <a:lnTo>
                  <a:pt x="166" y="546"/>
                </a:lnTo>
                <a:lnTo>
                  <a:pt x="163" y="549"/>
                </a:lnTo>
                <a:lnTo>
                  <a:pt x="160" y="553"/>
                </a:lnTo>
                <a:lnTo>
                  <a:pt x="160" y="560"/>
                </a:lnTo>
                <a:lnTo>
                  <a:pt x="160" y="565"/>
                </a:lnTo>
                <a:lnTo>
                  <a:pt x="162" y="569"/>
                </a:lnTo>
                <a:lnTo>
                  <a:pt x="163" y="573"/>
                </a:lnTo>
                <a:lnTo>
                  <a:pt x="165" y="576"/>
                </a:lnTo>
                <a:lnTo>
                  <a:pt x="165" y="578"/>
                </a:lnTo>
                <a:lnTo>
                  <a:pt x="165" y="579"/>
                </a:lnTo>
                <a:lnTo>
                  <a:pt x="162" y="585"/>
                </a:lnTo>
                <a:lnTo>
                  <a:pt x="159" y="593"/>
                </a:lnTo>
                <a:lnTo>
                  <a:pt x="160" y="593"/>
                </a:lnTo>
                <a:lnTo>
                  <a:pt x="159" y="595"/>
                </a:lnTo>
                <a:lnTo>
                  <a:pt x="157" y="595"/>
                </a:lnTo>
                <a:lnTo>
                  <a:pt x="156" y="593"/>
                </a:lnTo>
                <a:lnTo>
                  <a:pt x="154" y="596"/>
                </a:lnTo>
                <a:lnTo>
                  <a:pt x="133" y="617"/>
                </a:lnTo>
                <a:lnTo>
                  <a:pt x="131" y="617"/>
                </a:lnTo>
                <a:lnTo>
                  <a:pt x="130" y="618"/>
                </a:lnTo>
                <a:lnTo>
                  <a:pt x="128" y="618"/>
                </a:lnTo>
                <a:lnTo>
                  <a:pt x="126" y="622"/>
                </a:lnTo>
                <a:lnTo>
                  <a:pt x="124" y="622"/>
                </a:lnTo>
                <a:lnTo>
                  <a:pt x="121" y="622"/>
                </a:lnTo>
                <a:lnTo>
                  <a:pt x="120" y="619"/>
                </a:lnTo>
                <a:lnTo>
                  <a:pt x="115" y="615"/>
                </a:lnTo>
                <a:lnTo>
                  <a:pt x="114" y="621"/>
                </a:lnTo>
                <a:lnTo>
                  <a:pt x="113" y="615"/>
                </a:lnTo>
                <a:lnTo>
                  <a:pt x="107" y="611"/>
                </a:lnTo>
                <a:lnTo>
                  <a:pt x="101" y="608"/>
                </a:lnTo>
                <a:lnTo>
                  <a:pt x="97" y="606"/>
                </a:lnTo>
                <a:lnTo>
                  <a:pt x="92" y="609"/>
                </a:lnTo>
                <a:lnTo>
                  <a:pt x="87" y="612"/>
                </a:lnTo>
                <a:lnTo>
                  <a:pt x="84" y="618"/>
                </a:lnTo>
                <a:lnTo>
                  <a:pt x="84" y="622"/>
                </a:lnTo>
                <a:lnTo>
                  <a:pt x="81" y="624"/>
                </a:lnTo>
                <a:lnTo>
                  <a:pt x="79" y="622"/>
                </a:lnTo>
                <a:lnTo>
                  <a:pt x="81" y="618"/>
                </a:lnTo>
                <a:lnTo>
                  <a:pt x="79" y="617"/>
                </a:lnTo>
                <a:lnTo>
                  <a:pt x="76" y="617"/>
                </a:lnTo>
                <a:lnTo>
                  <a:pt x="72" y="615"/>
                </a:lnTo>
                <a:lnTo>
                  <a:pt x="74" y="614"/>
                </a:lnTo>
                <a:lnTo>
                  <a:pt x="76" y="609"/>
                </a:lnTo>
                <a:lnTo>
                  <a:pt x="76" y="602"/>
                </a:lnTo>
                <a:lnTo>
                  <a:pt x="75" y="598"/>
                </a:lnTo>
                <a:lnTo>
                  <a:pt x="69" y="599"/>
                </a:lnTo>
                <a:lnTo>
                  <a:pt x="68" y="585"/>
                </a:lnTo>
                <a:lnTo>
                  <a:pt x="66" y="573"/>
                </a:lnTo>
                <a:lnTo>
                  <a:pt x="65" y="573"/>
                </a:lnTo>
                <a:lnTo>
                  <a:pt x="63" y="575"/>
                </a:lnTo>
                <a:lnTo>
                  <a:pt x="59" y="572"/>
                </a:lnTo>
                <a:lnTo>
                  <a:pt x="55" y="570"/>
                </a:lnTo>
                <a:lnTo>
                  <a:pt x="56" y="570"/>
                </a:lnTo>
                <a:lnTo>
                  <a:pt x="58" y="566"/>
                </a:lnTo>
                <a:lnTo>
                  <a:pt x="56" y="563"/>
                </a:lnTo>
                <a:lnTo>
                  <a:pt x="50" y="566"/>
                </a:lnTo>
                <a:lnTo>
                  <a:pt x="50" y="565"/>
                </a:lnTo>
                <a:lnTo>
                  <a:pt x="50" y="563"/>
                </a:lnTo>
                <a:lnTo>
                  <a:pt x="49" y="559"/>
                </a:lnTo>
                <a:lnTo>
                  <a:pt x="48" y="556"/>
                </a:lnTo>
                <a:lnTo>
                  <a:pt x="46" y="554"/>
                </a:lnTo>
                <a:lnTo>
                  <a:pt x="43" y="556"/>
                </a:lnTo>
                <a:lnTo>
                  <a:pt x="42" y="553"/>
                </a:lnTo>
                <a:lnTo>
                  <a:pt x="43" y="547"/>
                </a:lnTo>
                <a:lnTo>
                  <a:pt x="42" y="543"/>
                </a:lnTo>
                <a:lnTo>
                  <a:pt x="42" y="541"/>
                </a:lnTo>
                <a:lnTo>
                  <a:pt x="39" y="540"/>
                </a:lnTo>
                <a:lnTo>
                  <a:pt x="37" y="540"/>
                </a:lnTo>
                <a:lnTo>
                  <a:pt x="39" y="543"/>
                </a:lnTo>
                <a:lnTo>
                  <a:pt x="37" y="541"/>
                </a:lnTo>
                <a:lnTo>
                  <a:pt x="36" y="541"/>
                </a:lnTo>
                <a:lnTo>
                  <a:pt x="36" y="539"/>
                </a:lnTo>
                <a:lnTo>
                  <a:pt x="36" y="537"/>
                </a:lnTo>
                <a:lnTo>
                  <a:pt x="36" y="534"/>
                </a:lnTo>
                <a:lnTo>
                  <a:pt x="35" y="533"/>
                </a:lnTo>
                <a:lnTo>
                  <a:pt x="33" y="533"/>
                </a:lnTo>
                <a:lnTo>
                  <a:pt x="32" y="531"/>
                </a:lnTo>
                <a:lnTo>
                  <a:pt x="30" y="529"/>
                </a:lnTo>
                <a:lnTo>
                  <a:pt x="30" y="526"/>
                </a:lnTo>
                <a:lnTo>
                  <a:pt x="32" y="524"/>
                </a:lnTo>
                <a:lnTo>
                  <a:pt x="42" y="513"/>
                </a:lnTo>
                <a:lnTo>
                  <a:pt x="43" y="508"/>
                </a:lnTo>
                <a:lnTo>
                  <a:pt x="40" y="501"/>
                </a:lnTo>
                <a:lnTo>
                  <a:pt x="40" y="498"/>
                </a:lnTo>
                <a:lnTo>
                  <a:pt x="35" y="492"/>
                </a:lnTo>
                <a:lnTo>
                  <a:pt x="33" y="487"/>
                </a:lnTo>
                <a:lnTo>
                  <a:pt x="33" y="485"/>
                </a:lnTo>
                <a:lnTo>
                  <a:pt x="37" y="481"/>
                </a:lnTo>
                <a:lnTo>
                  <a:pt x="39" y="478"/>
                </a:lnTo>
                <a:lnTo>
                  <a:pt x="39" y="475"/>
                </a:lnTo>
                <a:lnTo>
                  <a:pt x="39" y="472"/>
                </a:lnTo>
                <a:lnTo>
                  <a:pt x="36" y="465"/>
                </a:lnTo>
                <a:lnTo>
                  <a:pt x="36" y="464"/>
                </a:lnTo>
                <a:lnTo>
                  <a:pt x="36" y="464"/>
                </a:lnTo>
                <a:lnTo>
                  <a:pt x="37" y="461"/>
                </a:lnTo>
                <a:lnTo>
                  <a:pt x="43" y="453"/>
                </a:lnTo>
                <a:lnTo>
                  <a:pt x="46" y="449"/>
                </a:lnTo>
                <a:lnTo>
                  <a:pt x="50" y="440"/>
                </a:lnTo>
                <a:lnTo>
                  <a:pt x="53" y="436"/>
                </a:lnTo>
                <a:lnTo>
                  <a:pt x="52" y="433"/>
                </a:lnTo>
                <a:lnTo>
                  <a:pt x="53" y="430"/>
                </a:lnTo>
                <a:lnTo>
                  <a:pt x="53" y="425"/>
                </a:lnTo>
                <a:lnTo>
                  <a:pt x="52" y="414"/>
                </a:lnTo>
                <a:lnTo>
                  <a:pt x="52" y="403"/>
                </a:lnTo>
                <a:lnTo>
                  <a:pt x="50" y="400"/>
                </a:lnTo>
                <a:lnTo>
                  <a:pt x="50" y="397"/>
                </a:lnTo>
                <a:lnTo>
                  <a:pt x="52" y="396"/>
                </a:lnTo>
                <a:lnTo>
                  <a:pt x="52" y="389"/>
                </a:lnTo>
                <a:lnTo>
                  <a:pt x="52" y="387"/>
                </a:lnTo>
                <a:lnTo>
                  <a:pt x="55" y="387"/>
                </a:lnTo>
                <a:lnTo>
                  <a:pt x="56" y="389"/>
                </a:lnTo>
                <a:lnTo>
                  <a:pt x="62" y="400"/>
                </a:lnTo>
                <a:lnTo>
                  <a:pt x="65" y="403"/>
                </a:lnTo>
                <a:lnTo>
                  <a:pt x="69" y="406"/>
                </a:lnTo>
                <a:lnTo>
                  <a:pt x="75" y="404"/>
                </a:lnTo>
                <a:lnTo>
                  <a:pt x="65" y="400"/>
                </a:lnTo>
                <a:lnTo>
                  <a:pt x="63" y="399"/>
                </a:lnTo>
                <a:lnTo>
                  <a:pt x="63" y="394"/>
                </a:lnTo>
                <a:lnTo>
                  <a:pt x="66" y="390"/>
                </a:lnTo>
                <a:lnTo>
                  <a:pt x="71" y="386"/>
                </a:lnTo>
                <a:lnTo>
                  <a:pt x="72" y="383"/>
                </a:lnTo>
                <a:lnTo>
                  <a:pt x="71" y="383"/>
                </a:lnTo>
                <a:lnTo>
                  <a:pt x="69" y="384"/>
                </a:lnTo>
                <a:lnTo>
                  <a:pt x="69" y="386"/>
                </a:lnTo>
                <a:lnTo>
                  <a:pt x="68" y="387"/>
                </a:lnTo>
                <a:lnTo>
                  <a:pt x="66" y="387"/>
                </a:lnTo>
                <a:lnTo>
                  <a:pt x="69" y="386"/>
                </a:lnTo>
                <a:lnTo>
                  <a:pt x="71" y="381"/>
                </a:lnTo>
                <a:lnTo>
                  <a:pt x="74" y="376"/>
                </a:lnTo>
                <a:lnTo>
                  <a:pt x="74" y="373"/>
                </a:lnTo>
                <a:lnTo>
                  <a:pt x="75" y="364"/>
                </a:lnTo>
                <a:lnTo>
                  <a:pt x="75" y="361"/>
                </a:lnTo>
                <a:lnTo>
                  <a:pt x="74" y="357"/>
                </a:lnTo>
                <a:lnTo>
                  <a:pt x="69" y="352"/>
                </a:lnTo>
                <a:lnTo>
                  <a:pt x="63" y="348"/>
                </a:lnTo>
                <a:lnTo>
                  <a:pt x="58" y="347"/>
                </a:lnTo>
                <a:lnTo>
                  <a:pt x="52" y="351"/>
                </a:lnTo>
                <a:lnTo>
                  <a:pt x="53" y="352"/>
                </a:lnTo>
                <a:lnTo>
                  <a:pt x="53" y="351"/>
                </a:lnTo>
                <a:lnTo>
                  <a:pt x="55" y="351"/>
                </a:lnTo>
                <a:lnTo>
                  <a:pt x="55" y="351"/>
                </a:lnTo>
                <a:lnTo>
                  <a:pt x="58" y="351"/>
                </a:lnTo>
                <a:lnTo>
                  <a:pt x="55" y="352"/>
                </a:lnTo>
                <a:lnTo>
                  <a:pt x="53" y="355"/>
                </a:lnTo>
                <a:lnTo>
                  <a:pt x="50" y="361"/>
                </a:lnTo>
                <a:lnTo>
                  <a:pt x="49" y="360"/>
                </a:lnTo>
                <a:lnTo>
                  <a:pt x="52" y="357"/>
                </a:lnTo>
                <a:lnTo>
                  <a:pt x="50" y="355"/>
                </a:lnTo>
                <a:lnTo>
                  <a:pt x="48" y="352"/>
                </a:lnTo>
                <a:lnTo>
                  <a:pt x="45" y="350"/>
                </a:lnTo>
                <a:lnTo>
                  <a:pt x="45" y="350"/>
                </a:lnTo>
                <a:lnTo>
                  <a:pt x="43" y="350"/>
                </a:lnTo>
                <a:lnTo>
                  <a:pt x="43" y="347"/>
                </a:lnTo>
                <a:lnTo>
                  <a:pt x="43" y="345"/>
                </a:lnTo>
                <a:lnTo>
                  <a:pt x="43" y="344"/>
                </a:lnTo>
                <a:lnTo>
                  <a:pt x="45" y="342"/>
                </a:lnTo>
                <a:lnTo>
                  <a:pt x="45" y="339"/>
                </a:lnTo>
                <a:lnTo>
                  <a:pt x="43" y="331"/>
                </a:lnTo>
                <a:lnTo>
                  <a:pt x="45" y="328"/>
                </a:lnTo>
                <a:lnTo>
                  <a:pt x="48" y="322"/>
                </a:lnTo>
                <a:lnTo>
                  <a:pt x="48" y="318"/>
                </a:lnTo>
                <a:lnTo>
                  <a:pt x="45" y="315"/>
                </a:lnTo>
                <a:lnTo>
                  <a:pt x="42" y="316"/>
                </a:lnTo>
                <a:lnTo>
                  <a:pt x="42" y="315"/>
                </a:lnTo>
                <a:lnTo>
                  <a:pt x="43" y="313"/>
                </a:lnTo>
                <a:lnTo>
                  <a:pt x="46" y="311"/>
                </a:lnTo>
                <a:lnTo>
                  <a:pt x="48" y="312"/>
                </a:lnTo>
                <a:lnTo>
                  <a:pt x="53" y="311"/>
                </a:lnTo>
                <a:lnTo>
                  <a:pt x="56" y="311"/>
                </a:lnTo>
                <a:lnTo>
                  <a:pt x="58" y="309"/>
                </a:lnTo>
                <a:lnTo>
                  <a:pt x="61" y="309"/>
                </a:lnTo>
                <a:lnTo>
                  <a:pt x="62" y="306"/>
                </a:lnTo>
                <a:lnTo>
                  <a:pt x="63" y="302"/>
                </a:lnTo>
                <a:lnTo>
                  <a:pt x="65" y="298"/>
                </a:lnTo>
                <a:lnTo>
                  <a:pt x="63" y="295"/>
                </a:lnTo>
                <a:lnTo>
                  <a:pt x="61" y="287"/>
                </a:lnTo>
                <a:lnTo>
                  <a:pt x="61" y="282"/>
                </a:lnTo>
                <a:lnTo>
                  <a:pt x="61" y="269"/>
                </a:lnTo>
                <a:lnTo>
                  <a:pt x="63" y="256"/>
                </a:lnTo>
                <a:lnTo>
                  <a:pt x="65" y="249"/>
                </a:lnTo>
                <a:lnTo>
                  <a:pt x="62" y="243"/>
                </a:lnTo>
                <a:lnTo>
                  <a:pt x="58" y="237"/>
                </a:lnTo>
                <a:lnTo>
                  <a:pt x="53" y="234"/>
                </a:lnTo>
                <a:lnTo>
                  <a:pt x="52" y="236"/>
                </a:lnTo>
                <a:lnTo>
                  <a:pt x="48" y="231"/>
                </a:lnTo>
                <a:lnTo>
                  <a:pt x="46" y="227"/>
                </a:lnTo>
                <a:lnTo>
                  <a:pt x="49" y="212"/>
                </a:lnTo>
                <a:lnTo>
                  <a:pt x="49" y="208"/>
                </a:lnTo>
                <a:lnTo>
                  <a:pt x="48" y="201"/>
                </a:lnTo>
                <a:lnTo>
                  <a:pt x="45" y="195"/>
                </a:lnTo>
                <a:lnTo>
                  <a:pt x="42" y="192"/>
                </a:lnTo>
                <a:lnTo>
                  <a:pt x="37" y="189"/>
                </a:lnTo>
                <a:lnTo>
                  <a:pt x="37" y="184"/>
                </a:lnTo>
                <a:lnTo>
                  <a:pt x="36" y="178"/>
                </a:lnTo>
                <a:lnTo>
                  <a:pt x="35" y="172"/>
                </a:lnTo>
                <a:lnTo>
                  <a:pt x="32" y="168"/>
                </a:lnTo>
                <a:lnTo>
                  <a:pt x="26" y="168"/>
                </a:lnTo>
                <a:lnTo>
                  <a:pt x="16" y="173"/>
                </a:lnTo>
                <a:lnTo>
                  <a:pt x="11" y="171"/>
                </a:lnTo>
                <a:lnTo>
                  <a:pt x="14" y="166"/>
                </a:lnTo>
                <a:lnTo>
                  <a:pt x="16" y="162"/>
                </a:lnTo>
                <a:lnTo>
                  <a:pt x="11" y="160"/>
                </a:lnTo>
                <a:lnTo>
                  <a:pt x="9" y="163"/>
                </a:lnTo>
                <a:lnTo>
                  <a:pt x="6" y="168"/>
                </a:lnTo>
                <a:lnTo>
                  <a:pt x="6" y="173"/>
                </a:lnTo>
                <a:lnTo>
                  <a:pt x="3" y="171"/>
                </a:lnTo>
                <a:lnTo>
                  <a:pt x="3" y="166"/>
                </a:lnTo>
                <a:lnTo>
                  <a:pt x="1" y="159"/>
                </a:lnTo>
                <a:lnTo>
                  <a:pt x="1" y="158"/>
                </a:lnTo>
                <a:lnTo>
                  <a:pt x="6" y="156"/>
                </a:lnTo>
                <a:lnTo>
                  <a:pt x="9" y="153"/>
                </a:lnTo>
                <a:lnTo>
                  <a:pt x="11" y="150"/>
                </a:lnTo>
                <a:lnTo>
                  <a:pt x="11" y="143"/>
                </a:lnTo>
                <a:lnTo>
                  <a:pt x="13" y="143"/>
                </a:lnTo>
                <a:lnTo>
                  <a:pt x="13" y="143"/>
                </a:lnTo>
                <a:lnTo>
                  <a:pt x="14" y="140"/>
                </a:lnTo>
                <a:lnTo>
                  <a:pt x="13" y="140"/>
                </a:lnTo>
                <a:lnTo>
                  <a:pt x="10" y="140"/>
                </a:lnTo>
                <a:lnTo>
                  <a:pt x="9" y="139"/>
                </a:lnTo>
                <a:lnTo>
                  <a:pt x="9" y="137"/>
                </a:lnTo>
                <a:lnTo>
                  <a:pt x="6" y="133"/>
                </a:lnTo>
                <a:lnTo>
                  <a:pt x="4" y="132"/>
                </a:lnTo>
                <a:lnTo>
                  <a:pt x="1" y="130"/>
                </a:lnTo>
                <a:lnTo>
                  <a:pt x="19" y="96"/>
                </a:lnTo>
                <a:lnTo>
                  <a:pt x="20" y="91"/>
                </a:lnTo>
                <a:lnTo>
                  <a:pt x="20" y="87"/>
                </a:lnTo>
                <a:lnTo>
                  <a:pt x="19" y="83"/>
                </a:lnTo>
                <a:lnTo>
                  <a:pt x="16" y="81"/>
                </a:lnTo>
                <a:lnTo>
                  <a:pt x="13" y="78"/>
                </a:lnTo>
                <a:lnTo>
                  <a:pt x="14" y="74"/>
                </a:lnTo>
                <a:lnTo>
                  <a:pt x="16" y="70"/>
                </a:lnTo>
                <a:lnTo>
                  <a:pt x="19" y="67"/>
                </a:lnTo>
                <a:lnTo>
                  <a:pt x="20" y="67"/>
                </a:lnTo>
                <a:lnTo>
                  <a:pt x="20" y="70"/>
                </a:lnTo>
                <a:lnTo>
                  <a:pt x="22" y="70"/>
                </a:lnTo>
                <a:lnTo>
                  <a:pt x="23" y="70"/>
                </a:lnTo>
                <a:lnTo>
                  <a:pt x="24" y="72"/>
                </a:lnTo>
                <a:lnTo>
                  <a:pt x="24" y="74"/>
                </a:lnTo>
                <a:lnTo>
                  <a:pt x="23" y="77"/>
                </a:lnTo>
                <a:lnTo>
                  <a:pt x="23" y="81"/>
                </a:lnTo>
                <a:lnTo>
                  <a:pt x="23" y="84"/>
                </a:lnTo>
                <a:lnTo>
                  <a:pt x="32" y="96"/>
                </a:lnTo>
                <a:lnTo>
                  <a:pt x="39" y="100"/>
                </a:lnTo>
                <a:lnTo>
                  <a:pt x="61" y="104"/>
                </a:lnTo>
                <a:lnTo>
                  <a:pt x="71" y="109"/>
                </a:lnTo>
                <a:lnTo>
                  <a:pt x="76" y="109"/>
                </a:lnTo>
                <a:lnTo>
                  <a:pt x="79" y="109"/>
                </a:lnTo>
                <a:lnTo>
                  <a:pt x="95" y="103"/>
                </a:lnTo>
                <a:lnTo>
                  <a:pt x="100" y="98"/>
                </a:lnTo>
                <a:lnTo>
                  <a:pt x="102" y="96"/>
                </a:lnTo>
                <a:lnTo>
                  <a:pt x="104" y="91"/>
                </a:lnTo>
                <a:lnTo>
                  <a:pt x="118" y="85"/>
                </a:lnTo>
                <a:lnTo>
                  <a:pt x="123" y="85"/>
                </a:lnTo>
                <a:lnTo>
                  <a:pt x="127" y="87"/>
                </a:lnTo>
                <a:lnTo>
                  <a:pt x="128" y="88"/>
                </a:lnTo>
                <a:lnTo>
                  <a:pt x="141" y="80"/>
                </a:lnTo>
                <a:lnTo>
                  <a:pt x="144" y="75"/>
                </a:lnTo>
                <a:lnTo>
                  <a:pt x="152" y="64"/>
                </a:lnTo>
                <a:lnTo>
                  <a:pt x="154" y="62"/>
                </a:lnTo>
                <a:lnTo>
                  <a:pt x="154" y="61"/>
                </a:lnTo>
                <a:lnTo>
                  <a:pt x="154" y="61"/>
                </a:lnTo>
                <a:lnTo>
                  <a:pt x="154" y="61"/>
                </a:lnTo>
                <a:lnTo>
                  <a:pt x="153" y="59"/>
                </a:lnTo>
                <a:lnTo>
                  <a:pt x="160" y="58"/>
                </a:lnTo>
                <a:lnTo>
                  <a:pt x="162" y="57"/>
                </a:lnTo>
                <a:lnTo>
                  <a:pt x="163" y="55"/>
                </a:lnTo>
                <a:lnTo>
                  <a:pt x="166" y="51"/>
                </a:lnTo>
                <a:lnTo>
                  <a:pt x="167" y="49"/>
                </a:lnTo>
                <a:lnTo>
                  <a:pt x="169" y="48"/>
                </a:lnTo>
                <a:lnTo>
                  <a:pt x="173" y="45"/>
                </a:lnTo>
                <a:lnTo>
                  <a:pt x="176" y="42"/>
                </a:lnTo>
                <a:lnTo>
                  <a:pt x="179" y="35"/>
                </a:lnTo>
                <a:lnTo>
                  <a:pt x="183" y="33"/>
                </a:lnTo>
                <a:lnTo>
                  <a:pt x="196" y="32"/>
                </a:lnTo>
                <a:lnTo>
                  <a:pt x="199" y="32"/>
                </a:lnTo>
                <a:lnTo>
                  <a:pt x="205" y="26"/>
                </a:lnTo>
                <a:lnTo>
                  <a:pt x="206" y="28"/>
                </a:lnTo>
                <a:lnTo>
                  <a:pt x="209" y="25"/>
                </a:lnTo>
                <a:lnTo>
                  <a:pt x="211" y="21"/>
                </a:lnTo>
                <a:lnTo>
                  <a:pt x="211" y="9"/>
                </a:lnTo>
                <a:lnTo>
                  <a:pt x="214" y="5"/>
                </a:lnTo>
                <a:lnTo>
                  <a:pt x="216" y="3"/>
                </a:lnTo>
                <a:lnTo>
                  <a:pt x="221" y="2"/>
                </a:lnTo>
                <a:lnTo>
                  <a:pt x="225" y="0"/>
                </a:lnTo>
                <a:lnTo>
                  <a:pt x="225" y="3"/>
                </a:lnTo>
                <a:lnTo>
                  <a:pt x="227" y="3"/>
                </a:lnTo>
                <a:moveTo>
                  <a:pt x="227" y="3"/>
                </a:moveTo>
                <a:lnTo>
                  <a:pt x="227" y="3"/>
                </a:lnTo>
              </a:path>
            </a:pathLst>
          </a:custGeom>
          <a:solidFill>
            <a:schemeClr val="accent3">
              <a:lumMod val="60000"/>
              <a:lumOff val="40000"/>
            </a:schemeClr>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135" name="Speech Bubble: Rectangle 134">
            <a:extLst>
              <a:ext uri="{FF2B5EF4-FFF2-40B4-BE49-F238E27FC236}">
                <a16:creationId xmlns:a16="http://schemas.microsoft.com/office/drawing/2014/main" id="{FB4A7AA3-2A46-6F64-03DA-2C8815297610}"/>
              </a:ext>
            </a:extLst>
          </p:cNvPr>
          <p:cNvSpPr/>
          <p:nvPr/>
        </p:nvSpPr>
        <p:spPr>
          <a:xfrm>
            <a:off x="969963" y="4514850"/>
            <a:ext cx="2571750" cy="1543050"/>
          </a:xfrm>
          <a:prstGeom prst="wedgeRectCallout">
            <a:avLst>
              <a:gd name="adj1" fmla="val 61270"/>
              <a:gd name="adj2" fmla="val -640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graphicFrame>
        <p:nvGraphicFramePr>
          <p:cNvPr id="76" name="Chart 75">
            <a:extLst>
              <a:ext uri="{FF2B5EF4-FFF2-40B4-BE49-F238E27FC236}">
                <a16:creationId xmlns:a16="http://schemas.microsoft.com/office/drawing/2014/main" id="{7A3E0FAB-22AC-49FE-7AC9-498B46A9F873}"/>
              </a:ext>
            </a:extLst>
          </p:cNvPr>
          <p:cNvGraphicFramePr/>
          <p:nvPr>
            <p:custDataLst>
              <p:tags r:id="rId18"/>
            </p:custDataLst>
            <p:extLst>
              <p:ext uri="{D42A27DB-BD31-4B8C-83A1-F6EECF244321}">
                <p14:modId xmlns:p14="http://schemas.microsoft.com/office/powerpoint/2010/main" val="1421496428"/>
              </p:ext>
            </p:extLst>
          </p:nvPr>
        </p:nvGraphicFramePr>
        <p:xfrm>
          <a:off x="973138" y="4606925"/>
          <a:ext cx="2620962" cy="1350963"/>
        </p:xfrm>
        <a:graphic>
          <a:graphicData uri="http://schemas.openxmlformats.org/drawingml/2006/chart">
            <c:chart xmlns:c="http://schemas.openxmlformats.org/drawingml/2006/chart" xmlns:r="http://schemas.openxmlformats.org/officeDocument/2006/relationships" r:id="rId30"/>
          </a:graphicData>
        </a:graphic>
      </p:graphicFrame>
      <p:sp>
        <p:nvSpPr>
          <p:cNvPr id="201" name="Text Placeholder 2">
            <a:extLst>
              <a:ext uri="{FF2B5EF4-FFF2-40B4-BE49-F238E27FC236}">
                <a16:creationId xmlns:a16="http://schemas.microsoft.com/office/drawing/2014/main" id="{9852646D-F088-A7DA-6CB8-A554DF1BE3D2}"/>
              </a:ext>
            </a:extLst>
          </p:cNvPr>
          <p:cNvSpPr>
            <a:spLocks noGrp="1"/>
          </p:cNvSpPr>
          <p:nvPr>
            <p:custDataLst>
              <p:tags r:id="rId19"/>
            </p:custDataLst>
          </p:nvPr>
        </p:nvSpPr>
        <p:spPr bwMode="auto">
          <a:xfrm>
            <a:off x="1219200" y="5775325"/>
            <a:ext cx="4889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4DACE01A-B1C5-4E4D-81BA-DB075D4877D8}" type="datetime'''MA''''''C''''S''''''''''''''''''''E'''''''''''''''''''">
              <a:rPr lang="en-US" altLang="en-US" sz="1000" smtClean="0">
                <a:solidFill>
                  <a:srgbClr val="000000"/>
                </a:solidFill>
              </a:rPr>
              <a:pPr marL="0" lvl="0" indent="0" algn="ctr">
                <a:spcBef>
                  <a:spcPct val="0"/>
                </a:spcBef>
                <a:spcAft>
                  <a:spcPct val="0"/>
                </a:spcAft>
                <a:buNone/>
                <a:defRPr/>
              </a:pPr>
              <a:t>MACSE</a:t>
            </a:fld>
            <a:endParaRPr kumimoji="0" lang="en-US" sz="1000" b="0" i="0" strike="noStrike" kern="1200" cap="none" spc="40" normalizeH="0" baseline="0" noProof="0">
              <a:ln>
                <a:noFill/>
              </a:ln>
              <a:solidFill>
                <a:srgbClr val="000000"/>
              </a:solidFill>
              <a:effectLst/>
              <a:uLnTx/>
              <a:uFillTx/>
            </a:endParaRPr>
          </a:p>
        </p:txBody>
      </p:sp>
      <p:sp>
        <p:nvSpPr>
          <p:cNvPr id="118" name="Text Placeholder 2">
            <a:extLst>
              <a:ext uri="{FF2B5EF4-FFF2-40B4-BE49-F238E27FC236}">
                <a16:creationId xmlns:a16="http://schemas.microsoft.com/office/drawing/2014/main" id="{626688D2-631D-B3B9-0CA6-494401786347}"/>
              </a:ext>
            </a:extLst>
          </p:cNvPr>
          <p:cNvSpPr>
            <a:spLocks noGrp="1"/>
          </p:cNvSpPr>
          <p:nvPr>
            <p:custDataLst>
              <p:tags r:id="rId20"/>
            </p:custDataLst>
          </p:nvPr>
        </p:nvSpPr>
        <p:spPr bwMode="auto">
          <a:xfrm>
            <a:off x="1906588" y="5775325"/>
            <a:ext cx="75247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BBA2099B-4210-4A57-AD5B-862CC93E6731}" type="datetime'''Aut''''''h''''''''''''or''i''''''s''''''''''''''''''e''d'''">
              <a:rPr lang="en-US" altLang="en-US" sz="1000" smtClean="0">
                <a:solidFill>
                  <a:srgbClr val="000000"/>
                </a:solidFill>
              </a:rPr>
              <a:pPr marL="0" lvl="0" indent="0" algn="ctr">
                <a:spcBef>
                  <a:spcPct val="0"/>
                </a:spcBef>
                <a:spcAft>
                  <a:spcPct val="0"/>
                </a:spcAft>
                <a:buNone/>
                <a:defRPr/>
              </a:pPr>
              <a:t>Authorised</a:t>
            </a:fld>
            <a:endParaRPr kumimoji="0" lang="en-US" sz="1000" b="0" i="0" strike="noStrike" kern="1200" cap="none" spc="40" normalizeH="0" baseline="0" noProof="0">
              <a:ln>
                <a:noFill/>
              </a:ln>
              <a:solidFill>
                <a:srgbClr val="000000"/>
              </a:solidFill>
              <a:effectLst/>
              <a:uLnTx/>
              <a:uFillTx/>
            </a:endParaRPr>
          </a:p>
        </p:txBody>
      </p:sp>
      <p:sp>
        <p:nvSpPr>
          <p:cNvPr id="119" name="Text Placeholder 2">
            <a:extLst>
              <a:ext uri="{FF2B5EF4-FFF2-40B4-BE49-F238E27FC236}">
                <a16:creationId xmlns:a16="http://schemas.microsoft.com/office/drawing/2014/main" id="{DE2760FA-5228-765F-F010-9600CEAD56A6}"/>
              </a:ext>
            </a:extLst>
          </p:cNvPr>
          <p:cNvSpPr>
            <a:spLocks noGrp="1"/>
          </p:cNvSpPr>
          <p:nvPr>
            <p:custDataLst>
              <p:tags r:id="rId21"/>
            </p:custDataLst>
          </p:nvPr>
        </p:nvSpPr>
        <p:spPr bwMode="auto">
          <a:xfrm>
            <a:off x="2736850" y="5775325"/>
            <a:ext cx="728663" cy="2889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99A8B9D0-11FA-45B0-B4BE-01AA03425E4C}" type="datetime'Un''d''''''''er'''' ''''p''''ermi''''''''t''''''tin''''''''g'">
              <a:rPr lang="en-US" altLang="en-US" sz="1000" smtClean="0">
                <a:solidFill>
                  <a:srgbClr val="000000"/>
                </a:solidFill>
              </a:rPr>
              <a:pPr marL="0" lvl="0" indent="0" algn="ctr">
                <a:spcBef>
                  <a:spcPct val="0"/>
                </a:spcBef>
                <a:spcAft>
                  <a:spcPct val="0"/>
                </a:spcAft>
                <a:buNone/>
                <a:defRPr/>
              </a:pPr>
              <a:t>Under permitting</a:t>
            </a:fld>
            <a:endParaRPr kumimoji="0" lang="en-US" sz="1000" b="0" i="0" strike="noStrike" kern="1200" cap="none" spc="40" normalizeH="0" baseline="0" noProof="0">
              <a:ln>
                <a:noFill/>
              </a:ln>
              <a:solidFill>
                <a:srgbClr val="000000"/>
              </a:solidFill>
              <a:effectLst/>
              <a:uLnTx/>
              <a:uFillTx/>
            </a:endParaRPr>
          </a:p>
        </p:txBody>
      </p:sp>
      <p:sp>
        <p:nvSpPr>
          <p:cNvPr id="150" name="TextBox 149">
            <a:extLst>
              <a:ext uri="{FF2B5EF4-FFF2-40B4-BE49-F238E27FC236}">
                <a16:creationId xmlns:a16="http://schemas.microsoft.com/office/drawing/2014/main" id="{8BBB6E32-7268-D56F-DE7B-603B6FDADB24}"/>
              </a:ext>
            </a:extLst>
          </p:cNvPr>
          <p:cNvSpPr txBox="1"/>
          <p:nvPr/>
        </p:nvSpPr>
        <p:spPr>
          <a:xfrm>
            <a:off x="1508125" y="4487863"/>
            <a:ext cx="1392238" cy="30003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1200" b="1" u="none" strike="noStrike" kern="1200" cap="none" spc="0" normalizeH="0" baseline="0" noProof="0">
                <a:ln>
                  <a:noFill/>
                </a:ln>
                <a:solidFill>
                  <a:srgbClr val="000000"/>
                </a:solidFill>
                <a:effectLst/>
                <a:uLnTx/>
                <a:uFillTx/>
                <a:latin typeface="Verdana"/>
                <a:ea typeface="+mn-ea"/>
                <a:cs typeface="+mn-cs"/>
              </a:rPr>
              <a:t>Sardinia</a:t>
            </a:r>
          </a:p>
        </p:txBody>
      </p:sp>
      <p:sp>
        <p:nvSpPr>
          <p:cNvPr id="8" name="Text Placeholder 23">
            <a:extLst>
              <a:ext uri="{FF2B5EF4-FFF2-40B4-BE49-F238E27FC236}">
                <a16:creationId xmlns:a16="http://schemas.microsoft.com/office/drawing/2014/main" id="{50AC18F2-F5A2-70F9-3516-285ED5ED0084}"/>
              </a:ext>
            </a:extLst>
          </p:cNvPr>
          <p:cNvSpPr>
            <a:spLocks noGrp="1"/>
          </p:cNvSpPr>
          <p:nvPr>
            <p:ph type="body" sz="quarter" idx="18"/>
          </p:nvPr>
        </p:nvSpPr>
        <p:spPr>
          <a:xfrm>
            <a:off x="766763" y="6148774"/>
            <a:ext cx="8852438" cy="307007"/>
          </a:xfrm>
        </p:spPr>
        <p:txBody>
          <a:bodyPr/>
          <a:lstStyle/>
          <a:p>
            <a:r>
              <a:rPr lang="it-IT" dirty="0"/>
              <a:t>Note: 1) GW of </a:t>
            </a:r>
            <a:r>
              <a:rPr lang="it-IT" dirty="0" err="1"/>
              <a:t>Authorised</a:t>
            </a:r>
            <a:r>
              <a:rPr lang="it-IT" dirty="0"/>
              <a:t> and under </a:t>
            </a:r>
            <a:r>
              <a:rPr lang="it-IT" dirty="0" err="1"/>
              <a:t>permitting</a:t>
            </a:r>
            <a:r>
              <a:rPr lang="it-IT" dirty="0"/>
              <a:t> BESS are </a:t>
            </a:r>
            <a:r>
              <a:rPr lang="it-IT" dirty="0" err="1"/>
              <a:t>based</a:t>
            </a:r>
            <a:r>
              <a:rPr lang="it-IT" dirty="0"/>
              <a:t> on public information </a:t>
            </a:r>
            <a:r>
              <a:rPr lang="it-IT" dirty="0" err="1"/>
              <a:t>available</a:t>
            </a:r>
            <a:r>
              <a:rPr lang="it-IT" dirty="0"/>
              <a:t> on </a:t>
            </a:r>
            <a:r>
              <a:rPr lang="it-IT" dirty="0" err="1"/>
              <a:t>Regional</a:t>
            </a:r>
            <a:r>
              <a:rPr lang="it-IT" dirty="0"/>
              <a:t> and </a:t>
            </a:r>
            <a:r>
              <a:rPr lang="it-IT" dirty="0" err="1"/>
              <a:t>Ministerial</a:t>
            </a:r>
            <a:r>
              <a:rPr lang="it-IT" dirty="0"/>
              <a:t> websites. GWh </a:t>
            </a:r>
            <a:r>
              <a:rPr lang="it-IT" dirty="0" err="1"/>
              <a:t>have</a:t>
            </a:r>
            <a:r>
              <a:rPr lang="it-IT" dirty="0"/>
              <a:t> </a:t>
            </a:r>
            <a:r>
              <a:rPr lang="it-IT" dirty="0" err="1"/>
              <a:t>been</a:t>
            </a:r>
            <a:r>
              <a:rPr lang="it-IT" dirty="0"/>
              <a:t> </a:t>
            </a:r>
            <a:r>
              <a:rPr lang="it-IT" dirty="0" err="1"/>
              <a:t>calculated</a:t>
            </a:r>
            <a:r>
              <a:rPr lang="it-IT" dirty="0"/>
              <a:t> </a:t>
            </a:r>
            <a:r>
              <a:rPr lang="it-IT" dirty="0" err="1"/>
              <a:t>assuming</a:t>
            </a:r>
            <a:r>
              <a:rPr lang="it-IT" dirty="0"/>
              <a:t> 6 hours duration storage | </a:t>
            </a:r>
            <a:r>
              <a:rPr lang="en-US" dirty="0"/>
              <a:t>The data are the result of AFRY mapping on the various regional and national sites and may be not exhaustive</a:t>
            </a:r>
            <a:r>
              <a:rPr lang="en-GB" dirty="0"/>
              <a:t>. Projects under the simplified procedure PAS are not mapped. Data updated at December 2024. </a:t>
            </a:r>
            <a:endParaRPr lang="en-US" dirty="0"/>
          </a:p>
        </p:txBody>
      </p:sp>
      <p:sp>
        <p:nvSpPr>
          <p:cNvPr id="7" name="Date Placeholder 3">
            <a:extLst>
              <a:ext uri="{FF2B5EF4-FFF2-40B4-BE49-F238E27FC236}">
                <a16:creationId xmlns:a16="http://schemas.microsoft.com/office/drawing/2014/main" id="{6BB9825C-9260-2053-1BF9-147DC4056A85}"/>
              </a:ext>
            </a:extLst>
          </p:cNvPr>
          <p:cNvSpPr>
            <a:spLocks noGrp="1"/>
          </p:cNvSpPr>
          <p:nvPr>
            <p:ph type="dt" sz="half" idx="14"/>
          </p:nvPr>
        </p:nvSpPr>
        <p:spPr>
          <a:xfrm>
            <a:off x="964590" y="6445090"/>
            <a:ext cx="482610" cy="190501"/>
          </a:xfrm>
        </p:spPr>
        <p:txBody>
          <a:bodyPr/>
          <a:lstStyle/>
          <a:p>
            <a:r>
              <a:rPr lang="it-IT" noProof="0"/>
              <a:t>04/12/2024 |</a:t>
            </a:r>
            <a:endParaRPr lang="en-GB" noProof="0"/>
          </a:p>
        </p:txBody>
      </p:sp>
      <p:sp>
        <p:nvSpPr>
          <p:cNvPr id="22" name="Slide Number Placeholder 5">
            <a:extLst>
              <a:ext uri="{FF2B5EF4-FFF2-40B4-BE49-F238E27FC236}">
                <a16:creationId xmlns:a16="http://schemas.microsoft.com/office/drawing/2014/main" id="{035EA952-9F19-38F9-EAF3-5CBF1849B0D4}"/>
              </a:ext>
            </a:extLst>
          </p:cNvPr>
          <p:cNvSpPr>
            <a:spLocks noGrp="1"/>
          </p:cNvSpPr>
          <p:nvPr>
            <p:ph type="sldNum" sz="quarter" idx="16"/>
          </p:nvPr>
        </p:nvSpPr>
        <p:spPr>
          <a:xfrm>
            <a:off x="766800" y="6445090"/>
            <a:ext cx="191505" cy="190501"/>
          </a:xfrm>
        </p:spPr>
        <p:txBody>
          <a:bodyPr/>
          <a:lstStyle/>
          <a:p>
            <a:fld id="{0B1617BE-BA58-4B59-88D5-A8C7B239E913}" type="slidenum">
              <a:rPr lang="en-GB" noProof="0" smtClean="0"/>
              <a:pPr/>
              <a:t>10</a:t>
            </a:fld>
            <a:endParaRPr lang="en-GB" noProof="0"/>
          </a:p>
        </p:txBody>
      </p:sp>
      <p:sp>
        <p:nvSpPr>
          <p:cNvPr id="46" name="Footer Placeholder 4">
            <a:extLst>
              <a:ext uri="{FF2B5EF4-FFF2-40B4-BE49-F238E27FC236}">
                <a16:creationId xmlns:a16="http://schemas.microsoft.com/office/drawing/2014/main" id="{1DEE27D3-5C49-9AE2-01B6-A049AAA60612}"/>
              </a:ext>
            </a:extLst>
          </p:cNvPr>
          <p:cNvSpPr>
            <a:spLocks noGrp="1"/>
          </p:cNvSpPr>
          <p:nvPr>
            <p:ph type="ftr" sz="quarter" idx="15"/>
          </p:nvPr>
        </p:nvSpPr>
        <p:spPr>
          <a:xfrm>
            <a:off x="1447200" y="6445090"/>
            <a:ext cx="8172000" cy="190501"/>
          </a:xfrm>
        </p:spPr>
        <p:txBody>
          <a:bodyPr/>
          <a:lstStyle/>
          <a:p>
            <a:r>
              <a:rPr lang="en-US" noProof="0"/>
              <a:t>Copyright AFRY AB | The role of competition in the Italian BESS market - Battery Asset Management Summit Europe 2024</a:t>
            </a:r>
            <a:endParaRPr lang="en-GB" noProof="0"/>
          </a:p>
        </p:txBody>
      </p:sp>
    </p:spTree>
    <p:extLst>
      <p:ext uri="{BB962C8B-B14F-4D97-AF65-F5344CB8AC3E}">
        <p14:creationId xmlns:p14="http://schemas.microsoft.com/office/powerpoint/2010/main" val="3709249795"/>
      </p:ext>
    </p:extLst>
  </p:cSld>
  <p:clrMapOvr>
    <a:masterClrMapping/>
  </p:clrMapOvr>
  <p:extLst>
    <p:ext uri="{6950BFC3-D8DA-4A85-94F7-54DA5524770B}">
      <p188:commentRel xmlns:p188="http://schemas.microsoft.com/office/powerpoint/2018/8/main" r:id="rId2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a:extLst>
              <a:ext uri="{FF2B5EF4-FFF2-40B4-BE49-F238E27FC236}">
                <a16:creationId xmlns:a16="http://schemas.microsoft.com/office/drawing/2014/main" id="{3F406469-8405-4AE7-96FB-752895E27AEF}"/>
              </a:ext>
            </a:extLst>
          </p:cNvPr>
          <p:cNvGraphicFramePr>
            <a:graphicFrameLocks noChangeAspect="1"/>
          </p:cNvGraphicFramePr>
          <p:nvPr>
            <p:custDataLst>
              <p:tags r:id="rId2"/>
            </p:custDataLst>
            <p:extLst>
              <p:ext uri="{D42A27DB-BD31-4B8C-83A1-F6EECF244321}">
                <p14:modId xmlns:p14="http://schemas.microsoft.com/office/powerpoint/2010/main" val="270419773"/>
              </p:ext>
            </p:extLst>
          </p:nvPr>
        </p:nvGraphicFramePr>
        <p:xfrm>
          <a:off x="2382" y="794"/>
          <a:ext cx="794" cy="794"/>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0" name="Object 29" hidden="1">
                        <a:extLst>
                          <a:ext uri="{FF2B5EF4-FFF2-40B4-BE49-F238E27FC236}">
                            <a16:creationId xmlns:a16="http://schemas.microsoft.com/office/drawing/2014/main" id="{3F406469-8405-4AE7-96FB-752895E27AEF}"/>
                          </a:ext>
                        </a:extLst>
                      </p:cNvPr>
                      <p:cNvPicPr/>
                      <p:nvPr/>
                    </p:nvPicPr>
                    <p:blipFill>
                      <a:blip r:embed="rId12"/>
                      <a:stretch>
                        <a:fillRect/>
                      </a:stretch>
                    </p:blipFill>
                    <p:spPr>
                      <a:xfrm>
                        <a:off x="2382" y="794"/>
                        <a:ext cx="794" cy="794"/>
                      </a:xfrm>
                      <a:prstGeom prst="rect">
                        <a:avLst/>
                      </a:prstGeom>
                    </p:spPr>
                  </p:pic>
                </p:oleObj>
              </mc:Fallback>
            </mc:AlternateContent>
          </a:graphicData>
        </a:graphic>
      </p:graphicFrame>
      <p:sp>
        <p:nvSpPr>
          <p:cNvPr id="24" name="Title 23">
            <a:extLst>
              <a:ext uri="{FF2B5EF4-FFF2-40B4-BE49-F238E27FC236}">
                <a16:creationId xmlns:a16="http://schemas.microsoft.com/office/drawing/2014/main" id="{25B62484-5230-4C27-A33A-2A951C440A54}"/>
              </a:ext>
            </a:extLst>
          </p:cNvPr>
          <p:cNvSpPr>
            <a:spLocks noGrp="1"/>
          </p:cNvSpPr>
          <p:nvPr>
            <p:ph type="title"/>
          </p:nvPr>
        </p:nvSpPr>
        <p:spPr>
          <a:xfrm>
            <a:off x="766763" y="958740"/>
            <a:ext cx="10658475" cy="584775"/>
          </a:xfrm>
        </p:spPr>
        <p:txBody>
          <a:bodyPr vert="horz"/>
          <a:lstStyle/>
          <a:p>
            <a:r>
              <a:rPr lang="en-GB"/>
              <a:t>In this highly competitive market, </a:t>
            </a:r>
            <a:r>
              <a:rPr lang="en-US"/>
              <a:t>it is crucial for operators to leverage on CAPEX and portfolio synergies, and adapt target IRR to access the schemes</a:t>
            </a:r>
            <a:endParaRPr lang="en-GB"/>
          </a:p>
        </p:txBody>
      </p:sp>
      <p:sp>
        <p:nvSpPr>
          <p:cNvPr id="25" name="Text Placeholder 24">
            <a:extLst>
              <a:ext uri="{FF2B5EF4-FFF2-40B4-BE49-F238E27FC236}">
                <a16:creationId xmlns:a16="http://schemas.microsoft.com/office/drawing/2014/main" id="{0ED3B21D-8509-44AB-8F27-66C0C511CF68}"/>
              </a:ext>
            </a:extLst>
          </p:cNvPr>
          <p:cNvSpPr>
            <a:spLocks noGrp="1"/>
          </p:cNvSpPr>
          <p:nvPr>
            <p:ph type="body" sz="quarter" idx="13"/>
          </p:nvPr>
        </p:nvSpPr>
        <p:spPr/>
        <p:txBody>
          <a:bodyPr/>
          <a:lstStyle/>
          <a:p>
            <a:r>
              <a:rPr lang="en-US" dirty="0"/>
              <a:t>The role of competition in the Italian BESS market</a:t>
            </a:r>
          </a:p>
        </p:txBody>
      </p:sp>
      <p:cxnSp>
        <p:nvCxnSpPr>
          <p:cNvPr id="63" name="Straight Connector 62">
            <a:extLst>
              <a:ext uri="{FF2B5EF4-FFF2-40B4-BE49-F238E27FC236}">
                <a16:creationId xmlns:a16="http://schemas.microsoft.com/office/drawing/2014/main" id="{A8D87B59-E7EB-E796-C3B7-1B4DC21B6D89}"/>
              </a:ext>
            </a:extLst>
          </p:cNvPr>
          <p:cNvCxnSpPr>
            <a:cxnSpLocks/>
          </p:cNvCxnSpPr>
          <p:nvPr/>
        </p:nvCxnSpPr>
        <p:spPr>
          <a:xfrm>
            <a:off x="4097338" y="2567118"/>
            <a:ext cx="3504787" cy="1959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80BB2BC-4233-42C4-015B-D0046626A6B4}"/>
              </a:ext>
            </a:extLst>
          </p:cNvPr>
          <p:cNvCxnSpPr>
            <a:cxnSpLocks/>
          </p:cNvCxnSpPr>
          <p:nvPr/>
        </p:nvCxnSpPr>
        <p:spPr>
          <a:xfrm>
            <a:off x="7920448" y="2567118"/>
            <a:ext cx="3504787" cy="19591"/>
          </a:xfrm>
          <a:prstGeom prst="line">
            <a:avLst/>
          </a:prstGeom>
          <a:ln w="38100">
            <a:solidFill>
              <a:srgbClr val="405070"/>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8423C72-290B-BD49-84AA-6873091ED76D}"/>
              </a:ext>
            </a:extLst>
          </p:cNvPr>
          <p:cNvSpPr/>
          <p:nvPr/>
        </p:nvSpPr>
        <p:spPr>
          <a:xfrm>
            <a:off x="4885775" y="2423025"/>
            <a:ext cx="1927913" cy="307777"/>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r>
              <a:rPr lang="it-IT" sz="1400" b="1">
                <a:solidFill>
                  <a:schemeClr val="bg1"/>
                </a:solidFill>
                <a:latin typeface="Verdana" panose="020B0604030504040204" pitchFamily="34" charset="0"/>
                <a:cs typeface="Poppins" pitchFamily="2" charset="77"/>
              </a:rPr>
              <a:t>MACSE</a:t>
            </a:r>
          </a:p>
        </p:txBody>
      </p:sp>
      <p:sp>
        <p:nvSpPr>
          <p:cNvPr id="44" name="Freeform 732">
            <a:extLst>
              <a:ext uri="{FF2B5EF4-FFF2-40B4-BE49-F238E27FC236}">
                <a16:creationId xmlns:a16="http://schemas.microsoft.com/office/drawing/2014/main" id="{763DC41A-1F47-C84B-87D4-5358E324C7D6}"/>
              </a:ext>
            </a:extLst>
          </p:cNvPr>
          <p:cNvSpPr>
            <a:spLocks noChangeArrowheads="1"/>
          </p:cNvSpPr>
          <p:nvPr/>
        </p:nvSpPr>
        <p:spPr bwMode="auto">
          <a:xfrm>
            <a:off x="7249865" y="5895226"/>
            <a:ext cx="321716" cy="320004"/>
          </a:xfrm>
          <a:custGeom>
            <a:avLst/>
            <a:gdLst/>
            <a:ahLst/>
            <a:cxnLst/>
            <a:rect l="0" t="0" r="r" b="b"/>
            <a:pathLst>
              <a:path w="298090" h="296522">
                <a:moveTo>
                  <a:pt x="229743" y="289038"/>
                </a:moveTo>
                <a:cubicBezTo>
                  <a:pt x="231648" y="287337"/>
                  <a:pt x="234696" y="287337"/>
                  <a:pt x="236601" y="289038"/>
                </a:cubicBezTo>
                <a:cubicBezTo>
                  <a:pt x="237363" y="289718"/>
                  <a:pt x="237744" y="291079"/>
                  <a:pt x="237744" y="292100"/>
                </a:cubicBezTo>
                <a:cubicBezTo>
                  <a:pt x="237744" y="293120"/>
                  <a:pt x="237363" y="294481"/>
                  <a:pt x="236601" y="295161"/>
                </a:cubicBezTo>
                <a:cubicBezTo>
                  <a:pt x="235839" y="295842"/>
                  <a:pt x="234315" y="296522"/>
                  <a:pt x="233172" y="296522"/>
                </a:cubicBezTo>
                <a:cubicBezTo>
                  <a:pt x="232029" y="296522"/>
                  <a:pt x="230886" y="295842"/>
                  <a:pt x="229743" y="295161"/>
                </a:cubicBezTo>
                <a:cubicBezTo>
                  <a:pt x="228981" y="294481"/>
                  <a:pt x="228600" y="293120"/>
                  <a:pt x="228600" y="292100"/>
                </a:cubicBezTo>
                <a:cubicBezTo>
                  <a:pt x="228600" y="291079"/>
                  <a:pt x="228981" y="289718"/>
                  <a:pt x="229743" y="289038"/>
                </a:cubicBezTo>
                <a:close/>
                <a:moveTo>
                  <a:pt x="271018" y="279223"/>
                </a:moveTo>
                <a:cubicBezTo>
                  <a:pt x="272923" y="277812"/>
                  <a:pt x="275971" y="277812"/>
                  <a:pt x="277876" y="279223"/>
                </a:cubicBezTo>
                <a:cubicBezTo>
                  <a:pt x="278638" y="279929"/>
                  <a:pt x="279019" y="281340"/>
                  <a:pt x="279019" y="282398"/>
                </a:cubicBezTo>
                <a:cubicBezTo>
                  <a:pt x="279019" y="283457"/>
                  <a:pt x="278638" y="284868"/>
                  <a:pt x="277876" y="285573"/>
                </a:cubicBezTo>
                <a:cubicBezTo>
                  <a:pt x="277114" y="286279"/>
                  <a:pt x="275971" y="286984"/>
                  <a:pt x="274447" y="286984"/>
                </a:cubicBezTo>
                <a:cubicBezTo>
                  <a:pt x="273304" y="286984"/>
                  <a:pt x="272161" y="286279"/>
                  <a:pt x="271018" y="285573"/>
                </a:cubicBezTo>
                <a:cubicBezTo>
                  <a:pt x="270256" y="284868"/>
                  <a:pt x="269875" y="283457"/>
                  <a:pt x="269875" y="282398"/>
                </a:cubicBezTo>
                <a:cubicBezTo>
                  <a:pt x="269875" y="281340"/>
                  <a:pt x="270256" y="279929"/>
                  <a:pt x="271018" y="279223"/>
                </a:cubicBezTo>
                <a:close/>
                <a:moveTo>
                  <a:pt x="190378" y="279223"/>
                </a:moveTo>
                <a:cubicBezTo>
                  <a:pt x="191844" y="277812"/>
                  <a:pt x="195141" y="277812"/>
                  <a:pt x="196606" y="279223"/>
                </a:cubicBezTo>
                <a:cubicBezTo>
                  <a:pt x="197705" y="280282"/>
                  <a:pt x="198072" y="281340"/>
                  <a:pt x="198072" y="282398"/>
                </a:cubicBezTo>
                <a:cubicBezTo>
                  <a:pt x="198072" y="283457"/>
                  <a:pt x="197705" y="284868"/>
                  <a:pt x="196606" y="285573"/>
                </a:cubicBezTo>
                <a:cubicBezTo>
                  <a:pt x="195873" y="286279"/>
                  <a:pt x="194408" y="286984"/>
                  <a:pt x="193675" y="286984"/>
                </a:cubicBezTo>
                <a:cubicBezTo>
                  <a:pt x="192210" y="286984"/>
                  <a:pt x="191111" y="286279"/>
                  <a:pt x="190378" y="285573"/>
                </a:cubicBezTo>
                <a:cubicBezTo>
                  <a:pt x="189279" y="284868"/>
                  <a:pt x="188913" y="283457"/>
                  <a:pt x="188913" y="282398"/>
                </a:cubicBezTo>
                <a:cubicBezTo>
                  <a:pt x="188913" y="281340"/>
                  <a:pt x="189279" y="280282"/>
                  <a:pt x="190378" y="279223"/>
                </a:cubicBezTo>
                <a:close/>
                <a:moveTo>
                  <a:pt x="233172" y="265112"/>
                </a:moveTo>
                <a:cubicBezTo>
                  <a:pt x="235839" y="265112"/>
                  <a:pt x="237744" y="266943"/>
                  <a:pt x="237744" y="269508"/>
                </a:cubicBezTo>
                <a:cubicBezTo>
                  <a:pt x="237744" y="272072"/>
                  <a:pt x="235839" y="274270"/>
                  <a:pt x="233172" y="274270"/>
                </a:cubicBezTo>
                <a:cubicBezTo>
                  <a:pt x="230505" y="274270"/>
                  <a:pt x="228600" y="272072"/>
                  <a:pt x="228600" y="269508"/>
                </a:cubicBezTo>
                <a:cubicBezTo>
                  <a:pt x="228600" y="266943"/>
                  <a:pt x="230505" y="265112"/>
                  <a:pt x="233172" y="265112"/>
                </a:cubicBezTo>
                <a:close/>
                <a:moveTo>
                  <a:pt x="272522" y="257528"/>
                </a:moveTo>
                <a:cubicBezTo>
                  <a:pt x="274991" y="257175"/>
                  <a:pt x="277108" y="259291"/>
                  <a:pt x="277460" y="261408"/>
                </a:cubicBezTo>
                <a:cubicBezTo>
                  <a:pt x="277460" y="263878"/>
                  <a:pt x="275697" y="265994"/>
                  <a:pt x="273227" y="266347"/>
                </a:cubicBezTo>
                <a:lnTo>
                  <a:pt x="272874" y="266347"/>
                </a:lnTo>
                <a:cubicBezTo>
                  <a:pt x="270758" y="266347"/>
                  <a:pt x="268641" y="264583"/>
                  <a:pt x="268288" y="262466"/>
                </a:cubicBezTo>
                <a:cubicBezTo>
                  <a:pt x="268288" y="259644"/>
                  <a:pt x="270052" y="257880"/>
                  <a:pt x="272522" y="257528"/>
                </a:cubicBezTo>
                <a:close/>
                <a:moveTo>
                  <a:pt x="195439" y="257528"/>
                </a:moveTo>
                <a:cubicBezTo>
                  <a:pt x="197908" y="257880"/>
                  <a:pt x="199672" y="259644"/>
                  <a:pt x="199672" y="262466"/>
                </a:cubicBezTo>
                <a:cubicBezTo>
                  <a:pt x="199672" y="264583"/>
                  <a:pt x="197555" y="266347"/>
                  <a:pt x="195086" y="266347"/>
                </a:cubicBezTo>
                <a:lnTo>
                  <a:pt x="194733" y="266347"/>
                </a:lnTo>
                <a:cubicBezTo>
                  <a:pt x="192617" y="265994"/>
                  <a:pt x="190500" y="263878"/>
                  <a:pt x="190853" y="261408"/>
                </a:cubicBezTo>
                <a:cubicBezTo>
                  <a:pt x="190853" y="259291"/>
                  <a:pt x="192969" y="257175"/>
                  <a:pt x="195439" y="257528"/>
                </a:cubicBezTo>
                <a:close/>
                <a:moveTo>
                  <a:pt x="233172" y="242887"/>
                </a:moveTo>
                <a:cubicBezTo>
                  <a:pt x="235839" y="242887"/>
                  <a:pt x="237744" y="245003"/>
                  <a:pt x="237744" y="247473"/>
                </a:cubicBezTo>
                <a:cubicBezTo>
                  <a:pt x="237744" y="249942"/>
                  <a:pt x="235839" y="252059"/>
                  <a:pt x="233172" y="252059"/>
                </a:cubicBezTo>
                <a:cubicBezTo>
                  <a:pt x="230505" y="252059"/>
                  <a:pt x="228600" y="249942"/>
                  <a:pt x="228600" y="247473"/>
                </a:cubicBezTo>
                <a:cubicBezTo>
                  <a:pt x="228600" y="245003"/>
                  <a:pt x="230505" y="242887"/>
                  <a:pt x="233172" y="242887"/>
                </a:cubicBezTo>
                <a:close/>
                <a:moveTo>
                  <a:pt x="270934" y="238125"/>
                </a:moveTo>
                <a:cubicBezTo>
                  <a:pt x="273403" y="238125"/>
                  <a:pt x="275520" y="239956"/>
                  <a:pt x="275520" y="242521"/>
                </a:cubicBezTo>
                <a:cubicBezTo>
                  <a:pt x="275872" y="244719"/>
                  <a:pt x="274109" y="247283"/>
                  <a:pt x="271639" y="247283"/>
                </a:cubicBezTo>
                <a:lnTo>
                  <a:pt x="271286" y="247283"/>
                </a:lnTo>
                <a:cubicBezTo>
                  <a:pt x="269169" y="247283"/>
                  <a:pt x="267053" y="245818"/>
                  <a:pt x="267053" y="242887"/>
                </a:cubicBezTo>
                <a:cubicBezTo>
                  <a:pt x="266700" y="240689"/>
                  <a:pt x="268464" y="238491"/>
                  <a:pt x="270934" y="238125"/>
                </a:cubicBezTo>
                <a:close/>
                <a:moveTo>
                  <a:pt x="197380" y="238125"/>
                </a:moveTo>
                <a:cubicBezTo>
                  <a:pt x="199496" y="238491"/>
                  <a:pt x="201260" y="240689"/>
                  <a:pt x="201260" y="242887"/>
                </a:cubicBezTo>
                <a:cubicBezTo>
                  <a:pt x="200907" y="245818"/>
                  <a:pt x="199143" y="247283"/>
                  <a:pt x="197027" y="247283"/>
                </a:cubicBezTo>
                <a:lnTo>
                  <a:pt x="196321" y="247283"/>
                </a:lnTo>
                <a:cubicBezTo>
                  <a:pt x="193852" y="247283"/>
                  <a:pt x="192088" y="244719"/>
                  <a:pt x="192441" y="242521"/>
                </a:cubicBezTo>
                <a:cubicBezTo>
                  <a:pt x="192793" y="239956"/>
                  <a:pt x="194910" y="238125"/>
                  <a:pt x="197380" y="238125"/>
                </a:cubicBezTo>
                <a:close/>
                <a:moveTo>
                  <a:pt x="233172" y="220662"/>
                </a:moveTo>
                <a:cubicBezTo>
                  <a:pt x="235839" y="220662"/>
                  <a:pt x="237744" y="222778"/>
                  <a:pt x="237744" y="225248"/>
                </a:cubicBezTo>
                <a:cubicBezTo>
                  <a:pt x="237744" y="227717"/>
                  <a:pt x="235839" y="229834"/>
                  <a:pt x="233172" y="229834"/>
                </a:cubicBezTo>
                <a:cubicBezTo>
                  <a:pt x="230505" y="229834"/>
                  <a:pt x="228600" y="227717"/>
                  <a:pt x="228600" y="225248"/>
                </a:cubicBezTo>
                <a:cubicBezTo>
                  <a:pt x="228600" y="222778"/>
                  <a:pt x="230505" y="220662"/>
                  <a:pt x="233172" y="220662"/>
                </a:cubicBezTo>
                <a:close/>
                <a:moveTo>
                  <a:pt x="267758" y="217487"/>
                </a:moveTo>
                <a:cubicBezTo>
                  <a:pt x="270228" y="217487"/>
                  <a:pt x="272345" y="219318"/>
                  <a:pt x="272697" y="221883"/>
                </a:cubicBezTo>
                <a:cubicBezTo>
                  <a:pt x="272697" y="224447"/>
                  <a:pt x="270934" y="226645"/>
                  <a:pt x="268464" y="226645"/>
                </a:cubicBezTo>
                <a:lnTo>
                  <a:pt x="268111" y="226645"/>
                </a:lnTo>
                <a:cubicBezTo>
                  <a:pt x="265994" y="226645"/>
                  <a:pt x="263878" y="224814"/>
                  <a:pt x="263525" y="222616"/>
                </a:cubicBezTo>
                <a:cubicBezTo>
                  <a:pt x="263525" y="220051"/>
                  <a:pt x="265289" y="217853"/>
                  <a:pt x="267758" y="217487"/>
                </a:cubicBezTo>
                <a:close/>
                <a:moveTo>
                  <a:pt x="198437" y="217487"/>
                </a:moveTo>
                <a:cubicBezTo>
                  <a:pt x="200819" y="217853"/>
                  <a:pt x="202860" y="220051"/>
                  <a:pt x="202520" y="222616"/>
                </a:cubicBezTo>
                <a:cubicBezTo>
                  <a:pt x="202520" y="224814"/>
                  <a:pt x="200478" y="226645"/>
                  <a:pt x="198097" y="226645"/>
                </a:cubicBezTo>
                <a:lnTo>
                  <a:pt x="197757" y="226645"/>
                </a:lnTo>
                <a:cubicBezTo>
                  <a:pt x="195716" y="226645"/>
                  <a:pt x="193675" y="224447"/>
                  <a:pt x="194015" y="221883"/>
                </a:cubicBezTo>
                <a:cubicBezTo>
                  <a:pt x="194015" y="219318"/>
                  <a:pt x="196396" y="217487"/>
                  <a:pt x="198437" y="217487"/>
                </a:cubicBezTo>
                <a:close/>
                <a:moveTo>
                  <a:pt x="233172" y="198437"/>
                </a:moveTo>
                <a:cubicBezTo>
                  <a:pt x="235839" y="198437"/>
                  <a:pt x="237744" y="200268"/>
                  <a:pt x="237744" y="202833"/>
                </a:cubicBezTo>
                <a:cubicBezTo>
                  <a:pt x="237744" y="205397"/>
                  <a:pt x="235839" y="207595"/>
                  <a:pt x="233172" y="207595"/>
                </a:cubicBezTo>
                <a:cubicBezTo>
                  <a:pt x="230505" y="207595"/>
                  <a:pt x="228600" y="205397"/>
                  <a:pt x="228600" y="202833"/>
                </a:cubicBezTo>
                <a:cubicBezTo>
                  <a:pt x="228600" y="200268"/>
                  <a:pt x="230505" y="198437"/>
                  <a:pt x="233172" y="198437"/>
                </a:cubicBezTo>
                <a:close/>
                <a:moveTo>
                  <a:pt x="266171" y="197203"/>
                </a:moveTo>
                <a:cubicBezTo>
                  <a:pt x="268641" y="196850"/>
                  <a:pt x="270758" y="198614"/>
                  <a:pt x="270758" y="201083"/>
                </a:cubicBezTo>
                <a:cubicBezTo>
                  <a:pt x="271110" y="203553"/>
                  <a:pt x="269346" y="205669"/>
                  <a:pt x="266877" y="206022"/>
                </a:cubicBezTo>
                <a:cubicBezTo>
                  <a:pt x="266877" y="206022"/>
                  <a:pt x="266877" y="206022"/>
                  <a:pt x="266524" y="206022"/>
                </a:cubicBezTo>
                <a:cubicBezTo>
                  <a:pt x="264407" y="206022"/>
                  <a:pt x="262291" y="204258"/>
                  <a:pt x="262291" y="201789"/>
                </a:cubicBezTo>
                <a:cubicBezTo>
                  <a:pt x="261938" y="199672"/>
                  <a:pt x="263702" y="197203"/>
                  <a:pt x="266171" y="197203"/>
                </a:cubicBezTo>
                <a:close/>
                <a:moveTo>
                  <a:pt x="200392" y="197203"/>
                </a:moveTo>
                <a:cubicBezTo>
                  <a:pt x="202956" y="197203"/>
                  <a:pt x="204422" y="199672"/>
                  <a:pt x="204422" y="201789"/>
                </a:cubicBezTo>
                <a:cubicBezTo>
                  <a:pt x="204055" y="204258"/>
                  <a:pt x="202223" y="206022"/>
                  <a:pt x="200025" y="206022"/>
                </a:cubicBezTo>
                <a:cubicBezTo>
                  <a:pt x="199659" y="206022"/>
                  <a:pt x="199659" y="206022"/>
                  <a:pt x="199293" y="206022"/>
                </a:cubicBezTo>
                <a:cubicBezTo>
                  <a:pt x="196728" y="205669"/>
                  <a:pt x="195263" y="203553"/>
                  <a:pt x="195263" y="201083"/>
                </a:cubicBezTo>
                <a:cubicBezTo>
                  <a:pt x="195629" y="198614"/>
                  <a:pt x="197461" y="196850"/>
                  <a:pt x="200392" y="197203"/>
                </a:cubicBezTo>
                <a:close/>
                <a:moveTo>
                  <a:pt x="71729" y="132310"/>
                </a:moveTo>
                <a:cubicBezTo>
                  <a:pt x="67403" y="132310"/>
                  <a:pt x="63799" y="135896"/>
                  <a:pt x="63799" y="140199"/>
                </a:cubicBezTo>
                <a:cubicBezTo>
                  <a:pt x="63799" y="144143"/>
                  <a:pt x="67043" y="147370"/>
                  <a:pt x="71008" y="147729"/>
                </a:cubicBezTo>
                <a:lnTo>
                  <a:pt x="180584" y="159561"/>
                </a:lnTo>
                <a:cubicBezTo>
                  <a:pt x="183107" y="153107"/>
                  <a:pt x="187072" y="147012"/>
                  <a:pt x="192118" y="141633"/>
                </a:cubicBezTo>
                <a:cubicBezTo>
                  <a:pt x="193920" y="139840"/>
                  <a:pt x="196804" y="139482"/>
                  <a:pt x="198606" y="141275"/>
                </a:cubicBezTo>
                <a:cubicBezTo>
                  <a:pt x="200408" y="143067"/>
                  <a:pt x="200408" y="145936"/>
                  <a:pt x="198606" y="147729"/>
                </a:cubicBezTo>
                <a:cubicBezTo>
                  <a:pt x="191037" y="155617"/>
                  <a:pt x="186711" y="165657"/>
                  <a:pt x="185630" y="176414"/>
                </a:cubicBezTo>
                <a:lnTo>
                  <a:pt x="282951" y="176414"/>
                </a:lnTo>
                <a:cubicBezTo>
                  <a:pt x="280788" y="151673"/>
                  <a:pt x="259882" y="132310"/>
                  <a:pt x="234290" y="132310"/>
                </a:cubicBezTo>
                <a:lnTo>
                  <a:pt x="71729" y="132310"/>
                </a:lnTo>
                <a:close/>
                <a:moveTo>
                  <a:pt x="121470" y="0"/>
                </a:moveTo>
                <a:lnTo>
                  <a:pt x="257719" y="0"/>
                </a:lnTo>
                <a:cubicBezTo>
                  <a:pt x="276823" y="0"/>
                  <a:pt x="292323" y="15060"/>
                  <a:pt x="292323" y="34063"/>
                </a:cubicBezTo>
                <a:cubicBezTo>
                  <a:pt x="292323" y="52709"/>
                  <a:pt x="276823" y="68127"/>
                  <a:pt x="257719" y="68127"/>
                </a:cubicBezTo>
                <a:lnTo>
                  <a:pt x="42893" y="68127"/>
                </a:lnTo>
                <a:cubicBezTo>
                  <a:pt x="24150" y="68127"/>
                  <a:pt x="9011" y="83187"/>
                  <a:pt x="9011" y="101832"/>
                </a:cubicBezTo>
                <a:cubicBezTo>
                  <a:pt x="9011" y="120119"/>
                  <a:pt x="24150" y="135538"/>
                  <a:pt x="42893" y="135538"/>
                </a:cubicBezTo>
                <a:lnTo>
                  <a:pt x="55869" y="135538"/>
                </a:lnTo>
                <a:cubicBezTo>
                  <a:pt x="58032" y="128366"/>
                  <a:pt x="64159" y="123346"/>
                  <a:pt x="71729" y="123346"/>
                </a:cubicBezTo>
                <a:lnTo>
                  <a:pt x="234290" y="123346"/>
                </a:lnTo>
                <a:cubicBezTo>
                  <a:pt x="264568" y="123346"/>
                  <a:pt x="289439" y="146653"/>
                  <a:pt x="291962" y="176414"/>
                </a:cubicBezTo>
                <a:lnTo>
                  <a:pt x="293764" y="176414"/>
                </a:lnTo>
                <a:cubicBezTo>
                  <a:pt x="296288" y="176414"/>
                  <a:pt x="298090" y="178565"/>
                  <a:pt x="298090" y="180717"/>
                </a:cubicBezTo>
                <a:cubicBezTo>
                  <a:pt x="298090" y="183585"/>
                  <a:pt x="296288" y="185378"/>
                  <a:pt x="293764" y="185378"/>
                </a:cubicBezTo>
                <a:lnTo>
                  <a:pt x="287637" y="185378"/>
                </a:lnTo>
                <a:lnTo>
                  <a:pt x="180944" y="185378"/>
                </a:lnTo>
                <a:lnTo>
                  <a:pt x="175177" y="185378"/>
                </a:lnTo>
                <a:cubicBezTo>
                  <a:pt x="172654" y="185378"/>
                  <a:pt x="170491" y="183585"/>
                  <a:pt x="170491" y="180717"/>
                </a:cubicBezTo>
                <a:cubicBezTo>
                  <a:pt x="170491" y="178565"/>
                  <a:pt x="172654" y="176414"/>
                  <a:pt x="175177" y="176414"/>
                </a:cubicBezTo>
                <a:lnTo>
                  <a:pt x="176619" y="176414"/>
                </a:lnTo>
                <a:cubicBezTo>
                  <a:pt x="176979" y="173546"/>
                  <a:pt x="177340" y="171036"/>
                  <a:pt x="178061" y="168526"/>
                </a:cubicBezTo>
                <a:lnTo>
                  <a:pt x="70287" y="157052"/>
                </a:lnTo>
                <a:cubicBezTo>
                  <a:pt x="63078" y="155976"/>
                  <a:pt x="57311" y="150956"/>
                  <a:pt x="55869" y="144502"/>
                </a:cubicBezTo>
                <a:lnTo>
                  <a:pt x="42893" y="144502"/>
                </a:lnTo>
                <a:cubicBezTo>
                  <a:pt x="19104" y="144502"/>
                  <a:pt x="0" y="125498"/>
                  <a:pt x="0" y="101832"/>
                </a:cubicBezTo>
                <a:cubicBezTo>
                  <a:pt x="0" y="78167"/>
                  <a:pt x="19104" y="59163"/>
                  <a:pt x="42893" y="59163"/>
                </a:cubicBezTo>
                <a:lnTo>
                  <a:pt x="257719" y="59163"/>
                </a:lnTo>
                <a:cubicBezTo>
                  <a:pt x="271777" y="59163"/>
                  <a:pt x="282951" y="47689"/>
                  <a:pt x="282951" y="34063"/>
                </a:cubicBezTo>
                <a:cubicBezTo>
                  <a:pt x="282951" y="20079"/>
                  <a:pt x="271777" y="8964"/>
                  <a:pt x="257719" y="8964"/>
                </a:cubicBezTo>
                <a:lnTo>
                  <a:pt x="121470" y="8964"/>
                </a:lnTo>
                <a:cubicBezTo>
                  <a:pt x="118947" y="8964"/>
                  <a:pt x="116785" y="6812"/>
                  <a:pt x="116785" y="4661"/>
                </a:cubicBezTo>
                <a:cubicBezTo>
                  <a:pt x="116785" y="1793"/>
                  <a:pt x="118947" y="0"/>
                  <a:pt x="121470" y="0"/>
                </a:cubicBezTo>
                <a:close/>
              </a:path>
            </a:pathLst>
          </a:custGeom>
          <a:solidFill>
            <a:schemeClr val="bg1"/>
          </a:solidFill>
          <a:ln>
            <a:noFill/>
          </a:ln>
          <a:effectLst/>
        </p:spPr>
        <p:txBody>
          <a:bodyPr anchor="ctr"/>
          <a:lstStyle/>
          <a:p>
            <a:endParaRPr lang="en-GB" sz="1000">
              <a:latin typeface="Lato Light" panose="020F0502020204030203" pitchFamily="34" charset="0"/>
            </a:endParaRPr>
          </a:p>
        </p:txBody>
      </p:sp>
      <p:sp>
        <p:nvSpPr>
          <p:cNvPr id="53" name="Rectangle 52">
            <a:extLst>
              <a:ext uri="{FF2B5EF4-FFF2-40B4-BE49-F238E27FC236}">
                <a16:creationId xmlns:a16="http://schemas.microsoft.com/office/drawing/2014/main" id="{02ABC7E6-4B29-7BEB-2A17-C953FDFA6CAF}"/>
              </a:ext>
            </a:extLst>
          </p:cNvPr>
          <p:cNvSpPr/>
          <p:nvPr/>
        </p:nvSpPr>
        <p:spPr>
          <a:xfrm>
            <a:off x="8708886" y="2423025"/>
            <a:ext cx="1927913" cy="307777"/>
          </a:xfrm>
          <a:prstGeom prst="rect">
            <a:avLst/>
          </a:prstGeom>
          <a:solidFill>
            <a:srgbClr val="40507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r>
              <a:rPr lang="it-IT" sz="1400" b="1">
                <a:solidFill>
                  <a:schemeClr val="bg1"/>
                </a:solidFill>
                <a:latin typeface="Verdana" panose="020B0604030504040204" pitchFamily="34" charset="0"/>
                <a:cs typeface="Poppins" pitchFamily="2" charset="77"/>
              </a:rPr>
              <a:t>Capacity</a:t>
            </a:r>
            <a:r>
              <a:rPr kumimoji="0" lang="it-IT" sz="1200" b="0" i="0" u="none" strike="noStrike" kern="1200" cap="none" spc="0" normalizeH="0" baseline="0" noProof="0">
                <a:ln>
                  <a:noFill/>
                </a:ln>
                <a:solidFill>
                  <a:srgbClr val="000000"/>
                </a:solidFill>
                <a:effectLst/>
                <a:uLnTx/>
                <a:uFillTx/>
                <a:latin typeface="Verdana"/>
                <a:ea typeface="+mn-ea"/>
                <a:cs typeface="+mn-cs"/>
              </a:rPr>
              <a:t> </a:t>
            </a:r>
            <a:r>
              <a:rPr lang="it-IT" sz="1400" b="1">
                <a:solidFill>
                  <a:schemeClr val="bg1"/>
                </a:solidFill>
                <a:latin typeface="Verdana" panose="020B0604030504040204" pitchFamily="34" charset="0"/>
                <a:cs typeface="Poppins" pitchFamily="2" charset="77"/>
              </a:rPr>
              <a:t>Market</a:t>
            </a:r>
          </a:p>
        </p:txBody>
      </p:sp>
      <p:sp>
        <p:nvSpPr>
          <p:cNvPr id="45" name="Text Placeholder 23">
            <a:extLst>
              <a:ext uri="{FF2B5EF4-FFF2-40B4-BE49-F238E27FC236}">
                <a16:creationId xmlns:a16="http://schemas.microsoft.com/office/drawing/2014/main" id="{BD6F15D0-9BA3-4B2B-B492-4BCFE4B6DC12}"/>
              </a:ext>
            </a:extLst>
          </p:cNvPr>
          <p:cNvSpPr>
            <a:spLocks noGrp="1"/>
          </p:cNvSpPr>
          <p:nvPr>
            <p:ph type="body" sz="quarter" idx="18"/>
          </p:nvPr>
        </p:nvSpPr>
        <p:spPr>
          <a:xfrm>
            <a:off x="766763" y="6278992"/>
            <a:ext cx="8852438" cy="720000"/>
          </a:xfrm>
        </p:spPr>
        <p:txBody>
          <a:bodyPr/>
          <a:lstStyle/>
          <a:p>
            <a:endParaRPr lang="en-GB"/>
          </a:p>
        </p:txBody>
      </p:sp>
      <p:sp>
        <p:nvSpPr>
          <p:cNvPr id="12" name="Date Placeholder 11">
            <a:extLst>
              <a:ext uri="{FF2B5EF4-FFF2-40B4-BE49-F238E27FC236}">
                <a16:creationId xmlns:a16="http://schemas.microsoft.com/office/drawing/2014/main" id="{801B0990-6C3B-5FA0-D757-F4976AD4E86E}"/>
              </a:ext>
            </a:extLst>
          </p:cNvPr>
          <p:cNvSpPr>
            <a:spLocks noGrp="1"/>
          </p:cNvSpPr>
          <p:nvPr>
            <p:ph type="dt" sz="half" idx="14"/>
          </p:nvPr>
        </p:nvSpPr>
        <p:spPr/>
        <p:txBody>
          <a:bodyPr/>
          <a:lstStyle/>
          <a:p>
            <a:r>
              <a:rPr lang="en-GB" noProof="0"/>
              <a:t>04/12/2024 |</a:t>
            </a:r>
          </a:p>
        </p:txBody>
      </p:sp>
      <p:sp>
        <p:nvSpPr>
          <p:cNvPr id="14" name="Slide Number Placeholder 13">
            <a:extLst>
              <a:ext uri="{FF2B5EF4-FFF2-40B4-BE49-F238E27FC236}">
                <a16:creationId xmlns:a16="http://schemas.microsoft.com/office/drawing/2014/main" id="{9BD0C637-E72F-7DED-8888-9A18F2926798}"/>
              </a:ext>
            </a:extLst>
          </p:cNvPr>
          <p:cNvSpPr>
            <a:spLocks noGrp="1"/>
          </p:cNvSpPr>
          <p:nvPr>
            <p:ph type="sldNum" sz="quarter" idx="16"/>
          </p:nvPr>
        </p:nvSpPr>
        <p:spPr/>
        <p:txBody>
          <a:bodyPr/>
          <a:lstStyle/>
          <a:p>
            <a:fld id="{0B1617BE-BA58-4B59-88D5-A8C7B239E913}" type="slidenum">
              <a:rPr lang="en-GB" noProof="0" smtClean="0"/>
              <a:pPr/>
              <a:t>11</a:t>
            </a:fld>
            <a:endParaRPr lang="en-GB" noProof="0"/>
          </a:p>
        </p:txBody>
      </p:sp>
      <p:sp>
        <p:nvSpPr>
          <p:cNvPr id="16" name="Footer Placeholder 15">
            <a:extLst>
              <a:ext uri="{FF2B5EF4-FFF2-40B4-BE49-F238E27FC236}">
                <a16:creationId xmlns:a16="http://schemas.microsoft.com/office/drawing/2014/main" id="{37DCD2CC-B110-BC7C-FB3C-485CD40DBFD1}"/>
              </a:ext>
            </a:extLst>
          </p:cNvPr>
          <p:cNvSpPr>
            <a:spLocks noGrp="1"/>
          </p:cNvSpPr>
          <p:nvPr>
            <p:ph type="ftr" sz="quarter" idx="15"/>
          </p:nvPr>
        </p:nvSpPr>
        <p:spPr/>
        <p:txBody>
          <a:bodyPr/>
          <a:lstStyle/>
          <a:p>
            <a:r>
              <a:rPr lang="en-GB" noProof="0"/>
              <a:t>Copyright AFRY AB | The role of competition in the Italian BESS market - Battery Asset Management Summit Europe 2024</a:t>
            </a:r>
          </a:p>
        </p:txBody>
      </p:sp>
      <p:grpSp>
        <p:nvGrpSpPr>
          <p:cNvPr id="23" name="Group 22">
            <a:extLst>
              <a:ext uri="{FF2B5EF4-FFF2-40B4-BE49-F238E27FC236}">
                <a16:creationId xmlns:a16="http://schemas.microsoft.com/office/drawing/2014/main" id="{355FB215-0A67-1C7B-5F11-8104A76A8457}"/>
              </a:ext>
            </a:extLst>
          </p:cNvPr>
          <p:cNvGrpSpPr/>
          <p:nvPr/>
        </p:nvGrpSpPr>
        <p:grpSpPr>
          <a:xfrm>
            <a:off x="766763" y="3050599"/>
            <a:ext cx="10658475" cy="900000"/>
            <a:chOff x="766763" y="3050599"/>
            <a:chExt cx="10658475" cy="900000"/>
          </a:xfrm>
        </p:grpSpPr>
        <p:sp>
          <p:nvSpPr>
            <p:cNvPr id="40" name="Arrow: Pentagon 39">
              <a:extLst>
                <a:ext uri="{FF2B5EF4-FFF2-40B4-BE49-F238E27FC236}">
                  <a16:creationId xmlns:a16="http://schemas.microsoft.com/office/drawing/2014/main" id="{54A74795-5BE5-A1BA-4317-1A7FC0FF3F6A}"/>
                </a:ext>
              </a:extLst>
            </p:cNvPr>
            <p:cNvSpPr/>
            <p:nvPr/>
          </p:nvSpPr>
          <p:spPr>
            <a:xfrm>
              <a:off x="1077685" y="3050599"/>
              <a:ext cx="10347551" cy="9000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24000" marR="0" indent="0" defTabSz="914400" rtl="0" eaLnBrk="1" fontAlgn="auto" latinLnBrk="0" hangingPunct="1">
                <a:lnSpc>
                  <a:spcPct val="95000"/>
                </a:lnSpc>
                <a:spcBef>
                  <a:spcPts val="600"/>
                </a:spcBef>
                <a:spcAft>
                  <a:spcPts val="0"/>
                </a:spcAft>
                <a:buClrTx/>
                <a:buSzTx/>
                <a:buFontTx/>
                <a:buNone/>
                <a:tabLst/>
              </a:pPr>
              <a:r>
                <a:rPr kumimoji="0" lang="it-IT" sz="1200" b="0" i="0" u="none" strike="noStrike" kern="1200" cap="none" spc="0" normalizeH="0" baseline="0" noProof="0">
                  <a:ln>
                    <a:noFill/>
                  </a:ln>
                  <a:solidFill>
                    <a:srgbClr val="000000"/>
                  </a:solidFill>
                  <a:effectLst/>
                  <a:uLnTx/>
                  <a:uFillTx/>
                  <a:latin typeface="Verdana"/>
                  <a:ea typeface="+mn-ea"/>
                  <a:cs typeface="+mn-cs"/>
                </a:rPr>
                <a:t>Reduce cost: CAPEX</a:t>
              </a:r>
            </a:p>
          </p:txBody>
        </p:sp>
        <p:sp>
          <p:nvSpPr>
            <p:cNvPr id="65" name="Rounded Rectangle 2">
              <a:extLst>
                <a:ext uri="{FF2B5EF4-FFF2-40B4-BE49-F238E27FC236}">
                  <a16:creationId xmlns:a16="http://schemas.microsoft.com/office/drawing/2014/main" id="{92A35C9A-F313-441B-9A04-45506D8B97BA}"/>
                </a:ext>
              </a:extLst>
            </p:cNvPr>
            <p:cNvSpPr/>
            <p:nvPr/>
          </p:nvSpPr>
          <p:spPr>
            <a:xfrm>
              <a:off x="8355504" y="3204054"/>
              <a:ext cx="3069734" cy="5930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R="0" defTabSz="914400" rtl="0" eaLnBrk="1" fontAlgn="auto" latinLnBrk="0" hangingPunct="1">
                <a:lnSpc>
                  <a:spcPct val="95000"/>
                </a:lnSpc>
                <a:spcBef>
                  <a:spcPts val="600"/>
                </a:spcBef>
                <a:spcAft>
                  <a:spcPts val="0"/>
                </a:spcAft>
                <a:buClrTx/>
                <a:buSzTx/>
                <a:tabLst/>
              </a:pPr>
              <a:r>
                <a:rPr kumimoji="0" lang="en-GB" sz="1200" b="0" i="0" u="none" strike="noStrike" kern="1200" cap="none" spc="0" normalizeH="0" baseline="0" noProof="0" dirty="0">
                  <a:ln>
                    <a:noFill/>
                  </a:ln>
                  <a:solidFill>
                    <a:srgbClr val="000000"/>
                  </a:solidFill>
                  <a:effectLst/>
                  <a:uLnTx/>
                  <a:uFillTx/>
                  <a:latin typeface="Verdana"/>
                  <a:ea typeface="+mn-ea"/>
                  <a:cs typeface="+mn-cs"/>
                </a:rPr>
                <a:t>Deploy </a:t>
              </a:r>
              <a:r>
                <a:rPr kumimoji="0" lang="en-GB" sz="1200" b="0" i="0" u="none" strike="noStrike" kern="1200" cap="none" spc="0" normalizeH="0" baseline="0" noProof="0" dirty="0" err="1">
                  <a:ln>
                    <a:noFill/>
                  </a:ln>
                  <a:solidFill>
                    <a:srgbClr val="000000"/>
                  </a:solidFill>
                  <a:effectLst/>
                  <a:uLnTx/>
                  <a:uFillTx/>
                  <a:latin typeface="Verdana"/>
                  <a:ea typeface="+mn-ea"/>
                  <a:cs typeface="+mn-cs"/>
                </a:rPr>
                <a:t>brownf</a:t>
              </a:r>
              <a:r>
                <a:rPr lang="en-GB" sz="1200" dirty="0" err="1">
                  <a:solidFill>
                    <a:srgbClr val="000000"/>
                  </a:solidFill>
                  <a:latin typeface="Verdana"/>
                </a:rPr>
                <a:t>ields</a:t>
              </a:r>
              <a:endParaRPr lang="en-GB" sz="1200" dirty="0">
                <a:solidFill>
                  <a:srgbClr val="000000"/>
                </a:solidFill>
                <a:latin typeface="Verdana"/>
              </a:endParaRPr>
            </a:p>
          </p:txBody>
        </p:sp>
        <p:sp>
          <p:nvSpPr>
            <p:cNvPr id="3" name="Rounded Rectangle 2">
              <a:extLst>
                <a:ext uri="{FF2B5EF4-FFF2-40B4-BE49-F238E27FC236}">
                  <a16:creationId xmlns:a16="http://schemas.microsoft.com/office/drawing/2014/main" id="{C7A5BB8C-8510-1344-81BB-835C0BCD9B7F}"/>
                </a:ext>
              </a:extLst>
            </p:cNvPr>
            <p:cNvSpPr/>
            <p:nvPr/>
          </p:nvSpPr>
          <p:spPr>
            <a:xfrm>
              <a:off x="4344910" y="3204054"/>
              <a:ext cx="3069734" cy="5930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171450" marR="0" indent="-171450" defTabSz="914400" rtl="0" eaLnBrk="1" fontAlgn="auto" latinLnBrk="0" hangingPunct="1">
                <a:lnSpc>
                  <a:spcPct val="95000"/>
                </a:lnSpc>
                <a:spcBef>
                  <a:spcPts val="600"/>
                </a:spcBef>
                <a:spcAft>
                  <a:spcPts val="0"/>
                </a:spcAft>
                <a:buClrTx/>
                <a:buSzTx/>
                <a:buFontTx/>
                <a:buChar char="-"/>
                <a:tabLst/>
              </a:pPr>
              <a:r>
                <a:rPr kumimoji="0" lang="en-GB" sz="1200" b="0" i="0" u="none" strike="noStrike" kern="1200" cap="none" spc="0" normalizeH="0" baseline="0" noProof="0" dirty="0">
                  <a:ln>
                    <a:noFill/>
                  </a:ln>
                  <a:solidFill>
                    <a:srgbClr val="000000"/>
                  </a:solidFill>
                  <a:effectLst/>
                  <a:uLnTx/>
                  <a:uFillTx/>
                  <a:latin typeface="Verdana"/>
                  <a:ea typeface="+mn-ea"/>
                  <a:cs typeface="+mn-cs"/>
                </a:rPr>
                <a:t>Deploy </a:t>
              </a:r>
              <a:r>
                <a:rPr kumimoji="0" lang="en-GB" sz="1200" b="0" i="0" u="none" strike="noStrike" kern="1200" cap="none" spc="0" normalizeH="0" baseline="0" noProof="0" dirty="0" err="1">
                  <a:ln>
                    <a:noFill/>
                  </a:ln>
                  <a:solidFill>
                    <a:srgbClr val="000000"/>
                  </a:solidFill>
                  <a:effectLst/>
                  <a:uLnTx/>
                  <a:uFillTx/>
                  <a:latin typeface="Verdana"/>
                  <a:ea typeface="+mn-ea"/>
                  <a:cs typeface="+mn-cs"/>
                </a:rPr>
                <a:t>brownf</a:t>
              </a:r>
              <a:r>
                <a:rPr lang="en-GB" sz="1200" dirty="0" err="1">
                  <a:solidFill>
                    <a:srgbClr val="000000"/>
                  </a:solidFill>
                  <a:latin typeface="Verdana"/>
                </a:rPr>
                <a:t>ields</a:t>
              </a:r>
              <a:endParaRPr lang="en-GB" sz="1200" dirty="0">
                <a:solidFill>
                  <a:srgbClr val="000000"/>
                </a:solidFill>
                <a:latin typeface="Verdana"/>
              </a:endParaRPr>
            </a:p>
            <a:p>
              <a:pPr marL="171450" marR="0" indent="-171450" defTabSz="914400" rtl="0" eaLnBrk="1" fontAlgn="auto" latinLnBrk="0" hangingPunct="1">
                <a:lnSpc>
                  <a:spcPct val="95000"/>
                </a:lnSpc>
                <a:spcBef>
                  <a:spcPts val="600"/>
                </a:spcBef>
                <a:spcAft>
                  <a:spcPts val="0"/>
                </a:spcAft>
                <a:buClrTx/>
                <a:buSzTx/>
                <a:buFontTx/>
                <a:buChar char="-"/>
                <a:tabLst/>
              </a:pPr>
              <a:r>
                <a:rPr lang="en-GB" sz="1200" dirty="0">
                  <a:solidFill>
                    <a:srgbClr val="000000"/>
                  </a:solidFill>
                  <a:latin typeface="Verdana"/>
                </a:rPr>
                <a:t>Prefer large size projects</a:t>
              </a:r>
              <a:endParaRPr lang="en-GB" sz="1200" dirty="0">
                <a:solidFill>
                  <a:schemeClr val="dk1"/>
                </a:solidFill>
                <a:latin typeface="Verdana" panose="020B0604030504040204" pitchFamily="34" charset="0"/>
                <a:ea typeface="Lato Light" panose="020F0502020204030203" pitchFamily="34" charset="0"/>
                <a:cs typeface="Lato Light" panose="020F0502020204030203" pitchFamily="34" charset="0"/>
              </a:endParaRPr>
            </a:p>
          </p:txBody>
        </p:sp>
        <p:grpSp>
          <p:nvGrpSpPr>
            <p:cNvPr id="4" name="Group 3">
              <a:extLst>
                <a:ext uri="{FF2B5EF4-FFF2-40B4-BE49-F238E27FC236}">
                  <a16:creationId xmlns:a16="http://schemas.microsoft.com/office/drawing/2014/main" id="{5BA60C70-4723-545F-E2C5-C76D0ABE5EF4}"/>
                </a:ext>
              </a:extLst>
            </p:cNvPr>
            <p:cNvGrpSpPr/>
            <p:nvPr/>
          </p:nvGrpSpPr>
          <p:grpSpPr>
            <a:xfrm>
              <a:off x="4047910" y="3203599"/>
              <a:ext cx="594000" cy="594000"/>
              <a:chOff x="4047910" y="3137373"/>
              <a:chExt cx="594000" cy="594000"/>
            </a:xfrm>
          </p:grpSpPr>
          <p:sp>
            <p:nvSpPr>
              <p:cNvPr id="2" name="Oval 1">
                <a:extLst>
                  <a:ext uri="{FF2B5EF4-FFF2-40B4-BE49-F238E27FC236}">
                    <a16:creationId xmlns:a16="http://schemas.microsoft.com/office/drawing/2014/main" id="{7CBC00E3-1825-374A-86B8-61E465BBAFF4}"/>
                  </a:ext>
                </a:extLst>
              </p:cNvPr>
              <p:cNvSpPr/>
              <p:nvPr/>
            </p:nvSpPr>
            <p:spPr>
              <a:xfrm>
                <a:off x="4047910" y="3137373"/>
                <a:ext cx="594000" cy="594000"/>
              </a:xfrm>
              <a:prstGeom prst="ellipse">
                <a:avLst/>
              </a:prstGeom>
              <a:solidFill>
                <a:schemeClr val="lt2"/>
              </a:solid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Lato Light" panose="020F0502020204030203" pitchFamily="34" charset="0"/>
                </a:endParaRPr>
              </a:p>
            </p:txBody>
          </p:sp>
          <p:sp>
            <p:nvSpPr>
              <p:cNvPr id="20" name="Freeform 5">
                <a:extLst>
                  <a:ext uri="{FF2B5EF4-FFF2-40B4-BE49-F238E27FC236}">
                    <a16:creationId xmlns:a16="http://schemas.microsoft.com/office/drawing/2014/main" id="{D0C0B780-B685-C90D-C7CB-46CDB14B78B9}"/>
                  </a:ext>
                </a:extLst>
              </p:cNvPr>
              <p:cNvSpPr>
                <a:spLocks/>
              </p:cNvSpPr>
              <p:nvPr>
                <p:custDataLst>
                  <p:tags r:id="rId8"/>
                </p:custDataLst>
              </p:nvPr>
            </p:nvSpPr>
            <p:spPr bwMode="auto">
              <a:xfrm>
                <a:off x="4196591" y="3279013"/>
                <a:ext cx="280646" cy="321716"/>
              </a:xfrm>
              <a:custGeom>
                <a:avLst/>
                <a:gdLst>
                  <a:gd name="T0" fmla="*/ 634 w 640"/>
                  <a:gd name="T1" fmla="*/ 84 h 698"/>
                  <a:gd name="T2" fmla="*/ 343 w 640"/>
                  <a:gd name="T3" fmla="*/ 666 h 698"/>
                  <a:gd name="T4" fmla="*/ 343 w 640"/>
                  <a:gd name="T5" fmla="*/ 666 h 698"/>
                  <a:gd name="T6" fmla="*/ 340 w 640"/>
                  <a:gd name="T7" fmla="*/ 671 h 698"/>
                  <a:gd name="T8" fmla="*/ 335 w 640"/>
                  <a:gd name="T9" fmla="*/ 678 h 698"/>
                  <a:gd name="T10" fmla="*/ 331 w 640"/>
                  <a:gd name="T11" fmla="*/ 683 h 698"/>
                  <a:gd name="T12" fmla="*/ 325 w 640"/>
                  <a:gd name="T13" fmla="*/ 687 h 698"/>
                  <a:gd name="T14" fmla="*/ 320 w 640"/>
                  <a:gd name="T15" fmla="*/ 690 h 698"/>
                  <a:gd name="T16" fmla="*/ 314 w 640"/>
                  <a:gd name="T17" fmla="*/ 693 h 698"/>
                  <a:gd name="T18" fmla="*/ 307 w 640"/>
                  <a:gd name="T19" fmla="*/ 695 h 698"/>
                  <a:gd name="T20" fmla="*/ 301 w 640"/>
                  <a:gd name="T21" fmla="*/ 697 h 698"/>
                  <a:gd name="T22" fmla="*/ 301 w 640"/>
                  <a:gd name="T23" fmla="*/ 697 h 698"/>
                  <a:gd name="T24" fmla="*/ 291 w 640"/>
                  <a:gd name="T25" fmla="*/ 698 h 698"/>
                  <a:gd name="T26" fmla="*/ 291 w 640"/>
                  <a:gd name="T27" fmla="*/ 698 h 698"/>
                  <a:gd name="T28" fmla="*/ 279 w 640"/>
                  <a:gd name="T29" fmla="*/ 697 h 698"/>
                  <a:gd name="T30" fmla="*/ 269 w 640"/>
                  <a:gd name="T31" fmla="*/ 693 h 698"/>
                  <a:gd name="T32" fmla="*/ 259 w 640"/>
                  <a:gd name="T33" fmla="*/ 688 h 698"/>
                  <a:gd name="T34" fmla="*/ 250 w 640"/>
                  <a:gd name="T35" fmla="*/ 680 h 698"/>
                  <a:gd name="T36" fmla="*/ 18 w 640"/>
                  <a:gd name="T37" fmla="*/ 448 h 698"/>
                  <a:gd name="T38" fmla="*/ 18 w 640"/>
                  <a:gd name="T39" fmla="*/ 448 h 698"/>
                  <a:gd name="T40" fmla="*/ 10 w 640"/>
                  <a:gd name="T41" fmla="*/ 439 h 698"/>
                  <a:gd name="T42" fmla="*/ 5 w 640"/>
                  <a:gd name="T43" fmla="*/ 428 h 698"/>
                  <a:gd name="T44" fmla="*/ 1 w 640"/>
                  <a:gd name="T45" fmla="*/ 418 h 698"/>
                  <a:gd name="T46" fmla="*/ 0 w 640"/>
                  <a:gd name="T47" fmla="*/ 407 h 698"/>
                  <a:gd name="T48" fmla="*/ 1 w 640"/>
                  <a:gd name="T49" fmla="*/ 395 h 698"/>
                  <a:gd name="T50" fmla="*/ 5 w 640"/>
                  <a:gd name="T51" fmla="*/ 385 h 698"/>
                  <a:gd name="T52" fmla="*/ 10 w 640"/>
                  <a:gd name="T53" fmla="*/ 375 h 698"/>
                  <a:gd name="T54" fmla="*/ 18 w 640"/>
                  <a:gd name="T55" fmla="*/ 366 h 698"/>
                  <a:gd name="T56" fmla="*/ 18 w 640"/>
                  <a:gd name="T57" fmla="*/ 366 h 698"/>
                  <a:gd name="T58" fmla="*/ 27 w 640"/>
                  <a:gd name="T59" fmla="*/ 359 h 698"/>
                  <a:gd name="T60" fmla="*/ 37 w 640"/>
                  <a:gd name="T61" fmla="*/ 353 h 698"/>
                  <a:gd name="T62" fmla="*/ 47 w 640"/>
                  <a:gd name="T63" fmla="*/ 350 h 698"/>
                  <a:gd name="T64" fmla="*/ 58 w 640"/>
                  <a:gd name="T65" fmla="*/ 348 h 698"/>
                  <a:gd name="T66" fmla="*/ 70 w 640"/>
                  <a:gd name="T67" fmla="*/ 350 h 698"/>
                  <a:gd name="T68" fmla="*/ 80 w 640"/>
                  <a:gd name="T69" fmla="*/ 353 h 698"/>
                  <a:gd name="T70" fmla="*/ 90 w 640"/>
                  <a:gd name="T71" fmla="*/ 359 h 698"/>
                  <a:gd name="T72" fmla="*/ 100 w 640"/>
                  <a:gd name="T73" fmla="*/ 366 h 698"/>
                  <a:gd name="T74" fmla="*/ 276 w 640"/>
                  <a:gd name="T75" fmla="*/ 542 h 698"/>
                  <a:gd name="T76" fmla="*/ 530 w 640"/>
                  <a:gd name="T77" fmla="*/ 32 h 698"/>
                  <a:gd name="T78" fmla="*/ 530 w 640"/>
                  <a:gd name="T79" fmla="*/ 32 h 698"/>
                  <a:gd name="T80" fmla="*/ 536 w 640"/>
                  <a:gd name="T81" fmla="*/ 22 h 698"/>
                  <a:gd name="T82" fmla="*/ 543 w 640"/>
                  <a:gd name="T83" fmla="*/ 14 h 698"/>
                  <a:gd name="T84" fmla="*/ 554 w 640"/>
                  <a:gd name="T85" fmla="*/ 6 h 698"/>
                  <a:gd name="T86" fmla="*/ 564 w 640"/>
                  <a:gd name="T87" fmla="*/ 3 h 698"/>
                  <a:gd name="T88" fmla="*/ 574 w 640"/>
                  <a:gd name="T89" fmla="*/ 0 h 698"/>
                  <a:gd name="T90" fmla="*/ 585 w 640"/>
                  <a:gd name="T91" fmla="*/ 0 h 698"/>
                  <a:gd name="T92" fmla="*/ 597 w 640"/>
                  <a:gd name="T93" fmla="*/ 1 h 698"/>
                  <a:gd name="T94" fmla="*/ 608 w 640"/>
                  <a:gd name="T95" fmla="*/ 5 h 698"/>
                  <a:gd name="T96" fmla="*/ 608 w 640"/>
                  <a:gd name="T97" fmla="*/ 5 h 698"/>
                  <a:gd name="T98" fmla="*/ 617 w 640"/>
                  <a:gd name="T99" fmla="*/ 11 h 698"/>
                  <a:gd name="T100" fmla="*/ 626 w 640"/>
                  <a:gd name="T101" fmla="*/ 20 h 698"/>
                  <a:gd name="T102" fmla="*/ 632 w 640"/>
                  <a:gd name="T103" fmla="*/ 29 h 698"/>
                  <a:gd name="T104" fmla="*/ 637 w 640"/>
                  <a:gd name="T105" fmla="*/ 39 h 698"/>
                  <a:gd name="T106" fmla="*/ 640 w 640"/>
                  <a:gd name="T107" fmla="*/ 50 h 698"/>
                  <a:gd name="T108" fmla="*/ 640 w 640"/>
                  <a:gd name="T109" fmla="*/ 61 h 698"/>
                  <a:gd name="T110" fmla="*/ 637 w 640"/>
                  <a:gd name="T111" fmla="*/ 72 h 698"/>
                  <a:gd name="T112" fmla="*/ 634 w 640"/>
                  <a:gd name="T113" fmla="*/ 84 h 698"/>
                  <a:gd name="T114" fmla="*/ 634 w 640"/>
                  <a:gd name="T115" fmla="*/ 8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0" h="698">
                    <a:moveTo>
                      <a:pt x="634" y="84"/>
                    </a:moveTo>
                    <a:lnTo>
                      <a:pt x="343" y="666"/>
                    </a:lnTo>
                    <a:lnTo>
                      <a:pt x="343" y="666"/>
                    </a:lnTo>
                    <a:lnTo>
                      <a:pt x="340" y="671"/>
                    </a:lnTo>
                    <a:lnTo>
                      <a:pt x="335" y="678"/>
                    </a:lnTo>
                    <a:lnTo>
                      <a:pt x="331" y="683"/>
                    </a:lnTo>
                    <a:lnTo>
                      <a:pt x="325" y="687"/>
                    </a:lnTo>
                    <a:lnTo>
                      <a:pt x="320" y="690"/>
                    </a:lnTo>
                    <a:lnTo>
                      <a:pt x="314" y="693"/>
                    </a:lnTo>
                    <a:lnTo>
                      <a:pt x="307" y="695"/>
                    </a:lnTo>
                    <a:lnTo>
                      <a:pt x="301" y="697"/>
                    </a:lnTo>
                    <a:lnTo>
                      <a:pt x="301" y="697"/>
                    </a:lnTo>
                    <a:lnTo>
                      <a:pt x="291" y="698"/>
                    </a:lnTo>
                    <a:lnTo>
                      <a:pt x="291" y="698"/>
                    </a:lnTo>
                    <a:lnTo>
                      <a:pt x="279" y="697"/>
                    </a:lnTo>
                    <a:lnTo>
                      <a:pt x="269" y="693"/>
                    </a:lnTo>
                    <a:lnTo>
                      <a:pt x="259" y="688"/>
                    </a:lnTo>
                    <a:lnTo>
                      <a:pt x="250" y="680"/>
                    </a:lnTo>
                    <a:lnTo>
                      <a:pt x="18" y="448"/>
                    </a:lnTo>
                    <a:lnTo>
                      <a:pt x="18" y="448"/>
                    </a:lnTo>
                    <a:lnTo>
                      <a:pt x="10" y="439"/>
                    </a:lnTo>
                    <a:lnTo>
                      <a:pt x="5" y="428"/>
                    </a:lnTo>
                    <a:lnTo>
                      <a:pt x="1" y="418"/>
                    </a:lnTo>
                    <a:lnTo>
                      <a:pt x="0" y="407"/>
                    </a:lnTo>
                    <a:lnTo>
                      <a:pt x="1" y="395"/>
                    </a:lnTo>
                    <a:lnTo>
                      <a:pt x="5" y="385"/>
                    </a:lnTo>
                    <a:lnTo>
                      <a:pt x="10" y="375"/>
                    </a:lnTo>
                    <a:lnTo>
                      <a:pt x="18" y="366"/>
                    </a:lnTo>
                    <a:lnTo>
                      <a:pt x="18" y="366"/>
                    </a:lnTo>
                    <a:lnTo>
                      <a:pt x="27" y="359"/>
                    </a:lnTo>
                    <a:lnTo>
                      <a:pt x="37" y="353"/>
                    </a:lnTo>
                    <a:lnTo>
                      <a:pt x="47" y="350"/>
                    </a:lnTo>
                    <a:lnTo>
                      <a:pt x="58" y="348"/>
                    </a:lnTo>
                    <a:lnTo>
                      <a:pt x="70" y="350"/>
                    </a:lnTo>
                    <a:lnTo>
                      <a:pt x="80" y="353"/>
                    </a:lnTo>
                    <a:lnTo>
                      <a:pt x="90" y="359"/>
                    </a:lnTo>
                    <a:lnTo>
                      <a:pt x="100" y="366"/>
                    </a:lnTo>
                    <a:lnTo>
                      <a:pt x="276" y="542"/>
                    </a:lnTo>
                    <a:lnTo>
                      <a:pt x="530" y="32"/>
                    </a:lnTo>
                    <a:lnTo>
                      <a:pt x="530" y="32"/>
                    </a:lnTo>
                    <a:lnTo>
                      <a:pt x="536" y="22"/>
                    </a:lnTo>
                    <a:lnTo>
                      <a:pt x="543" y="14"/>
                    </a:lnTo>
                    <a:lnTo>
                      <a:pt x="554" y="6"/>
                    </a:lnTo>
                    <a:lnTo>
                      <a:pt x="564" y="3"/>
                    </a:lnTo>
                    <a:lnTo>
                      <a:pt x="574" y="0"/>
                    </a:lnTo>
                    <a:lnTo>
                      <a:pt x="585" y="0"/>
                    </a:lnTo>
                    <a:lnTo>
                      <a:pt x="597" y="1"/>
                    </a:lnTo>
                    <a:lnTo>
                      <a:pt x="608" y="5"/>
                    </a:lnTo>
                    <a:lnTo>
                      <a:pt x="608" y="5"/>
                    </a:lnTo>
                    <a:lnTo>
                      <a:pt x="617" y="11"/>
                    </a:lnTo>
                    <a:lnTo>
                      <a:pt x="626" y="20"/>
                    </a:lnTo>
                    <a:lnTo>
                      <a:pt x="632" y="29"/>
                    </a:lnTo>
                    <a:lnTo>
                      <a:pt x="637" y="39"/>
                    </a:lnTo>
                    <a:lnTo>
                      <a:pt x="640" y="50"/>
                    </a:lnTo>
                    <a:lnTo>
                      <a:pt x="640" y="61"/>
                    </a:lnTo>
                    <a:lnTo>
                      <a:pt x="637" y="72"/>
                    </a:lnTo>
                    <a:lnTo>
                      <a:pt x="634" y="84"/>
                    </a:lnTo>
                    <a:lnTo>
                      <a:pt x="634" y="84"/>
                    </a:lnTo>
                    <a:close/>
                  </a:path>
                </a:pathLst>
              </a:custGeom>
              <a:solidFill>
                <a:srgbClr val="009900"/>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a:extLst>
                <a:ext uri="{FF2B5EF4-FFF2-40B4-BE49-F238E27FC236}">
                  <a16:creationId xmlns:a16="http://schemas.microsoft.com/office/drawing/2014/main" id="{A02E6BC5-46D4-9320-2416-CD7D5C56E1D1}"/>
                </a:ext>
              </a:extLst>
            </p:cNvPr>
            <p:cNvGrpSpPr/>
            <p:nvPr/>
          </p:nvGrpSpPr>
          <p:grpSpPr>
            <a:xfrm>
              <a:off x="8060229" y="3205324"/>
              <a:ext cx="590550" cy="590550"/>
              <a:chOff x="8060229" y="3140824"/>
              <a:chExt cx="590550" cy="590550"/>
            </a:xfrm>
          </p:grpSpPr>
          <p:sp>
            <p:nvSpPr>
              <p:cNvPr id="13" name="Oval 12">
                <a:extLst>
                  <a:ext uri="{FF2B5EF4-FFF2-40B4-BE49-F238E27FC236}">
                    <a16:creationId xmlns:a16="http://schemas.microsoft.com/office/drawing/2014/main" id="{3F626941-A6D6-FF4E-980B-4AE2A33FFD99}"/>
                  </a:ext>
                </a:extLst>
              </p:cNvPr>
              <p:cNvSpPr/>
              <p:nvPr/>
            </p:nvSpPr>
            <p:spPr>
              <a:xfrm>
                <a:off x="8060229" y="3140824"/>
                <a:ext cx="590550" cy="590550"/>
              </a:xfrm>
              <a:prstGeom prst="ellipse">
                <a:avLst/>
              </a:prstGeom>
              <a:solidFill>
                <a:schemeClr val="accent3"/>
              </a:solid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Lato Light" panose="020F0502020204030203" pitchFamily="34" charset="0"/>
                </a:endParaRPr>
              </a:p>
            </p:txBody>
          </p:sp>
          <p:sp>
            <p:nvSpPr>
              <p:cNvPr id="33" name="Freeform 5">
                <a:extLst>
                  <a:ext uri="{FF2B5EF4-FFF2-40B4-BE49-F238E27FC236}">
                    <a16:creationId xmlns:a16="http://schemas.microsoft.com/office/drawing/2014/main" id="{DE7E8DF6-8777-28F3-273F-307F19E767BC}"/>
                  </a:ext>
                </a:extLst>
              </p:cNvPr>
              <p:cNvSpPr>
                <a:spLocks/>
              </p:cNvSpPr>
              <p:nvPr>
                <p:custDataLst>
                  <p:tags r:id="rId7"/>
                </p:custDataLst>
              </p:nvPr>
            </p:nvSpPr>
            <p:spPr bwMode="auto">
              <a:xfrm>
                <a:off x="8219643" y="3275242"/>
                <a:ext cx="280646" cy="321716"/>
              </a:xfrm>
              <a:custGeom>
                <a:avLst/>
                <a:gdLst>
                  <a:gd name="T0" fmla="*/ 634 w 640"/>
                  <a:gd name="T1" fmla="*/ 84 h 698"/>
                  <a:gd name="T2" fmla="*/ 343 w 640"/>
                  <a:gd name="T3" fmla="*/ 666 h 698"/>
                  <a:gd name="T4" fmla="*/ 343 w 640"/>
                  <a:gd name="T5" fmla="*/ 666 h 698"/>
                  <a:gd name="T6" fmla="*/ 340 w 640"/>
                  <a:gd name="T7" fmla="*/ 671 h 698"/>
                  <a:gd name="T8" fmla="*/ 335 w 640"/>
                  <a:gd name="T9" fmla="*/ 678 h 698"/>
                  <a:gd name="T10" fmla="*/ 331 w 640"/>
                  <a:gd name="T11" fmla="*/ 683 h 698"/>
                  <a:gd name="T12" fmla="*/ 325 w 640"/>
                  <a:gd name="T13" fmla="*/ 687 h 698"/>
                  <a:gd name="T14" fmla="*/ 320 w 640"/>
                  <a:gd name="T15" fmla="*/ 690 h 698"/>
                  <a:gd name="T16" fmla="*/ 314 w 640"/>
                  <a:gd name="T17" fmla="*/ 693 h 698"/>
                  <a:gd name="T18" fmla="*/ 307 w 640"/>
                  <a:gd name="T19" fmla="*/ 695 h 698"/>
                  <a:gd name="T20" fmla="*/ 301 w 640"/>
                  <a:gd name="T21" fmla="*/ 697 h 698"/>
                  <a:gd name="T22" fmla="*/ 301 w 640"/>
                  <a:gd name="T23" fmla="*/ 697 h 698"/>
                  <a:gd name="T24" fmla="*/ 291 w 640"/>
                  <a:gd name="T25" fmla="*/ 698 h 698"/>
                  <a:gd name="T26" fmla="*/ 291 w 640"/>
                  <a:gd name="T27" fmla="*/ 698 h 698"/>
                  <a:gd name="T28" fmla="*/ 279 w 640"/>
                  <a:gd name="T29" fmla="*/ 697 h 698"/>
                  <a:gd name="T30" fmla="*/ 269 w 640"/>
                  <a:gd name="T31" fmla="*/ 693 h 698"/>
                  <a:gd name="T32" fmla="*/ 259 w 640"/>
                  <a:gd name="T33" fmla="*/ 688 h 698"/>
                  <a:gd name="T34" fmla="*/ 250 w 640"/>
                  <a:gd name="T35" fmla="*/ 680 h 698"/>
                  <a:gd name="T36" fmla="*/ 18 w 640"/>
                  <a:gd name="T37" fmla="*/ 448 h 698"/>
                  <a:gd name="T38" fmla="*/ 18 w 640"/>
                  <a:gd name="T39" fmla="*/ 448 h 698"/>
                  <a:gd name="T40" fmla="*/ 10 w 640"/>
                  <a:gd name="T41" fmla="*/ 439 h 698"/>
                  <a:gd name="T42" fmla="*/ 5 w 640"/>
                  <a:gd name="T43" fmla="*/ 428 h 698"/>
                  <a:gd name="T44" fmla="*/ 1 w 640"/>
                  <a:gd name="T45" fmla="*/ 418 h 698"/>
                  <a:gd name="T46" fmla="*/ 0 w 640"/>
                  <a:gd name="T47" fmla="*/ 407 h 698"/>
                  <a:gd name="T48" fmla="*/ 1 w 640"/>
                  <a:gd name="T49" fmla="*/ 395 h 698"/>
                  <a:gd name="T50" fmla="*/ 5 w 640"/>
                  <a:gd name="T51" fmla="*/ 385 h 698"/>
                  <a:gd name="T52" fmla="*/ 10 w 640"/>
                  <a:gd name="T53" fmla="*/ 375 h 698"/>
                  <a:gd name="T54" fmla="*/ 18 w 640"/>
                  <a:gd name="T55" fmla="*/ 366 h 698"/>
                  <a:gd name="T56" fmla="*/ 18 w 640"/>
                  <a:gd name="T57" fmla="*/ 366 h 698"/>
                  <a:gd name="T58" fmla="*/ 27 w 640"/>
                  <a:gd name="T59" fmla="*/ 359 h 698"/>
                  <a:gd name="T60" fmla="*/ 37 w 640"/>
                  <a:gd name="T61" fmla="*/ 353 h 698"/>
                  <a:gd name="T62" fmla="*/ 47 w 640"/>
                  <a:gd name="T63" fmla="*/ 350 h 698"/>
                  <a:gd name="T64" fmla="*/ 58 w 640"/>
                  <a:gd name="T65" fmla="*/ 348 h 698"/>
                  <a:gd name="T66" fmla="*/ 70 w 640"/>
                  <a:gd name="T67" fmla="*/ 350 h 698"/>
                  <a:gd name="T68" fmla="*/ 80 w 640"/>
                  <a:gd name="T69" fmla="*/ 353 h 698"/>
                  <a:gd name="T70" fmla="*/ 90 w 640"/>
                  <a:gd name="T71" fmla="*/ 359 h 698"/>
                  <a:gd name="T72" fmla="*/ 100 w 640"/>
                  <a:gd name="T73" fmla="*/ 366 h 698"/>
                  <a:gd name="T74" fmla="*/ 276 w 640"/>
                  <a:gd name="T75" fmla="*/ 542 h 698"/>
                  <a:gd name="T76" fmla="*/ 530 w 640"/>
                  <a:gd name="T77" fmla="*/ 32 h 698"/>
                  <a:gd name="T78" fmla="*/ 530 w 640"/>
                  <a:gd name="T79" fmla="*/ 32 h 698"/>
                  <a:gd name="T80" fmla="*/ 536 w 640"/>
                  <a:gd name="T81" fmla="*/ 22 h 698"/>
                  <a:gd name="T82" fmla="*/ 543 w 640"/>
                  <a:gd name="T83" fmla="*/ 14 h 698"/>
                  <a:gd name="T84" fmla="*/ 554 w 640"/>
                  <a:gd name="T85" fmla="*/ 6 h 698"/>
                  <a:gd name="T86" fmla="*/ 564 w 640"/>
                  <a:gd name="T87" fmla="*/ 3 h 698"/>
                  <a:gd name="T88" fmla="*/ 574 w 640"/>
                  <a:gd name="T89" fmla="*/ 0 h 698"/>
                  <a:gd name="T90" fmla="*/ 585 w 640"/>
                  <a:gd name="T91" fmla="*/ 0 h 698"/>
                  <a:gd name="T92" fmla="*/ 597 w 640"/>
                  <a:gd name="T93" fmla="*/ 1 h 698"/>
                  <a:gd name="T94" fmla="*/ 608 w 640"/>
                  <a:gd name="T95" fmla="*/ 5 h 698"/>
                  <a:gd name="T96" fmla="*/ 608 w 640"/>
                  <a:gd name="T97" fmla="*/ 5 h 698"/>
                  <a:gd name="T98" fmla="*/ 617 w 640"/>
                  <a:gd name="T99" fmla="*/ 11 h 698"/>
                  <a:gd name="T100" fmla="*/ 626 w 640"/>
                  <a:gd name="T101" fmla="*/ 20 h 698"/>
                  <a:gd name="T102" fmla="*/ 632 w 640"/>
                  <a:gd name="T103" fmla="*/ 29 h 698"/>
                  <a:gd name="T104" fmla="*/ 637 w 640"/>
                  <a:gd name="T105" fmla="*/ 39 h 698"/>
                  <a:gd name="T106" fmla="*/ 640 w 640"/>
                  <a:gd name="T107" fmla="*/ 50 h 698"/>
                  <a:gd name="T108" fmla="*/ 640 w 640"/>
                  <a:gd name="T109" fmla="*/ 61 h 698"/>
                  <a:gd name="T110" fmla="*/ 637 w 640"/>
                  <a:gd name="T111" fmla="*/ 72 h 698"/>
                  <a:gd name="T112" fmla="*/ 634 w 640"/>
                  <a:gd name="T113" fmla="*/ 84 h 698"/>
                  <a:gd name="T114" fmla="*/ 634 w 640"/>
                  <a:gd name="T115" fmla="*/ 8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0" h="698">
                    <a:moveTo>
                      <a:pt x="634" y="84"/>
                    </a:moveTo>
                    <a:lnTo>
                      <a:pt x="343" y="666"/>
                    </a:lnTo>
                    <a:lnTo>
                      <a:pt x="343" y="666"/>
                    </a:lnTo>
                    <a:lnTo>
                      <a:pt x="340" y="671"/>
                    </a:lnTo>
                    <a:lnTo>
                      <a:pt x="335" y="678"/>
                    </a:lnTo>
                    <a:lnTo>
                      <a:pt x="331" y="683"/>
                    </a:lnTo>
                    <a:lnTo>
                      <a:pt x="325" y="687"/>
                    </a:lnTo>
                    <a:lnTo>
                      <a:pt x="320" y="690"/>
                    </a:lnTo>
                    <a:lnTo>
                      <a:pt x="314" y="693"/>
                    </a:lnTo>
                    <a:lnTo>
                      <a:pt x="307" y="695"/>
                    </a:lnTo>
                    <a:lnTo>
                      <a:pt x="301" y="697"/>
                    </a:lnTo>
                    <a:lnTo>
                      <a:pt x="301" y="697"/>
                    </a:lnTo>
                    <a:lnTo>
                      <a:pt x="291" y="698"/>
                    </a:lnTo>
                    <a:lnTo>
                      <a:pt x="291" y="698"/>
                    </a:lnTo>
                    <a:lnTo>
                      <a:pt x="279" y="697"/>
                    </a:lnTo>
                    <a:lnTo>
                      <a:pt x="269" y="693"/>
                    </a:lnTo>
                    <a:lnTo>
                      <a:pt x="259" y="688"/>
                    </a:lnTo>
                    <a:lnTo>
                      <a:pt x="250" y="680"/>
                    </a:lnTo>
                    <a:lnTo>
                      <a:pt x="18" y="448"/>
                    </a:lnTo>
                    <a:lnTo>
                      <a:pt x="18" y="448"/>
                    </a:lnTo>
                    <a:lnTo>
                      <a:pt x="10" y="439"/>
                    </a:lnTo>
                    <a:lnTo>
                      <a:pt x="5" y="428"/>
                    </a:lnTo>
                    <a:lnTo>
                      <a:pt x="1" y="418"/>
                    </a:lnTo>
                    <a:lnTo>
                      <a:pt x="0" y="407"/>
                    </a:lnTo>
                    <a:lnTo>
                      <a:pt x="1" y="395"/>
                    </a:lnTo>
                    <a:lnTo>
                      <a:pt x="5" y="385"/>
                    </a:lnTo>
                    <a:lnTo>
                      <a:pt x="10" y="375"/>
                    </a:lnTo>
                    <a:lnTo>
                      <a:pt x="18" y="366"/>
                    </a:lnTo>
                    <a:lnTo>
                      <a:pt x="18" y="366"/>
                    </a:lnTo>
                    <a:lnTo>
                      <a:pt x="27" y="359"/>
                    </a:lnTo>
                    <a:lnTo>
                      <a:pt x="37" y="353"/>
                    </a:lnTo>
                    <a:lnTo>
                      <a:pt x="47" y="350"/>
                    </a:lnTo>
                    <a:lnTo>
                      <a:pt x="58" y="348"/>
                    </a:lnTo>
                    <a:lnTo>
                      <a:pt x="70" y="350"/>
                    </a:lnTo>
                    <a:lnTo>
                      <a:pt x="80" y="353"/>
                    </a:lnTo>
                    <a:lnTo>
                      <a:pt x="90" y="359"/>
                    </a:lnTo>
                    <a:lnTo>
                      <a:pt x="100" y="366"/>
                    </a:lnTo>
                    <a:lnTo>
                      <a:pt x="276" y="542"/>
                    </a:lnTo>
                    <a:lnTo>
                      <a:pt x="530" y="32"/>
                    </a:lnTo>
                    <a:lnTo>
                      <a:pt x="530" y="32"/>
                    </a:lnTo>
                    <a:lnTo>
                      <a:pt x="536" y="22"/>
                    </a:lnTo>
                    <a:lnTo>
                      <a:pt x="543" y="14"/>
                    </a:lnTo>
                    <a:lnTo>
                      <a:pt x="554" y="6"/>
                    </a:lnTo>
                    <a:lnTo>
                      <a:pt x="564" y="3"/>
                    </a:lnTo>
                    <a:lnTo>
                      <a:pt x="574" y="0"/>
                    </a:lnTo>
                    <a:lnTo>
                      <a:pt x="585" y="0"/>
                    </a:lnTo>
                    <a:lnTo>
                      <a:pt x="597" y="1"/>
                    </a:lnTo>
                    <a:lnTo>
                      <a:pt x="608" y="5"/>
                    </a:lnTo>
                    <a:lnTo>
                      <a:pt x="608" y="5"/>
                    </a:lnTo>
                    <a:lnTo>
                      <a:pt x="617" y="11"/>
                    </a:lnTo>
                    <a:lnTo>
                      <a:pt x="626" y="20"/>
                    </a:lnTo>
                    <a:lnTo>
                      <a:pt x="632" y="29"/>
                    </a:lnTo>
                    <a:lnTo>
                      <a:pt x="637" y="39"/>
                    </a:lnTo>
                    <a:lnTo>
                      <a:pt x="640" y="50"/>
                    </a:lnTo>
                    <a:lnTo>
                      <a:pt x="640" y="61"/>
                    </a:lnTo>
                    <a:lnTo>
                      <a:pt x="637" y="72"/>
                    </a:lnTo>
                    <a:lnTo>
                      <a:pt x="634" y="84"/>
                    </a:lnTo>
                    <a:lnTo>
                      <a:pt x="634" y="84"/>
                    </a:lnTo>
                    <a:close/>
                  </a:path>
                </a:pathLst>
              </a:custGeom>
              <a:solidFill>
                <a:srgbClr val="0099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8" name="Arrow: Pentagon 17">
              <a:extLst>
                <a:ext uri="{FF2B5EF4-FFF2-40B4-BE49-F238E27FC236}">
                  <a16:creationId xmlns:a16="http://schemas.microsoft.com/office/drawing/2014/main" id="{D58CB6D3-585C-5E73-5D98-2EB25A192D9D}"/>
                </a:ext>
              </a:extLst>
            </p:cNvPr>
            <p:cNvSpPr/>
            <p:nvPr/>
          </p:nvSpPr>
          <p:spPr>
            <a:xfrm>
              <a:off x="766763" y="3050599"/>
              <a:ext cx="506689" cy="900000"/>
            </a:xfrm>
            <a:prstGeom prst="homePlate">
              <a:avLst>
                <a:gd name="adj" fmla="val 3715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r>
                <a:rPr kumimoji="0" lang="it-IT" sz="1200" b="0" i="0" u="none" strike="noStrike" kern="1200" cap="none" spc="0" normalizeH="0" baseline="0" noProof="0">
                  <a:ln>
                    <a:noFill/>
                  </a:ln>
                  <a:solidFill>
                    <a:srgbClr val="000000"/>
                  </a:solidFill>
                  <a:effectLst/>
                  <a:uLnTx/>
                  <a:uFillTx/>
                  <a:latin typeface="Verdana"/>
                  <a:ea typeface="+mn-ea"/>
                  <a:cs typeface="+mn-cs"/>
                </a:rPr>
                <a:t>1</a:t>
              </a:r>
            </a:p>
          </p:txBody>
        </p:sp>
      </p:grpSp>
      <p:grpSp>
        <p:nvGrpSpPr>
          <p:cNvPr id="22" name="Group 21">
            <a:extLst>
              <a:ext uri="{FF2B5EF4-FFF2-40B4-BE49-F238E27FC236}">
                <a16:creationId xmlns:a16="http://schemas.microsoft.com/office/drawing/2014/main" id="{4B587D84-FF8E-22EC-FA02-34C52022B41F}"/>
              </a:ext>
            </a:extLst>
          </p:cNvPr>
          <p:cNvGrpSpPr/>
          <p:nvPr/>
        </p:nvGrpSpPr>
        <p:grpSpPr>
          <a:xfrm>
            <a:off x="766763" y="4011150"/>
            <a:ext cx="10658475" cy="900000"/>
            <a:chOff x="766763" y="4021894"/>
            <a:chExt cx="10658475" cy="900000"/>
          </a:xfrm>
        </p:grpSpPr>
        <p:sp>
          <p:nvSpPr>
            <p:cNvPr id="41" name="Arrow: Pentagon 40">
              <a:extLst>
                <a:ext uri="{FF2B5EF4-FFF2-40B4-BE49-F238E27FC236}">
                  <a16:creationId xmlns:a16="http://schemas.microsoft.com/office/drawing/2014/main" id="{307BC0FF-5579-F59A-3836-B12DDE029D0A}"/>
                </a:ext>
              </a:extLst>
            </p:cNvPr>
            <p:cNvSpPr/>
            <p:nvPr/>
          </p:nvSpPr>
          <p:spPr>
            <a:xfrm>
              <a:off x="1077685" y="4021894"/>
              <a:ext cx="10347551" cy="9000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24000" marR="0" indent="0" defTabSz="914400" rtl="0" eaLnBrk="1" fontAlgn="auto" latinLnBrk="0" hangingPunct="1">
                <a:spcAft>
                  <a:spcPts val="0"/>
                </a:spcAft>
                <a:buClrTx/>
                <a:buSzTx/>
                <a:buFontTx/>
                <a:buNone/>
                <a:tabLst/>
              </a:pPr>
              <a:r>
                <a:rPr lang="it-IT" sz="1200" dirty="0" err="1">
                  <a:solidFill>
                    <a:srgbClr val="000000"/>
                  </a:solidFill>
                  <a:latin typeface="Verdana"/>
                </a:rPr>
                <a:t>Increase</a:t>
              </a:r>
              <a:r>
                <a:rPr lang="it-IT" sz="1200" dirty="0">
                  <a:solidFill>
                    <a:srgbClr val="000000"/>
                  </a:solidFill>
                  <a:latin typeface="Verdana"/>
                </a:rPr>
                <a:t> revenues:</a:t>
              </a:r>
            </a:p>
            <a:p>
              <a:pPr marL="324000" marR="0" indent="0" defTabSz="914400" rtl="0" eaLnBrk="1" fontAlgn="auto" latinLnBrk="0" hangingPunct="1">
                <a:spcAft>
                  <a:spcPts val="0"/>
                </a:spcAft>
                <a:buClrTx/>
                <a:buSzTx/>
                <a:buFontTx/>
                <a:buNone/>
                <a:tabLst/>
              </a:pPr>
              <a:r>
                <a:rPr lang="it-IT" sz="1200" dirty="0">
                  <a:solidFill>
                    <a:srgbClr val="000000"/>
                  </a:solidFill>
                  <a:latin typeface="Verdana"/>
                </a:rPr>
                <a:t>portfolio </a:t>
              </a:r>
              <a:r>
                <a:rPr lang="it-IT" sz="1200" dirty="0" err="1">
                  <a:solidFill>
                    <a:srgbClr val="000000"/>
                  </a:solidFill>
                  <a:latin typeface="Verdana"/>
                </a:rPr>
                <a:t>synergies</a:t>
              </a:r>
              <a:endParaRPr kumimoji="0" lang="it-IT"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4" name="Rounded Rectangle 2">
              <a:extLst>
                <a:ext uri="{FF2B5EF4-FFF2-40B4-BE49-F238E27FC236}">
                  <a16:creationId xmlns:a16="http://schemas.microsoft.com/office/drawing/2014/main" id="{84833E30-E452-4C62-B03D-F23994AFC0AB}"/>
                </a:ext>
              </a:extLst>
            </p:cNvPr>
            <p:cNvSpPr/>
            <p:nvPr/>
          </p:nvSpPr>
          <p:spPr>
            <a:xfrm>
              <a:off x="8355504" y="4175349"/>
              <a:ext cx="3069734" cy="5930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R="0" defTabSz="914400" rtl="0" eaLnBrk="1" fontAlgn="auto" latinLnBrk="0" hangingPunct="1">
                <a:lnSpc>
                  <a:spcPct val="95000"/>
                </a:lnSpc>
                <a:spcBef>
                  <a:spcPts val="600"/>
                </a:spcBef>
                <a:spcAft>
                  <a:spcPts val="0"/>
                </a:spcAft>
                <a:buClrTx/>
                <a:buSzTx/>
                <a:tabLst/>
              </a:pPr>
              <a:r>
                <a:rPr lang="en-GB" sz="1200" dirty="0">
                  <a:solidFill>
                    <a:schemeClr val="dk1"/>
                  </a:solidFill>
                  <a:latin typeface="Verdana" panose="020B0604030504040204" pitchFamily="34" charset="0"/>
                  <a:ea typeface="Lato Light" panose="020F0502020204030203" pitchFamily="34" charset="0"/>
                  <a:cs typeface="Lato Light" panose="020F0502020204030203" pitchFamily="34" charset="0"/>
                </a:rPr>
                <a:t>Synergies with RES plants: </a:t>
              </a:r>
              <a:r>
                <a:rPr lang="en-US" sz="1200" dirty="0">
                  <a:solidFill>
                    <a:schemeClr val="dk1"/>
                  </a:solidFill>
                  <a:latin typeface="Verdana" panose="020B0604030504040204" pitchFamily="34" charset="0"/>
                  <a:ea typeface="Lato Light" panose="020F0502020204030203" pitchFamily="34" charset="0"/>
                  <a:cs typeface="Lato Light" panose="020F0502020204030203" pitchFamily="34" charset="0"/>
                </a:rPr>
                <a:t>reduction of exposure to market and operational risks</a:t>
              </a:r>
              <a:r>
                <a:rPr lang="en-GB" sz="1200" dirty="0">
                  <a:solidFill>
                    <a:schemeClr val="dk1"/>
                  </a:solidFill>
                  <a:latin typeface="Verdana" panose="020B0604030504040204" pitchFamily="34" charset="0"/>
                  <a:ea typeface="Lato Light" panose="020F0502020204030203" pitchFamily="34" charset="0"/>
                  <a:cs typeface="Lato Light" panose="020F0502020204030203" pitchFamily="34" charset="0"/>
                </a:rPr>
                <a:t> </a:t>
              </a:r>
            </a:p>
          </p:txBody>
        </p:sp>
        <p:sp>
          <p:nvSpPr>
            <p:cNvPr id="49" name="Rounded Rectangle 2">
              <a:extLst>
                <a:ext uri="{FF2B5EF4-FFF2-40B4-BE49-F238E27FC236}">
                  <a16:creationId xmlns:a16="http://schemas.microsoft.com/office/drawing/2014/main" id="{02AFCADC-7332-407A-B9C9-12E1E77505AC}"/>
                </a:ext>
              </a:extLst>
            </p:cNvPr>
            <p:cNvSpPr/>
            <p:nvPr/>
          </p:nvSpPr>
          <p:spPr>
            <a:xfrm>
              <a:off x="4344910" y="4175349"/>
              <a:ext cx="3069734" cy="5930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r>
                <a:rPr kumimoji="0" lang="en-GB" sz="1200" b="0" i="0" u="none" strike="noStrike" kern="1200" cap="none" spc="0" normalizeH="0" baseline="0" noProof="0" dirty="0">
                  <a:ln>
                    <a:noFill/>
                  </a:ln>
                  <a:solidFill>
                    <a:srgbClr val="000000"/>
                  </a:solidFill>
                  <a:effectLst/>
                  <a:uLnTx/>
                  <a:uFillTx/>
                  <a:latin typeface="Verdana"/>
                  <a:ea typeface="+mn-ea"/>
                  <a:cs typeface="+mn-cs"/>
                </a:rPr>
                <a:t>Assets are operated by the TSO, so synergies are limited</a:t>
              </a:r>
            </a:p>
          </p:txBody>
        </p:sp>
        <p:grpSp>
          <p:nvGrpSpPr>
            <p:cNvPr id="6" name="Group 5">
              <a:extLst>
                <a:ext uri="{FF2B5EF4-FFF2-40B4-BE49-F238E27FC236}">
                  <a16:creationId xmlns:a16="http://schemas.microsoft.com/office/drawing/2014/main" id="{B90C133B-BA82-DF79-C293-295380EFD818}"/>
                </a:ext>
              </a:extLst>
            </p:cNvPr>
            <p:cNvGrpSpPr/>
            <p:nvPr/>
          </p:nvGrpSpPr>
          <p:grpSpPr>
            <a:xfrm>
              <a:off x="4047910" y="4174894"/>
              <a:ext cx="594001" cy="594001"/>
              <a:chOff x="4047910" y="4139775"/>
              <a:chExt cx="594001" cy="594001"/>
            </a:xfrm>
          </p:grpSpPr>
          <p:sp>
            <p:nvSpPr>
              <p:cNvPr id="5" name="Oval 4">
                <a:extLst>
                  <a:ext uri="{FF2B5EF4-FFF2-40B4-BE49-F238E27FC236}">
                    <a16:creationId xmlns:a16="http://schemas.microsoft.com/office/drawing/2014/main" id="{D7BBF6B3-C1B8-F04B-B236-056E681C8686}"/>
                  </a:ext>
                </a:extLst>
              </p:cNvPr>
              <p:cNvSpPr/>
              <p:nvPr/>
            </p:nvSpPr>
            <p:spPr>
              <a:xfrm>
                <a:off x="4047910" y="4139775"/>
                <a:ext cx="594001" cy="594001"/>
              </a:xfrm>
              <a:prstGeom prst="ellipse">
                <a:avLst/>
              </a:prstGeom>
              <a:solidFill>
                <a:schemeClr val="lt2"/>
              </a:solid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Lato Light" panose="020F0502020204030203" pitchFamily="34" charset="0"/>
                </a:endParaRPr>
              </a:p>
            </p:txBody>
          </p:sp>
          <p:sp>
            <p:nvSpPr>
              <p:cNvPr id="21" name="Freeform 9">
                <a:extLst>
                  <a:ext uri="{FF2B5EF4-FFF2-40B4-BE49-F238E27FC236}">
                    <a16:creationId xmlns:a16="http://schemas.microsoft.com/office/drawing/2014/main" id="{3377DB29-295A-C3B3-4881-704B435B0C49}"/>
                  </a:ext>
                </a:extLst>
              </p:cNvPr>
              <p:cNvSpPr>
                <a:spLocks/>
              </p:cNvSpPr>
              <p:nvPr>
                <p:custDataLst>
                  <p:tags r:id="rId6"/>
                </p:custDataLst>
              </p:nvPr>
            </p:nvSpPr>
            <p:spPr bwMode="auto">
              <a:xfrm rot="2700000">
                <a:off x="4192609" y="4280960"/>
                <a:ext cx="304603" cy="321716"/>
              </a:xfrm>
              <a:custGeom>
                <a:avLst/>
                <a:gdLst>
                  <a:gd name="T0" fmla="*/ 722 w 722"/>
                  <a:gd name="T1" fmla="*/ 360 h 722"/>
                  <a:gd name="T2" fmla="*/ 718 w 722"/>
                  <a:gd name="T3" fmla="*/ 381 h 722"/>
                  <a:gd name="T4" fmla="*/ 707 w 722"/>
                  <a:gd name="T5" fmla="*/ 397 h 722"/>
                  <a:gd name="T6" fmla="*/ 691 w 722"/>
                  <a:gd name="T7" fmla="*/ 409 h 722"/>
                  <a:gd name="T8" fmla="*/ 670 w 722"/>
                  <a:gd name="T9" fmla="*/ 412 h 722"/>
                  <a:gd name="T10" fmla="*/ 412 w 722"/>
                  <a:gd name="T11" fmla="*/ 670 h 722"/>
                  <a:gd name="T12" fmla="*/ 411 w 722"/>
                  <a:gd name="T13" fmla="*/ 681 h 722"/>
                  <a:gd name="T14" fmla="*/ 404 w 722"/>
                  <a:gd name="T15" fmla="*/ 699 h 722"/>
                  <a:gd name="T16" fmla="*/ 389 w 722"/>
                  <a:gd name="T17" fmla="*/ 714 h 722"/>
                  <a:gd name="T18" fmla="*/ 371 w 722"/>
                  <a:gd name="T19" fmla="*/ 721 h 722"/>
                  <a:gd name="T20" fmla="*/ 360 w 722"/>
                  <a:gd name="T21" fmla="*/ 722 h 722"/>
                  <a:gd name="T22" fmla="*/ 341 w 722"/>
                  <a:gd name="T23" fmla="*/ 718 h 722"/>
                  <a:gd name="T24" fmla="*/ 324 w 722"/>
                  <a:gd name="T25" fmla="*/ 706 h 722"/>
                  <a:gd name="T26" fmla="*/ 313 w 722"/>
                  <a:gd name="T27" fmla="*/ 691 h 722"/>
                  <a:gd name="T28" fmla="*/ 310 w 722"/>
                  <a:gd name="T29" fmla="*/ 670 h 722"/>
                  <a:gd name="T30" fmla="*/ 51 w 722"/>
                  <a:gd name="T31" fmla="*/ 412 h 722"/>
                  <a:gd name="T32" fmla="*/ 41 w 722"/>
                  <a:gd name="T33" fmla="*/ 411 h 722"/>
                  <a:gd name="T34" fmla="*/ 23 w 722"/>
                  <a:gd name="T35" fmla="*/ 404 h 722"/>
                  <a:gd name="T36" fmla="*/ 8 w 722"/>
                  <a:gd name="T37" fmla="*/ 389 h 722"/>
                  <a:gd name="T38" fmla="*/ 1 w 722"/>
                  <a:gd name="T39" fmla="*/ 371 h 722"/>
                  <a:gd name="T40" fmla="*/ 0 w 722"/>
                  <a:gd name="T41" fmla="*/ 360 h 722"/>
                  <a:gd name="T42" fmla="*/ 4 w 722"/>
                  <a:gd name="T43" fmla="*/ 341 h 722"/>
                  <a:gd name="T44" fmla="*/ 15 w 722"/>
                  <a:gd name="T45" fmla="*/ 324 h 722"/>
                  <a:gd name="T46" fmla="*/ 31 w 722"/>
                  <a:gd name="T47" fmla="*/ 313 h 722"/>
                  <a:gd name="T48" fmla="*/ 51 w 722"/>
                  <a:gd name="T49" fmla="*/ 310 h 722"/>
                  <a:gd name="T50" fmla="*/ 310 w 722"/>
                  <a:gd name="T51" fmla="*/ 51 h 722"/>
                  <a:gd name="T52" fmla="*/ 311 w 722"/>
                  <a:gd name="T53" fmla="*/ 41 h 722"/>
                  <a:gd name="T54" fmla="*/ 318 w 722"/>
                  <a:gd name="T55" fmla="*/ 22 h 722"/>
                  <a:gd name="T56" fmla="*/ 333 w 722"/>
                  <a:gd name="T57" fmla="*/ 8 h 722"/>
                  <a:gd name="T58" fmla="*/ 351 w 722"/>
                  <a:gd name="T59" fmla="*/ 0 h 722"/>
                  <a:gd name="T60" fmla="*/ 360 w 722"/>
                  <a:gd name="T61" fmla="*/ 0 h 722"/>
                  <a:gd name="T62" fmla="*/ 381 w 722"/>
                  <a:gd name="T63" fmla="*/ 4 h 722"/>
                  <a:gd name="T64" fmla="*/ 398 w 722"/>
                  <a:gd name="T65" fmla="*/ 15 h 722"/>
                  <a:gd name="T66" fmla="*/ 409 w 722"/>
                  <a:gd name="T67" fmla="*/ 31 h 722"/>
                  <a:gd name="T68" fmla="*/ 412 w 722"/>
                  <a:gd name="T69" fmla="*/ 51 h 722"/>
                  <a:gd name="T70" fmla="*/ 670 w 722"/>
                  <a:gd name="T71" fmla="*/ 310 h 722"/>
                  <a:gd name="T72" fmla="*/ 681 w 722"/>
                  <a:gd name="T73" fmla="*/ 310 h 722"/>
                  <a:gd name="T74" fmla="*/ 699 w 722"/>
                  <a:gd name="T75" fmla="*/ 318 h 722"/>
                  <a:gd name="T76" fmla="*/ 714 w 722"/>
                  <a:gd name="T77" fmla="*/ 331 h 722"/>
                  <a:gd name="T78" fmla="*/ 721 w 722"/>
                  <a:gd name="T79" fmla="*/ 351 h 722"/>
                  <a:gd name="T80" fmla="*/ 722 w 722"/>
                  <a:gd name="T81" fmla="*/ 3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2" h="722">
                    <a:moveTo>
                      <a:pt x="722" y="360"/>
                    </a:moveTo>
                    <a:lnTo>
                      <a:pt x="722" y="360"/>
                    </a:lnTo>
                    <a:lnTo>
                      <a:pt x="721" y="371"/>
                    </a:lnTo>
                    <a:lnTo>
                      <a:pt x="718" y="381"/>
                    </a:lnTo>
                    <a:lnTo>
                      <a:pt x="714" y="389"/>
                    </a:lnTo>
                    <a:lnTo>
                      <a:pt x="707" y="397"/>
                    </a:lnTo>
                    <a:lnTo>
                      <a:pt x="699" y="404"/>
                    </a:lnTo>
                    <a:lnTo>
                      <a:pt x="691" y="409"/>
                    </a:lnTo>
                    <a:lnTo>
                      <a:pt x="681" y="411"/>
                    </a:lnTo>
                    <a:lnTo>
                      <a:pt x="670" y="412"/>
                    </a:lnTo>
                    <a:lnTo>
                      <a:pt x="412" y="412"/>
                    </a:lnTo>
                    <a:lnTo>
                      <a:pt x="412" y="670"/>
                    </a:lnTo>
                    <a:lnTo>
                      <a:pt x="412" y="670"/>
                    </a:lnTo>
                    <a:lnTo>
                      <a:pt x="411" y="681"/>
                    </a:lnTo>
                    <a:lnTo>
                      <a:pt x="409" y="691"/>
                    </a:lnTo>
                    <a:lnTo>
                      <a:pt x="404" y="699"/>
                    </a:lnTo>
                    <a:lnTo>
                      <a:pt x="398" y="706"/>
                    </a:lnTo>
                    <a:lnTo>
                      <a:pt x="389" y="714"/>
                    </a:lnTo>
                    <a:lnTo>
                      <a:pt x="381" y="718"/>
                    </a:lnTo>
                    <a:lnTo>
                      <a:pt x="371" y="721"/>
                    </a:lnTo>
                    <a:lnTo>
                      <a:pt x="360" y="722"/>
                    </a:lnTo>
                    <a:lnTo>
                      <a:pt x="360" y="722"/>
                    </a:lnTo>
                    <a:lnTo>
                      <a:pt x="351" y="721"/>
                    </a:lnTo>
                    <a:lnTo>
                      <a:pt x="341" y="718"/>
                    </a:lnTo>
                    <a:lnTo>
                      <a:pt x="333" y="714"/>
                    </a:lnTo>
                    <a:lnTo>
                      <a:pt x="324" y="706"/>
                    </a:lnTo>
                    <a:lnTo>
                      <a:pt x="318" y="699"/>
                    </a:lnTo>
                    <a:lnTo>
                      <a:pt x="313" y="691"/>
                    </a:lnTo>
                    <a:lnTo>
                      <a:pt x="311" y="681"/>
                    </a:lnTo>
                    <a:lnTo>
                      <a:pt x="310" y="670"/>
                    </a:lnTo>
                    <a:lnTo>
                      <a:pt x="310" y="412"/>
                    </a:lnTo>
                    <a:lnTo>
                      <a:pt x="51" y="412"/>
                    </a:lnTo>
                    <a:lnTo>
                      <a:pt x="51" y="412"/>
                    </a:lnTo>
                    <a:lnTo>
                      <a:pt x="41" y="411"/>
                    </a:lnTo>
                    <a:lnTo>
                      <a:pt x="31" y="409"/>
                    </a:lnTo>
                    <a:lnTo>
                      <a:pt x="23" y="404"/>
                    </a:lnTo>
                    <a:lnTo>
                      <a:pt x="15" y="397"/>
                    </a:lnTo>
                    <a:lnTo>
                      <a:pt x="8" y="389"/>
                    </a:lnTo>
                    <a:lnTo>
                      <a:pt x="4" y="381"/>
                    </a:lnTo>
                    <a:lnTo>
                      <a:pt x="1" y="371"/>
                    </a:lnTo>
                    <a:lnTo>
                      <a:pt x="0" y="360"/>
                    </a:lnTo>
                    <a:lnTo>
                      <a:pt x="0" y="360"/>
                    </a:lnTo>
                    <a:lnTo>
                      <a:pt x="1" y="351"/>
                    </a:lnTo>
                    <a:lnTo>
                      <a:pt x="4" y="341"/>
                    </a:lnTo>
                    <a:lnTo>
                      <a:pt x="8" y="331"/>
                    </a:lnTo>
                    <a:lnTo>
                      <a:pt x="15" y="324"/>
                    </a:lnTo>
                    <a:lnTo>
                      <a:pt x="23" y="318"/>
                    </a:lnTo>
                    <a:lnTo>
                      <a:pt x="31" y="313"/>
                    </a:lnTo>
                    <a:lnTo>
                      <a:pt x="41" y="310"/>
                    </a:lnTo>
                    <a:lnTo>
                      <a:pt x="51" y="310"/>
                    </a:lnTo>
                    <a:lnTo>
                      <a:pt x="310" y="310"/>
                    </a:lnTo>
                    <a:lnTo>
                      <a:pt x="310" y="51"/>
                    </a:lnTo>
                    <a:lnTo>
                      <a:pt x="310" y="51"/>
                    </a:lnTo>
                    <a:lnTo>
                      <a:pt x="311" y="41"/>
                    </a:lnTo>
                    <a:lnTo>
                      <a:pt x="313" y="31"/>
                    </a:lnTo>
                    <a:lnTo>
                      <a:pt x="318" y="22"/>
                    </a:lnTo>
                    <a:lnTo>
                      <a:pt x="324" y="15"/>
                    </a:lnTo>
                    <a:lnTo>
                      <a:pt x="333" y="8"/>
                    </a:lnTo>
                    <a:lnTo>
                      <a:pt x="341" y="4"/>
                    </a:lnTo>
                    <a:lnTo>
                      <a:pt x="351" y="0"/>
                    </a:lnTo>
                    <a:lnTo>
                      <a:pt x="360" y="0"/>
                    </a:lnTo>
                    <a:lnTo>
                      <a:pt x="360" y="0"/>
                    </a:lnTo>
                    <a:lnTo>
                      <a:pt x="371" y="0"/>
                    </a:lnTo>
                    <a:lnTo>
                      <a:pt x="381" y="4"/>
                    </a:lnTo>
                    <a:lnTo>
                      <a:pt x="389" y="8"/>
                    </a:lnTo>
                    <a:lnTo>
                      <a:pt x="398" y="15"/>
                    </a:lnTo>
                    <a:lnTo>
                      <a:pt x="404" y="22"/>
                    </a:lnTo>
                    <a:lnTo>
                      <a:pt x="409" y="31"/>
                    </a:lnTo>
                    <a:lnTo>
                      <a:pt x="411" y="41"/>
                    </a:lnTo>
                    <a:lnTo>
                      <a:pt x="412" y="51"/>
                    </a:lnTo>
                    <a:lnTo>
                      <a:pt x="412" y="310"/>
                    </a:lnTo>
                    <a:lnTo>
                      <a:pt x="670" y="310"/>
                    </a:lnTo>
                    <a:lnTo>
                      <a:pt x="670" y="310"/>
                    </a:lnTo>
                    <a:lnTo>
                      <a:pt x="681" y="310"/>
                    </a:lnTo>
                    <a:lnTo>
                      <a:pt x="691" y="313"/>
                    </a:lnTo>
                    <a:lnTo>
                      <a:pt x="699" y="318"/>
                    </a:lnTo>
                    <a:lnTo>
                      <a:pt x="707" y="324"/>
                    </a:lnTo>
                    <a:lnTo>
                      <a:pt x="714" y="331"/>
                    </a:lnTo>
                    <a:lnTo>
                      <a:pt x="718" y="341"/>
                    </a:lnTo>
                    <a:lnTo>
                      <a:pt x="721" y="351"/>
                    </a:lnTo>
                    <a:lnTo>
                      <a:pt x="722" y="360"/>
                    </a:lnTo>
                    <a:lnTo>
                      <a:pt x="722" y="360"/>
                    </a:lnTo>
                    <a:close/>
                  </a:path>
                </a:pathLst>
              </a:custGeom>
              <a:solidFill>
                <a:srgbClr val="E62020"/>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 name="Group 10">
              <a:extLst>
                <a:ext uri="{FF2B5EF4-FFF2-40B4-BE49-F238E27FC236}">
                  <a16:creationId xmlns:a16="http://schemas.microsoft.com/office/drawing/2014/main" id="{778FED45-AFE3-B894-4B24-1840BCCCA980}"/>
                </a:ext>
              </a:extLst>
            </p:cNvPr>
            <p:cNvGrpSpPr/>
            <p:nvPr/>
          </p:nvGrpSpPr>
          <p:grpSpPr>
            <a:xfrm>
              <a:off x="8060229" y="4176619"/>
              <a:ext cx="590550" cy="590550"/>
              <a:chOff x="8060229" y="4143226"/>
              <a:chExt cx="590550" cy="590550"/>
            </a:xfrm>
          </p:grpSpPr>
          <p:sp>
            <p:nvSpPr>
              <p:cNvPr id="15" name="Oval 14">
                <a:extLst>
                  <a:ext uri="{FF2B5EF4-FFF2-40B4-BE49-F238E27FC236}">
                    <a16:creationId xmlns:a16="http://schemas.microsoft.com/office/drawing/2014/main" id="{4DADD9DD-8D40-894B-AB28-B7184E3F202D}"/>
                  </a:ext>
                </a:extLst>
              </p:cNvPr>
              <p:cNvSpPr/>
              <p:nvPr/>
            </p:nvSpPr>
            <p:spPr>
              <a:xfrm>
                <a:off x="8060229" y="4143226"/>
                <a:ext cx="590550" cy="590550"/>
              </a:xfrm>
              <a:prstGeom prst="ellipse">
                <a:avLst/>
              </a:prstGeom>
              <a:solidFill>
                <a:schemeClr val="accent3"/>
              </a:solid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Lato Light" panose="020F0502020204030203" pitchFamily="34" charset="0"/>
                </a:endParaRPr>
              </a:p>
            </p:txBody>
          </p:sp>
          <p:sp>
            <p:nvSpPr>
              <p:cNvPr id="31" name="Freeform 5">
                <a:extLst>
                  <a:ext uri="{FF2B5EF4-FFF2-40B4-BE49-F238E27FC236}">
                    <a16:creationId xmlns:a16="http://schemas.microsoft.com/office/drawing/2014/main" id="{B61C659D-C45B-FC0C-1568-E7C8445A163F}"/>
                  </a:ext>
                </a:extLst>
              </p:cNvPr>
              <p:cNvSpPr>
                <a:spLocks/>
              </p:cNvSpPr>
              <p:nvPr>
                <p:custDataLst>
                  <p:tags r:id="rId5"/>
                </p:custDataLst>
              </p:nvPr>
            </p:nvSpPr>
            <p:spPr bwMode="auto">
              <a:xfrm>
                <a:off x="8199108" y="4287470"/>
                <a:ext cx="321716" cy="304603"/>
              </a:xfrm>
              <a:custGeom>
                <a:avLst/>
                <a:gdLst>
                  <a:gd name="T0" fmla="*/ 634 w 640"/>
                  <a:gd name="T1" fmla="*/ 84 h 698"/>
                  <a:gd name="T2" fmla="*/ 343 w 640"/>
                  <a:gd name="T3" fmla="*/ 666 h 698"/>
                  <a:gd name="T4" fmla="*/ 343 w 640"/>
                  <a:gd name="T5" fmla="*/ 666 h 698"/>
                  <a:gd name="T6" fmla="*/ 340 w 640"/>
                  <a:gd name="T7" fmla="*/ 671 h 698"/>
                  <a:gd name="T8" fmla="*/ 335 w 640"/>
                  <a:gd name="T9" fmla="*/ 678 h 698"/>
                  <a:gd name="T10" fmla="*/ 331 w 640"/>
                  <a:gd name="T11" fmla="*/ 683 h 698"/>
                  <a:gd name="T12" fmla="*/ 325 w 640"/>
                  <a:gd name="T13" fmla="*/ 687 h 698"/>
                  <a:gd name="T14" fmla="*/ 320 w 640"/>
                  <a:gd name="T15" fmla="*/ 690 h 698"/>
                  <a:gd name="T16" fmla="*/ 314 w 640"/>
                  <a:gd name="T17" fmla="*/ 693 h 698"/>
                  <a:gd name="T18" fmla="*/ 307 w 640"/>
                  <a:gd name="T19" fmla="*/ 695 h 698"/>
                  <a:gd name="T20" fmla="*/ 301 w 640"/>
                  <a:gd name="T21" fmla="*/ 697 h 698"/>
                  <a:gd name="T22" fmla="*/ 301 w 640"/>
                  <a:gd name="T23" fmla="*/ 697 h 698"/>
                  <a:gd name="T24" fmla="*/ 291 w 640"/>
                  <a:gd name="T25" fmla="*/ 698 h 698"/>
                  <a:gd name="T26" fmla="*/ 291 w 640"/>
                  <a:gd name="T27" fmla="*/ 698 h 698"/>
                  <a:gd name="T28" fmla="*/ 279 w 640"/>
                  <a:gd name="T29" fmla="*/ 697 h 698"/>
                  <a:gd name="T30" fmla="*/ 269 w 640"/>
                  <a:gd name="T31" fmla="*/ 693 h 698"/>
                  <a:gd name="T32" fmla="*/ 259 w 640"/>
                  <a:gd name="T33" fmla="*/ 688 h 698"/>
                  <a:gd name="T34" fmla="*/ 250 w 640"/>
                  <a:gd name="T35" fmla="*/ 680 h 698"/>
                  <a:gd name="T36" fmla="*/ 18 w 640"/>
                  <a:gd name="T37" fmla="*/ 448 h 698"/>
                  <a:gd name="T38" fmla="*/ 18 w 640"/>
                  <a:gd name="T39" fmla="*/ 448 h 698"/>
                  <a:gd name="T40" fmla="*/ 10 w 640"/>
                  <a:gd name="T41" fmla="*/ 439 h 698"/>
                  <a:gd name="T42" fmla="*/ 5 w 640"/>
                  <a:gd name="T43" fmla="*/ 428 h 698"/>
                  <a:gd name="T44" fmla="*/ 1 w 640"/>
                  <a:gd name="T45" fmla="*/ 418 h 698"/>
                  <a:gd name="T46" fmla="*/ 0 w 640"/>
                  <a:gd name="T47" fmla="*/ 407 h 698"/>
                  <a:gd name="T48" fmla="*/ 1 w 640"/>
                  <a:gd name="T49" fmla="*/ 395 h 698"/>
                  <a:gd name="T50" fmla="*/ 5 w 640"/>
                  <a:gd name="T51" fmla="*/ 385 h 698"/>
                  <a:gd name="T52" fmla="*/ 10 w 640"/>
                  <a:gd name="T53" fmla="*/ 375 h 698"/>
                  <a:gd name="T54" fmla="*/ 18 w 640"/>
                  <a:gd name="T55" fmla="*/ 366 h 698"/>
                  <a:gd name="T56" fmla="*/ 18 w 640"/>
                  <a:gd name="T57" fmla="*/ 366 h 698"/>
                  <a:gd name="T58" fmla="*/ 27 w 640"/>
                  <a:gd name="T59" fmla="*/ 359 h 698"/>
                  <a:gd name="T60" fmla="*/ 37 w 640"/>
                  <a:gd name="T61" fmla="*/ 353 h 698"/>
                  <a:gd name="T62" fmla="*/ 47 w 640"/>
                  <a:gd name="T63" fmla="*/ 350 h 698"/>
                  <a:gd name="T64" fmla="*/ 58 w 640"/>
                  <a:gd name="T65" fmla="*/ 348 h 698"/>
                  <a:gd name="T66" fmla="*/ 70 w 640"/>
                  <a:gd name="T67" fmla="*/ 350 h 698"/>
                  <a:gd name="T68" fmla="*/ 80 w 640"/>
                  <a:gd name="T69" fmla="*/ 353 h 698"/>
                  <a:gd name="T70" fmla="*/ 90 w 640"/>
                  <a:gd name="T71" fmla="*/ 359 h 698"/>
                  <a:gd name="T72" fmla="*/ 100 w 640"/>
                  <a:gd name="T73" fmla="*/ 366 h 698"/>
                  <a:gd name="T74" fmla="*/ 276 w 640"/>
                  <a:gd name="T75" fmla="*/ 542 h 698"/>
                  <a:gd name="T76" fmla="*/ 530 w 640"/>
                  <a:gd name="T77" fmla="*/ 32 h 698"/>
                  <a:gd name="T78" fmla="*/ 530 w 640"/>
                  <a:gd name="T79" fmla="*/ 32 h 698"/>
                  <a:gd name="T80" fmla="*/ 536 w 640"/>
                  <a:gd name="T81" fmla="*/ 22 h 698"/>
                  <a:gd name="T82" fmla="*/ 543 w 640"/>
                  <a:gd name="T83" fmla="*/ 14 h 698"/>
                  <a:gd name="T84" fmla="*/ 554 w 640"/>
                  <a:gd name="T85" fmla="*/ 6 h 698"/>
                  <a:gd name="T86" fmla="*/ 564 w 640"/>
                  <a:gd name="T87" fmla="*/ 3 h 698"/>
                  <a:gd name="T88" fmla="*/ 574 w 640"/>
                  <a:gd name="T89" fmla="*/ 0 h 698"/>
                  <a:gd name="T90" fmla="*/ 585 w 640"/>
                  <a:gd name="T91" fmla="*/ 0 h 698"/>
                  <a:gd name="T92" fmla="*/ 597 w 640"/>
                  <a:gd name="T93" fmla="*/ 1 h 698"/>
                  <a:gd name="T94" fmla="*/ 608 w 640"/>
                  <a:gd name="T95" fmla="*/ 5 h 698"/>
                  <a:gd name="T96" fmla="*/ 608 w 640"/>
                  <a:gd name="T97" fmla="*/ 5 h 698"/>
                  <a:gd name="T98" fmla="*/ 617 w 640"/>
                  <a:gd name="T99" fmla="*/ 11 h 698"/>
                  <a:gd name="T100" fmla="*/ 626 w 640"/>
                  <a:gd name="T101" fmla="*/ 20 h 698"/>
                  <a:gd name="T102" fmla="*/ 632 w 640"/>
                  <a:gd name="T103" fmla="*/ 29 h 698"/>
                  <a:gd name="T104" fmla="*/ 637 w 640"/>
                  <a:gd name="T105" fmla="*/ 39 h 698"/>
                  <a:gd name="T106" fmla="*/ 640 w 640"/>
                  <a:gd name="T107" fmla="*/ 50 h 698"/>
                  <a:gd name="T108" fmla="*/ 640 w 640"/>
                  <a:gd name="T109" fmla="*/ 61 h 698"/>
                  <a:gd name="T110" fmla="*/ 637 w 640"/>
                  <a:gd name="T111" fmla="*/ 72 h 698"/>
                  <a:gd name="T112" fmla="*/ 634 w 640"/>
                  <a:gd name="T113" fmla="*/ 84 h 698"/>
                  <a:gd name="T114" fmla="*/ 634 w 640"/>
                  <a:gd name="T115" fmla="*/ 8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0" h="698">
                    <a:moveTo>
                      <a:pt x="634" y="84"/>
                    </a:moveTo>
                    <a:lnTo>
                      <a:pt x="343" y="666"/>
                    </a:lnTo>
                    <a:lnTo>
                      <a:pt x="343" y="666"/>
                    </a:lnTo>
                    <a:lnTo>
                      <a:pt x="340" y="671"/>
                    </a:lnTo>
                    <a:lnTo>
                      <a:pt x="335" y="678"/>
                    </a:lnTo>
                    <a:lnTo>
                      <a:pt x="331" y="683"/>
                    </a:lnTo>
                    <a:lnTo>
                      <a:pt x="325" y="687"/>
                    </a:lnTo>
                    <a:lnTo>
                      <a:pt x="320" y="690"/>
                    </a:lnTo>
                    <a:lnTo>
                      <a:pt x="314" y="693"/>
                    </a:lnTo>
                    <a:lnTo>
                      <a:pt x="307" y="695"/>
                    </a:lnTo>
                    <a:lnTo>
                      <a:pt x="301" y="697"/>
                    </a:lnTo>
                    <a:lnTo>
                      <a:pt x="301" y="697"/>
                    </a:lnTo>
                    <a:lnTo>
                      <a:pt x="291" y="698"/>
                    </a:lnTo>
                    <a:lnTo>
                      <a:pt x="291" y="698"/>
                    </a:lnTo>
                    <a:lnTo>
                      <a:pt x="279" y="697"/>
                    </a:lnTo>
                    <a:lnTo>
                      <a:pt x="269" y="693"/>
                    </a:lnTo>
                    <a:lnTo>
                      <a:pt x="259" y="688"/>
                    </a:lnTo>
                    <a:lnTo>
                      <a:pt x="250" y="680"/>
                    </a:lnTo>
                    <a:lnTo>
                      <a:pt x="18" y="448"/>
                    </a:lnTo>
                    <a:lnTo>
                      <a:pt x="18" y="448"/>
                    </a:lnTo>
                    <a:lnTo>
                      <a:pt x="10" y="439"/>
                    </a:lnTo>
                    <a:lnTo>
                      <a:pt x="5" y="428"/>
                    </a:lnTo>
                    <a:lnTo>
                      <a:pt x="1" y="418"/>
                    </a:lnTo>
                    <a:lnTo>
                      <a:pt x="0" y="407"/>
                    </a:lnTo>
                    <a:lnTo>
                      <a:pt x="1" y="395"/>
                    </a:lnTo>
                    <a:lnTo>
                      <a:pt x="5" y="385"/>
                    </a:lnTo>
                    <a:lnTo>
                      <a:pt x="10" y="375"/>
                    </a:lnTo>
                    <a:lnTo>
                      <a:pt x="18" y="366"/>
                    </a:lnTo>
                    <a:lnTo>
                      <a:pt x="18" y="366"/>
                    </a:lnTo>
                    <a:lnTo>
                      <a:pt x="27" y="359"/>
                    </a:lnTo>
                    <a:lnTo>
                      <a:pt x="37" y="353"/>
                    </a:lnTo>
                    <a:lnTo>
                      <a:pt x="47" y="350"/>
                    </a:lnTo>
                    <a:lnTo>
                      <a:pt x="58" y="348"/>
                    </a:lnTo>
                    <a:lnTo>
                      <a:pt x="70" y="350"/>
                    </a:lnTo>
                    <a:lnTo>
                      <a:pt x="80" y="353"/>
                    </a:lnTo>
                    <a:lnTo>
                      <a:pt x="90" y="359"/>
                    </a:lnTo>
                    <a:lnTo>
                      <a:pt x="100" y="366"/>
                    </a:lnTo>
                    <a:lnTo>
                      <a:pt x="276" y="542"/>
                    </a:lnTo>
                    <a:lnTo>
                      <a:pt x="530" y="32"/>
                    </a:lnTo>
                    <a:lnTo>
                      <a:pt x="530" y="32"/>
                    </a:lnTo>
                    <a:lnTo>
                      <a:pt x="536" y="22"/>
                    </a:lnTo>
                    <a:lnTo>
                      <a:pt x="543" y="14"/>
                    </a:lnTo>
                    <a:lnTo>
                      <a:pt x="554" y="6"/>
                    </a:lnTo>
                    <a:lnTo>
                      <a:pt x="564" y="3"/>
                    </a:lnTo>
                    <a:lnTo>
                      <a:pt x="574" y="0"/>
                    </a:lnTo>
                    <a:lnTo>
                      <a:pt x="585" y="0"/>
                    </a:lnTo>
                    <a:lnTo>
                      <a:pt x="597" y="1"/>
                    </a:lnTo>
                    <a:lnTo>
                      <a:pt x="608" y="5"/>
                    </a:lnTo>
                    <a:lnTo>
                      <a:pt x="608" y="5"/>
                    </a:lnTo>
                    <a:lnTo>
                      <a:pt x="617" y="11"/>
                    </a:lnTo>
                    <a:lnTo>
                      <a:pt x="626" y="20"/>
                    </a:lnTo>
                    <a:lnTo>
                      <a:pt x="632" y="29"/>
                    </a:lnTo>
                    <a:lnTo>
                      <a:pt x="637" y="39"/>
                    </a:lnTo>
                    <a:lnTo>
                      <a:pt x="640" y="50"/>
                    </a:lnTo>
                    <a:lnTo>
                      <a:pt x="640" y="61"/>
                    </a:lnTo>
                    <a:lnTo>
                      <a:pt x="637" y="72"/>
                    </a:lnTo>
                    <a:lnTo>
                      <a:pt x="634" y="84"/>
                    </a:lnTo>
                    <a:lnTo>
                      <a:pt x="634" y="84"/>
                    </a:lnTo>
                    <a:close/>
                  </a:path>
                </a:pathLst>
              </a:custGeom>
              <a:solidFill>
                <a:srgbClr val="0099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7" name="Arrow: Pentagon 46">
              <a:extLst>
                <a:ext uri="{FF2B5EF4-FFF2-40B4-BE49-F238E27FC236}">
                  <a16:creationId xmlns:a16="http://schemas.microsoft.com/office/drawing/2014/main" id="{B9FD1877-C305-CE85-9976-0E7ECC365BA9}"/>
                </a:ext>
              </a:extLst>
            </p:cNvPr>
            <p:cNvSpPr/>
            <p:nvPr/>
          </p:nvSpPr>
          <p:spPr>
            <a:xfrm>
              <a:off x="766763" y="4021894"/>
              <a:ext cx="506689" cy="900000"/>
            </a:xfrm>
            <a:prstGeom prst="homePlate">
              <a:avLst>
                <a:gd name="adj" fmla="val 3715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r>
                <a:rPr lang="it-IT" sz="1200">
                  <a:solidFill>
                    <a:srgbClr val="000000"/>
                  </a:solidFill>
                  <a:latin typeface="Verdana"/>
                </a:rPr>
                <a:t>2</a:t>
              </a:r>
            </a:p>
          </p:txBody>
        </p:sp>
      </p:grpSp>
      <p:grpSp>
        <p:nvGrpSpPr>
          <p:cNvPr id="19" name="Group 18">
            <a:extLst>
              <a:ext uri="{FF2B5EF4-FFF2-40B4-BE49-F238E27FC236}">
                <a16:creationId xmlns:a16="http://schemas.microsoft.com/office/drawing/2014/main" id="{D27BFEFA-9BE1-BC43-FCFC-5D6BD2D2F951}"/>
              </a:ext>
            </a:extLst>
          </p:cNvPr>
          <p:cNvGrpSpPr/>
          <p:nvPr/>
        </p:nvGrpSpPr>
        <p:grpSpPr>
          <a:xfrm>
            <a:off x="766762" y="4971702"/>
            <a:ext cx="10658475" cy="900000"/>
            <a:chOff x="766762" y="4971702"/>
            <a:chExt cx="10658475" cy="900000"/>
          </a:xfrm>
        </p:grpSpPr>
        <p:sp>
          <p:nvSpPr>
            <p:cNvPr id="42" name="Arrow: Pentagon 41">
              <a:extLst>
                <a:ext uri="{FF2B5EF4-FFF2-40B4-BE49-F238E27FC236}">
                  <a16:creationId xmlns:a16="http://schemas.microsoft.com/office/drawing/2014/main" id="{37ADD22C-7B20-A3A9-20EF-A06EACE47C16}"/>
                </a:ext>
              </a:extLst>
            </p:cNvPr>
            <p:cNvSpPr/>
            <p:nvPr/>
          </p:nvSpPr>
          <p:spPr>
            <a:xfrm>
              <a:off x="1077685" y="4971702"/>
              <a:ext cx="10347551" cy="9000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24000" marR="0" indent="0" defTabSz="914400" rtl="0" eaLnBrk="1" fontAlgn="auto" latinLnBrk="0" hangingPunct="1">
                <a:lnSpc>
                  <a:spcPct val="95000"/>
                </a:lnSpc>
                <a:spcBef>
                  <a:spcPts val="600"/>
                </a:spcBef>
                <a:spcAft>
                  <a:spcPts val="0"/>
                </a:spcAft>
                <a:buClrTx/>
                <a:buSzTx/>
                <a:buFontTx/>
                <a:buNone/>
                <a:tabLst/>
              </a:pPr>
              <a:r>
                <a:rPr kumimoji="0" lang="it-IT" sz="1200" b="0" i="0" u="none" strike="noStrike" kern="1200" cap="none" spc="0" normalizeH="0" baseline="0" noProof="0" dirty="0">
                  <a:ln>
                    <a:noFill/>
                  </a:ln>
                  <a:solidFill>
                    <a:srgbClr val="000000"/>
                  </a:solidFill>
                  <a:effectLst/>
                  <a:uLnTx/>
                  <a:uFillTx/>
                  <a:latin typeface="Verdana"/>
                  <a:ea typeface="+mn-ea"/>
                  <a:cs typeface="+mn-cs"/>
                </a:rPr>
                <a:t>Return </a:t>
              </a:r>
              <a:r>
                <a:rPr kumimoji="0" lang="it-IT" sz="1200" b="0" i="0" u="none" strike="noStrike" kern="1200" cap="none" spc="0" normalizeH="0" baseline="0" noProof="0" dirty="0" err="1">
                  <a:ln>
                    <a:noFill/>
                  </a:ln>
                  <a:solidFill>
                    <a:srgbClr val="000000"/>
                  </a:solidFill>
                  <a:effectLst/>
                  <a:uLnTx/>
                  <a:uFillTx/>
                  <a:latin typeface="Verdana"/>
                  <a:ea typeface="+mn-ea"/>
                  <a:cs typeface="+mn-cs"/>
                </a:rPr>
                <a:t>expectations</a:t>
              </a:r>
              <a:r>
                <a:rPr kumimoji="0" lang="it-IT" sz="1200" b="0" i="0" u="none" strike="noStrike" kern="1200" cap="none" spc="0" normalizeH="0" baseline="0" noProof="0" dirty="0">
                  <a:ln>
                    <a:noFill/>
                  </a:ln>
                  <a:solidFill>
                    <a:srgbClr val="000000"/>
                  </a:solidFill>
                  <a:effectLst/>
                  <a:uLnTx/>
                  <a:uFillTx/>
                  <a:latin typeface="Verdana"/>
                  <a:ea typeface="+mn-ea"/>
                  <a:cs typeface="+mn-cs"/>
                </a:rPr>
                <a:t> / </a:t>
              </a:r>
              <a:br>
                <a:rPr kumimoji="0" lang="it-IT" sz="1200" b="0" i="0" u="none" strike="noStrike" kern="1200" cap="none" spc="0" normalizeH="0" baseline="0" noProof="0" dirty="0">
                  <a:ln>
                    <a:noFill/>
                  </a:ln>
                  <a:solidFill>
                    <a:srgbClr val="000000"/>
                  </a:solidFill>
                  <a:effectLst/>
                  <a:uLnTx/>
                  <a:uFillTx/>
                  <a:latin typeface="Verdana"/>
                  <a:ea typeface="+mn-ea"/>
                  <a:cs typeface="+mn-cs"/>
                </a:rPr>
              </a:br>
              <a:r>
                <a:rPr kumimoji="0" lang="it-IT" sz="1200" b="0" i="0" u="none" strike="noStrike" kern="1200" cap="none" spc="0" normalizeH="0" baseline="0" noProof="0" dirty="0">
                  <a:ln>
                    <a:noFill/>
                  </a:ln>
                  <a:solidFill>
                    <a:srgbClr val="000000"/>
                  </a:solidFill>
                  <a:effectLst/>
                  <a:uLnTx/>
                  <a:uFillTx/>
                  <a:latin typeface="Verdana"/>
                  <a:ea typeface="+mn-ea"/>
                  <a:cs typeface="+mn-cs"/>
                </a:rPr>
                <a:t>risk-control</a:t>
              </a:r>
            </a:p>
          </p:txBody>
        </p:sp>
        <p:sp>
          <p:nvSpPr>
            <p:cNvPr id="60" name="Rounded Rectangle 2">
              <a:extLst>
                <a:ext uri="{FF2B5EF4-FFF2-40B4-BE49-F238E27FC236}">
                  <a16:creationId xmlns:a16="http://schemas.microsoft.com/office/drawing/2014/main" id="{D2548212-72C0-4697-976D-DBC9F7D23560}"/>
                </a:ext>
              </a:extLst>
            </p:cNvPr>
            <p:cNvSpPr/>
            <p:nvPr/>
          </p:nvSpPr>
          <p:spPr>
            <a:xfrm>
              <a:off x="8355503" y="5125157"/>
              <a:ext cx="3069734" cy="5930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171450" indent="-171450">
                <a:lnSpc>
                  <a:spcPct val="95000"/>
                </a:lnSpc>
                <a:spcBef>
                  <a:spcPts val="600"/>
                </a:spcBef>
                <a:buFontTx/>
                <a:buChar char="-"/>
              </a:pPr>
              <a:r>
                <a:rPr lang="en-GB" sz="1200" dirty="0">
                  <a:solidFill>
                    <a:srgbClr val="000000"/>
                  </a:solidFill>
                  <a:latin typeface="Verdana"/>
                </a:rPr>
                <a:t>Accept lower share of fixed revenues on total stack</a:t>
              </a:r>
            </a:p>
            <a:p>
              <a:pPr marL="171450" indent="-171450">
                <a:lnSpc>
                  <a:spcPct val="95000"/>
                </a:lnSpc>
                <a:spcBef>
                  <a:spcPts val="600"/>
                </a:spcBef>
                <a:buFontTx/>
                <a:buChar char="-"/>
              </a:pPr>
              <a:r>
                <a:rPr lang="en-GB" sz="1200" dirty="0">
                  <a:solidFill>
                    <a:srgbClr val="000000"/>
                  </a:solidFill>
                  <a:latin typeface="Verdana"/>
                </a:rPr>
                <a:t>Prefer small size projects to reduce the risk of partial acceptance</a:t>
              </a:r>
            </a:p>
          </p:txBody>
        </p:sp>
        <p:sp>
          <p:nvSpPr>
            <p:cNvPr id="52" name="Rounded Rectangle 2">
              <a:extLst>
                <a:ext uri="{FF2B5EF4-FFF2-40B4-BE49-F238E27FC236}">
                  <a16:creationId xmlns:a16="http://schemas.microsoft.com/office/drawing/2014/main" id="{A68C5342-7044-42AA-A469-BF5FF2DDFE4E}"/>
                </a:ext>
              </a:extLst>
            </p:cNvPr>
            <p:cNvSpPr/>
            <p:nvPr/>
          </p:nvSpPr>
          <p:spPr>
            <a:xfrm>
              <a:off x="4344909" y="5125157"/>
              <a:ext cx="3352757" cy="5930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171450" marR="0" indent="-171450" defTabSz="914400" rtl="0" eaLnBrk="1" fontAlgn="auto" latinLnBrk="0" hangingPunct="1">
                <a:lnSpc>
                  <a:spcPct val="95000"/>
                </a:lnSpc>
                <a:spcBef>
                  <a:spcPts val="600"/>
                </a:spcBef>
                <a:spcAft>
                  <a:spcPts val="0"/>
                </a:spcAft>
                <a:buClrTx/>
                <a:buSzTx/>
                <a:buFontTx/>
                <a:buChar char="-"/>
                <a:tabLst/>
              </a:pPr>
              <a:r>
                <a:rPr kumimoji="0" lang="en-GB" sz="1200" b="0" i="0" u="none" strike="noStrike" kern="1200" cap="none" spc="0" normalizeH="0" baseline="0" noProof="0" dirty="0">
                  <a:ln>
                    <a:noFill/>
                  </a:ln>
                  <a:solidFill>
                    <a:srgbClr val="000000"/>
                  </a:solidFill>
                  <a:effectLst/>
                  <a:uLnTx/>
                  <a:uFillTx/>
                  <a:latin typeface="Verdana"/>
                  <a:ea typeface="+mn-ea"/>
                  <a:cs typeface="+mn-cs"/>
                </a:rPr>
                <a:t>Lower return expectations for low-risk diversification</a:t>
              </a:r>
            </a:p>
            <a:p>
              <a:pPr marL="171450" marR="0" indent="-171450" defTabSz="914400" rtl="0" eaLnBrk="1" fontAlgn="auto" latinLnBrk="0" hangingPunct="1">
                <a:lnSpc>
                  <a:spcPct val="95000"/>
                </a:lnSpc>
                <a:spcBef>
                  <a:spcPts val="600"/>
                </a:spcBef>
                <a:spcAft>
                  <a:spcPts val="0"/>
                </a:spcAft>
                <a:buClrTx/>
                <a:buSzTx/>
                <a:buFontTx/>
                <a:buChar char="-"/>
                <a:tabLst/>
              </a:pPr>
              <a:r>
                <a:rPr lang="en-GB" sz="1200" dirty="0">
                  <a:solidFill>
                    <a:srgbClr val="000000"/>
                  </a:solidFill>
                  <a:latin typeface="Verdana"/>
                </a:rPr>
                <a:t>Accept risk on MSD/MB revenues or on capacity market after the end of MACSE contract</a:t>
              </a:r>
            </a:p>
          </p:txBody>
        </p:sp>
        <p:grpSp>
          <p:nvGrpSpPr>
            <p:cNvPr id="8" name="Group 7">
              <a:extLst>
                <a:ext uri="{FF2B5EF4-FFF2-40B4-BE49-F238E27FC236}">
                  <a16:creationId xmlns:a16="http://schemas.microsoft.com/office/drawing/2014/main" id="{5ED319F0-E975-A406-A9D6-1F1AF3610B2B}"/>
                </a:ext>
              </a:extLst>
            </p:cNvPr>
            <p:cNvGrpSpPr/>
            <p:nvPr/>
          </p:nvGrpSpPr>
          <p:grpSpPr>
            <a:xfrm>
              <a:off x="4047910" y="5124702"/>
              <a:ext cx="594000" cy="594000"/>
              <a:chOff x="4047910" y="5081768"/>
              <a:chExt cx="594000" cy="594000"/>
            </a:xfrm>
          </p:grpSpPr>
          <p:sp>
            <p:nvSpPr>
              <p:cNvPr id="7" name="Oval 6">
                <a:extLst>
                  <a:ext uri="{FF2B5EF4-FFF2-40B4-BE49-F238E27FC236}">
                    <a16:creationId xmlns:a16="http://schemas.microsoft.com/office/drawing/2014/main" id="{902CE3C2-9AFA-2B4E-B584-8600E2F56B94}"/>
                  </a:ext>
                </a:extLst>
              </p:cNvPr>
              <p:cNvSpPr/>
              <p:nvPr/>
            </p:nvSpPr>
            <p:spPr>
              <a:xfrm>
                <a:off x="4047910" y="5081768"/>
                <a:ext cx="594000" cy="594000"/>
              </a:xfrm>
              <a:prstGeom prst="ellipse">
                <a:avLst/>
              </a:prstGeom>
              <a:solidFill>
                <a:schemeClr val="lt2"/>
              </a:solid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Lato Light" panose="020F0502020204030203" pitchFamily="34" charset="0"/>
                </a:endParaRPr>
              </a:p>
            </p:txBody>
          </p:sp>
          <p:sp>
            <p:nvSpPr>
              <p:cNvPr id="34" name="Freeform 5">
                <a:extLst>
                  <a:ext uri="{FF2B5EF4-FFF2-40B4-BE49-F238E27FC236}">
                    <a16:creationId xmlns:a16="http://schemas.microsoft.com/office/drawing/2014/main" id="{D0D5E039-7CBD-06E3-4989-BA0E842A1E22}"/>
                  </a:ext>
                </a:extLst>
              </p:cNvPr>
              <p:cNvSpPr>
                <a:spLocks/>
              </p:cNvSpPr>
              <p:nvPr>
                <p:custDataLst>
                  <p:tags r:id="rId4"/>
                </p:custDataLst>
              </p:nvPr>
            </p:nvSpPr>
            <p:spPr bwMode="auto">
              <a:xfrm>
                <a:off x="4174331" y="5221684"/>
                <a:ext cx="320004" cy="321716"/>
              </a:xfrm>
              <a:custGeom>
                <a:avLst/>
                <a:gdLst>
                  <a:gd name="T0" fmla="*/ 634 w 640"/>
                  <a:gd name="T1" fmla="*/ 84 h 698"/>
                  <a:gd name="T2" fmla="*/ 343 w 640"/>
                  <a:gd name="T3" fmla="*/ 666 h 698"/>
                  <a:gd name="T4" fmla="*/ 343 w 640"/>
                  <a:gd name="T5" fmla="*/ 666 h 698"/>
                  <a:gd name="T6" fmla="*/ 340 w 640"/>
                  <a:gd name="T7" fmla="*/ 671 h 698"/>
                  <a:gd name="T8" fmla="*/ 335 w 640"/>
                  <a:gd name="T9" fmla="*/ 678 h 698"/>
                  <a:gd name="T10" fmla="*/ 331 w 640"/>
                  <a:gd name="T11" fmla="*/ 683 h 698"/>
                  <a:gd name="T12" fmla="*/ 325 w 640"/>
                  <a:gd name="T13" fmla="*/ 687 h 698"/>
                  <a:gd name="T14" fmla="*/ 320 w 640"/>
                  <a:gd name="T15" fmla="*/ 690 h 698"/>
                  <a:gd name="T16" fmla="*/ 314 w 640"/>
                  <a:gd name="T17" fmla="*/ 693 h 698"/>
                  <a:gd name="T18" fmla="*/ 307 w 640"/>
                  <a:gd name="T19" fmla="*/ 695 h 698"/>
                  <a:gd name="T20" fmla="*/ 301 w 640"/>
                  <a:gd name="T21" fmla="*/ 697 h 698"/>
                  <a:gd name="T22" fmla="*/ 301 w 640"/>
                  <a:gd name="T23" fmla="*/ 697 h 698"/>
                  <a:gd name="T24" fmla="*/ 291 w 640"/>
                  <a:gd name="T25" fmla="*/ 698 h 698"/>
                  <a:gd name="T26" fmla="*/ 291 w 640"/>
                  <a:gd name="T27" fmla="*/ 698 h 698"/>
                  <a:gd name="T28" fmla="*/ 279 w 640"/>
                  <a:gd name="T29" fmla="*/ 697 h 698"/>
                  <a:gd name="T30" fmla="*/ 269 w 640"/>
                  <a:gd name="T31" fmla="*/ 693 h 698"/>
                  <a:gd name="T32" fmla="*/ 259 w 640"/>
                  <a:gd name="T33" fmla="*/ 688 h 698"/>
                  <a:gd name="T34" fmla="*/ 250 w 640"/>
                  <a:gd name="T35" fmla="*/ 680 h 698"/>
                  <a:gd name="T36" fmla="*/ 18 w 640"/>
                  <a:gd name="T37" fmla="*/ 448 h 698"/>
                  <a:gd name="T38" fmla="*/ 18 w 640"/>
                  <a:gd name="T39" fmla="*/ 448 h 698"/>
                  <a:gd name="T40" fmla="*/ 10 w 640"/>
                  <a:gd name="T41" fmla="*/ 439 h 698"/>
                  <a:gd name="T42" fmla="*/ 5 w 640"/>
                  <a:gd name="T43" fmla="*/ 428 h 698"/>
                  <a:gd name="T44" fmla="*/ 1 w 640"/>
                  <a:gd name="T45" fmla="*/ 418 h 698"/>
                  <a:gd name="T46" fmla="*/ 0 w 640"/>
                  <a:gd name="T47" fmla="*/ 407 h 698"/>
                  <a:gd name="T48" fmla="*/ 1 w 640"/>
                  <a:gd name="T49" fmla="*/ 395 h 698"/>
                  <a:gd name="T50" fmla="*/ 5 w 640"/>
                  <a:gd name="T51" fmla="*/ 385 h 698"/>
                  <a:gd name="T52" fmla="*/ 10 w 640"/>
                  <a:gd name="T53" fmla="*/ 375 h 698"/>
                  <a:gd name="T54" fmla="*/ 18 w 640"/>
                  <a:gd name="T55" fmla="*/ 366 h 698"/>
                  <a:gd name="T56" fmla="*/ 18 w 640"/>
                  <a:gd name="T57" fmla="*/ 366 h 698"/>
                  <a:gd name="T58" fmla="*/ 27 w 640"/>
                  <a:gd name="T59" fmla="*/ 359 h 698"/>
                  <a:gd name="T60" fmla="*/ 37 w 640"/>
                  <a:gd name="T61" fmla="*/ 353 h 698"/>
                  <a:gd name="T62" fmla="*/ 47 w 640"/>
                  <a:gd name="T63" fmla="*/ 350 h 698"/>
                  <a:gd name="T64" fmla="*/ 58 w 640"/>
                  <a:gd name="T65" fmla="*/ 348 h 698"/>
                  <a:gd name="T66" fmla="*/ 70 w 640"/>
                  <a:gd name="T67" fmla="*/ 350 h 698"/>
                  <a:gd name="T68" fmla="*/ 80 w 640"/>
                  <a:gd name="T69" fmla="*/ 353 h 698"/>
                  <a:gd name="T70" fmla="*/ 90 w 640"/>
                  <a:gd name="T71" fmla="*/ 359 h 698"/>
                  <a:gd name="T72" fmla="*/ 100 w 640"/>
                  <a:gd name="T73" fmla="*/ 366 h 698"/>
                  <a:gd name="T74" fmla="*/ 276 w 640"/>
                  <a:gd name="T75" fmla="*/ 542 h 698"/>
                  <a:gd name="T76" fmla="*/ 530 w 640"/>
                  <a:gd name="T77" fmla="*/ 32 h 698"/>
                  <a:gd name="T78" fmla="*/ 530 w 640"/>
                  <a:gd name="T79" fmla="*/ 32 h 698"/>
                  <a:gd name="T80" fmla="*/ 536 w 640"/>
                  <a:gd name="T81" fmla="*/ 22 h 698"/>
                  <a:gd name="T82" fmla="*/ 543 w 640"/>
                  <a:gd name="T83" fmla="*/ 14 h 698"/>
                  <a:gd name="T84" fmla="*/ 554 w 640"/>
                  <a:gd name="T85" fmla="*/ 6 h 698"/>
                  <a:gd name="T86" fmla="*/ 564 w 640"/>
                  <a:gd name="T87" fmla="*/ 3 h 698"/>
                  <a:gd name="T88" fmla="*/ 574 w 640"/>
                  <a:gd name="T89" fmla="*/ 0 h 698"/>
                  <a:gd name="T90" fmla="*/ 585 w 640"/>
                  <a:gd name="T91" fmla="*/ 0 h 698"/>
                  <a:gd name="T92" fmla="*/ 597 w 640"/>
                  <a:gd name="T93" fmla="*/ 1 h 698"/>
                  <a:gd name="T94" fmla="*/ 608 w 640"/>
                  <a:gd name="T95" fmla="*/ 5 h 698"/>
                  <a:gd name="T96" fmla="*/ 608 w 640"/>
                  <a:gd name="T97" fmla="*/ 5 h 698"/>
                  <a:gd name="T98" fmla="*/ 617 w 640"/>
                  <a:gd name="T99" fmla="*/ 11 h 698"/>
                  <a:gd name="T100" fmla="*/ 626 w 640"/>
                  <a:gd name="T101" fmla="*/ 20 h 698"/>
                  <a:gd name="T102" fmla="*/ 632 w 640"/>
                  <a:gd name="T103" fmla="*/ 29 h 698"/>
                  <a:gd name="T104" fmla="*/ 637 w 640"/>
                  <a:gd name="T105" fmla="*/ 39 h 698"/>
                  <a:gd name="T106" fmla="*/ 640 w 640"/>
                  <a:gd name="T107" fmla="*/ 50 h 698"/>
                  <a:gd name="T108" fmla="*/ 640 w 640"/>
                  <a:gd name="T109" fmla="*/ 61 h 698"/>
                  <a:gd name="T110" fmla="*/ 637 w 640"/>
                  <a:gd name="T111" fmla="*/ 72 h 698"/>
                  <a:gd name="T112" fmla="*/ 634 w 640"/>
                  <a:gd name="T113" fmla="*/ 84 h 698"/>
                  <a:gd name="T114" fmla="*/ 634 w 640"/>
                  <a:gd name="T115" fmla="*/ 8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0" h="698">
                    <a:moveTo>
                      <a:pt x="634" y="84"/>
                    </a:moveTo>
                    <a:lnTo>
                      <a:pt x="343" y="666"/>
                    </a:lnTo>
                    <a:lnTo>
                      <a:pt x="343" y="666"/>
                    </a:lnTo>
                    <a:lnTo>
                      <a:pt x="340" y="671"/>
                    </a:lnTo>
                    <a:lnTo>
                      <a:pt x="335" y="678"/>
                    </a:lnTo>
                    <a:lnTo>
                      <a:pt x="331" y="683"/>
                    </a:lnTo>
                    <a:lnTo>
                      <a:pt x="325" y="687"/>
                    </a:lnTo>
                    <a:lnTo>
                      <a:pt x="320" y="690"/>
                    </a:lnTo>
                    <a:lnTo>
                      <a:pt x="314" y="693"/>
                    </a:lnTo>
                    <a:lnTo>
                      <a:pt x="307" y="695"/>
                    </a:lnTo>
                    <a:lnTo>
                      <a:pt x="301" y="697"/>
                    </a:lnTo>
                    <a:lnTo>
                      <a:pt x="301" y="697"/>
                    </a:lnTo>
                    <a:lnTo>
                      <a:pt x="291" y="698"/>
                    </a:lnTo>
                    <a:lnTo>
                      <a:pt x="291" y="698"/>
                    </a:lnTo>
                    <a:lnTo>
                      <a:pt x="279" y="697"/>
                    </a:lnTo>
                    <a:lnTo>
                      <a:pt x="269" y="693"/>
                    </a:lnTo>
                    <a:lnTo>
                      <a:pt x="259" y="688"/>
                    </a:lnTo>
                    <a:lnTo>
                      <a:pt x="250" y="680"/>
                    </a:lnTo>
                    <a:lnTo>
                      <a:pt x="18" y="448"/>
                    </a:lnTo>
                    <a:lnTo>
                      <a:pt x="18" y="448"/>
                    </a:lnTo>
                    <a:lnTo>
                      <a:pt x="10" y="439"/>
                    </a:lnTo>
                    <a:lnTo>
                      <a:pt x="5" y="428"/>
                    </a:lnTo>
                    <a:lnTo>
                      <a:pt x="1" y="418"/>
                    </a:lnTo>
                    <a:lnTo>
                      <a:pt x="0" y="407"/>
                    </a:lnTo>
                    <a:lnTo>
                      <a:pt x="1" y="395"/>
                    </a:lnTo>
                    <a:lnTo>
                      <a:pt x="5" y="385"/>
                    </a:lnTo>
                    <a:lnTo>
                      <a:pt x="10" y="375"/>
                    </a:lnTo>
                    <a:lnTo>
                      <a:pt x="18" y="366"/>
                    </a:lnTo>
                    <a:lnTo>
                      <a:pt x="18" y="366"/>
                    </a:lnTo>
                    <a:lnTo>
                      <a:pt x="27" y="359"/>
                    </a:lnTo>
                    <a:lnTo>
                      <a:pt x="37" y="353"/>
                    </a:lnTo>
                    <a:lnTo>
                      <a:pt x="47" y="350"/>
                    </a:lnTo>
                    <a:lnTo>
                      <a:pt x="58" y="348"/>
                    </a:lnTo>
                    <a:lnTo>
                      <a:pt x="70" y="350"/>
                    </a:lnTo>
                    <a:lnTo>
                      <a:pt x="80" y="353"/>
                    </a:lnTo>
                    <a:lnTo>
                      <a:pt x="90" y="359"/>
                    </a:lnTo>
                    <a:lnTo>
                      <a:pt x="100" y="366"/>
                    </a:lnTo>
                    <a:lnTo>
                      <a:pt x="276" y="542"/>
                    </a:lnTo>
                    <a:lnTo>
                      <a:pt x="530" y="32"/>
                    </a:lnTo>
                    <a:lnTo>
                      <a:pt x="530" y="32"/>
                    </a:lnTo>
                    <a:lnTo>
                      <a:pt x="536" y="22"/>
                    </a:lnTo>
                    <a:lnTo>
                      <a:pt x="543" y="14"/>
                    </a:lnTo>
                    <a:lnTo>
                      <a:pt x="554" y="6"/>
                    </a:lnTo>
                    <a:lnTo>
                      <a:pt x="564" y="3"/>
                    </a:lnTo>
                    <a:lnTo>
                      <a:pt x="574" y="0"/>
                    </a:lnTo>
                    <a:lnTo>
                      <a:pt x="585" y="0"/>
                    </a:lnTo>
                    <a:lnTo>
                      <a:pt x="597" y="1"/>
                    </a:lnTo>
                    <a:lnTo>
                      <a:pt x="608" y="5"/>
                    </a:lnTo>
                    <a:lnTo>
                      <a:pt x="608" y="5"/>
                    </a:lnTo>
                    <a:lnTo>
                      <a:pt x="617" y="11"/>
                    </a:lnTo>
                    <a:lnTo>
                      <a:pt x="626" y="20"/>
                    </a:lnTo>
                    <a:lnTo>
                      <a:pt x="632" y="29"/>
                    </a:lnTo>
                    <a:lnTo>
                      <a:pt x="637" y="39"/>
                    </a:lnTo>
                    <a:lnTo>
                      <a:pt x="640" y="50"/>
                    </a:lnTo>
                    <a:lnTo>
                      <a:pt x="640" y="61"/>
                    </a:lnTo>
                    <a:lnTo>
                      <a:pt x="637" y="72"/>
                    </a:lnTo>
                    <a:lnTo>
                      <a:pt x="634" y="84"/>
                    </a:lnTo>
                    <a:lnTo>
                      <a:pt x="634" y="84"/>
                    </a:lnTo>
                    <a:close/>
                  </a:path>
                </a:pathLst>
              </a:custGeom>
              <a:solidFill>
                <a:srgbClr val="009900"/>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9" name="Group 8">
              <a:extLst>
                <a:ext uri="{FF2B5EF4-FFF2-40B4-BE49-F238E27FC236}">
                  <a16:creationId xmlns:a16="http://schemas.microsoft.com/office/drawing/2014/main" id="{3E971624-87F6-C77B-7564-F8C7E7465794}"/>
                </a:ext>
              </a:extLst>
            </p:cNvPr>
            <p:cNvGrpSpPr/>
            <p:nvPr/>
          </p:nvGrpSpPr>
          <p:grpSpPr>
            <a:xfrm>
              <a:off x="8060229" y="5126427"/>
              <a:ext cx="590550" cy="590550"/>
              <a:chOff x="8060229" y="5085219"/>
              <a:chExt cx="590550" cy="590550"/>
            </a:xfrm>
          </p:grpSpPr>
          <p:sp>
            <p:nvSpPr>
              <p:cNvPr id="17" name="Oval 16">
                <a:extLst>
                  <a:ext uri="{FF2B5EF4-FFF2-40B4-BE49-F238E27FC236}">
                    <a16:creationId xmlns:a16="http://schemas.microsoft.com/office/drawing/2014/main" id="{F296CEF1-85A7-A74A-A8F3-1ECA62EA1014}"/>
                  </a:ext>
                </a:extLst>
              </p:cNvPr>
              <p:cNvSpPr/>
              <p:nvPr/>
            </p:nvSpPr>
            <p:spPr>
              <a:xfrm>
                <a:off x="8060229" y="5085219"/>
                <a:ext cx="590550" cy="590550"/>
              </a:xfrm>
              <a:prstGeom prst="ellipse">
                <a:avLst/>
              </a:prstGeom>
              <a:solidFill>
                <a:schemeClr val="accent3"/>
              </a:solid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Lato Light" panose="020F0502020204030203" pitchFamily="34" charset="0"/>
                </a:endParaRPr>
              </a:p>
            </p:txBody>
          </p:sp>
          <p:sp>
            <p:nvSpPr>
              <p:cNvPr id="28" name="Freeform 5">
                <a:extLst>
                  <a:ext uri="{FF2B5EF4-FFF2-40B4-BE49-F238E27FC236}">
                    <a16:creationId xmlns:a16="http://schemas.microsoft.com/office/drawing/2014/main" id="{B6010FEC-D6B7-1B08-AFBC-06349C1F3916}"/>
                  </a:ext>
                </a:extLst>
              </p:cNvPr>
              <p:cNvSpPr>
                <a:spLocks/>
              </p:cNvSpPr>
              <p:nvPr>
                <p:custDataLst>
                  <p:tags r:id="rId3"/>
                </p:custDataLst>
              </p:nvPr>
            </p:nvSpPr>
            <p:spPr bwMode="auto">
              <a:xfrm>
                <a:off x="8199108" y="5219636"/>
                <a:ext cx="320004" cy="321716"/>
              </a:xfrm>
              <a:custGeom>
                <a:avLst/>
                <a:gdLst>
                  <a:gd name="T0" fmla="*/ 634 w 640"/>
                  <a:gd name="T1" fmla="*/ 84 h 698"/>
                  <a:gd name="T2" fmla="*/ 343 w 640"/>
                  <a:gd name="T3" fmla="*/ 666 h 698"/>
                  <a:gd name="T4" fmla="*/ 343 w 640"/>
                  <a:gd name="T5" fmla="*/ 666 h 698"/>
                  <a:gd name="T6" fmla="*/ 340 w 640"/>
                  <a:gd name="T7" fmla="*/ 671 h 698"/>
                  <a:gd name="T8" fmla="*/ 335 w 640"/>
                  <a:gd name="T9" fmla="*/ 678 h 698"/>
                  <a:gd name="T10" fmla="*/ 331 w 640"/>
                  <a:gd name="T11" fmla="*/ 683 h 698"/>
                  <a:gd name="T12" fmla="*/ 325 w 640"/>
                  <a:gd name="T13" fmla="*/ 687 h 698"/>
                  <a:gd name="T14" fmla="*/ 320 w 640"/>
                  <a:gd name="T15" fmla="*/ 690 h 698"/>
                  <a:gd name="T16" fmla="*/ 314 w 640"/>
                  <a:gd name="T17" fmla="*/ 693 h 698"/>
                  <a:gd name="T18" fmla="*/ 307 w 640"/>
                  <a:gd name="T19" fmla="*/ 695 h 698"/>
                  <a:gd name="T20" fmla="*/ 301 w 640"/>
                  <a:gd name="T21" fmla="*/ 697 h 698"/>
                  <a:gd name="T22" fmla="*/ 301 w 640"/>
                  <a:gd name="T23" fmla="*/ 697 h 698"/>
                  <a:gd name="T24" fmla="*/ 291 w 640"/>
                  <a:gd name="T25" fmla="*/ 698 h 698"/>
                  <a:gd name="T26" fmla="*/ 291 w 640"/>
                  <a:gd name="T27" fmla="*/ 698 h 698"/>
                  <a:gd name="T28" fmla="*/ 279 w 640"/>
                  <a:gd name="T29" fmla="*/ 697 h 698"/>
                  <a:gd name="T30" fmla="*/ 269 w 640"/>
                  <a:gd name="T31" fmla="*/ 693 h 698"/>
                  <a:gd name="T32" fmla="*/ 259 w 640"/>
                  <a:gd name="T33" fmla="*/ 688 h 698"/>
                  <a:gd name="T34" fmla="*/ 250 w 640"/>
                  <a:gd name="T35" fmla="*/ 680 h 698"/>
                  <a:gd name="T36" fmla="*/ 18 w 640"/>
                  <a:gd name="T37" fmla="*/ 448 h 698"/>
                  <a:gd name="T38" fmla="*/ 18 w 640"/>
                  <a:gd name="T39" fmla="*/ 448 h 698"/>
                  <a:gd name="T40" fmla="*/ 10 w 640"/>
                  <a:gd name="T41" fmla="*/ 439 h 698"/>
                  <a:gd name="T42" fmla="*/ 5 w 640"/>
                  <a:gd name="T43" fmla="*/ 428 h 698"/>
                  <a:gd name="T44" fmla="*/ 1 w 640"/>
                  <a:gd name="T45" fmla="*/ 418 h 698"/>
                  <a:gd name="T46" fmla="*/ 0 w 640"/>
                  <a:gd name="T47" fmla="*/ 407 h 698"/>
                  <a:gd name="T48" fmla="*/ 1 w 640"/>
                  <a:gd name="T49" fmla="*/ 395 h 698"/>
                  <a:gd name="T50" fmla="*/ 5 w 640"/>
                  <a:gd name="T51" fmla="*/ 385 h 698"/>
                  <a:gd name="T52" fmla="*/ 10 w 640"/>
                  <a:gd name="T53" fmla="*/ 375 h 698"/>
                  <a:gd name="T54" fmla="*/ 18 w 640"/>
                  <a:gd name="T55" fmla="*/ 366 h 698"/>
                  <a:gd name="T56" fmla="*/ 18 w 640"/>
                  <a:gd name="T57" fmla="*/ 366 h 698"/>
                  <a:gd name="T58" fmla="*/ 27 w 640"/>
                  <a:gd name="T59" fmla="*/ 359 h 698"/>
                  <a:gd name="T60" fmla="*/ 37 w 640"/>
                  <a:gd name="T61" fmla="*/ 353 h 698"/>
                  <a:gd name="T62" fmla="*/ 47 w 640"/>
                  <a:gd name="T63" fmla="*/ 350 h 698"/>
                  <a:gd name="T64" fmla="*/ 58 w 640"/>
                  <a:gd name="T65" fmla="*/ 348 h 698"/>
                  <a:gd name="T66" fmla="*/ 70 w 640"/>
                  <a:gd name="T67" fmla="*/ 350 h 698"/>
                  <a:gd name="T68" fmla="*/ 80 w 640"/>
                  <a:gd name="T69" fmla="*/ 353 h 698"/>
                  <a:gd name="T70" fmla="*/ 90 w 640"/>
                  <a:gd name="T71" fmla="*/ 359 h 698"/>
                  <a:gd name="T72" fmla="*/ 100 w 640"/>
                  <a:gd name="T73" fmla="*/ 366 h 698"/>
                  <a:gd name="T74" fmla="*/ 276 w 640"/>
                  <a:gd name="T75" fmla="*/ 542 h 698"/>
                  <a:gd name="T76" fmla="*/ 530 w 640"/>
                  <a:gd name="T77" fmla="*/ 32 h 698"/>
                  <a:gd name="T78" fmla="*/ 530 w 640"/>
                  <a:gd name="T79" fmla="*/ 32 h 698"/>
                  <a:gd name="T80" fmla="*/ 536 w 640"/>
                  <a:gd name="T81" fmla="*/ 22 h 698"/>
                  <a:gd name="T82" fmla="*/ 543 w 640"/>
                  <a:gd name="T83" fmla="*/ 14 h 698"/>
                  <a:gd name="T84" fmla="*/ 554 w 640"/>
                  <a:gd name="T85" fmla="*/ 6 h 698"/>
                  <a:gd name="T86" fmla="*/ 564 w 640"/>
                  <a:gd name="T87" fmla="*/ 3 h 698"/>
                  <a:gd name="T88" fmla="*/ 574 w 640"/>
                  <a:gd name="T89" fmla="*/ 0 h 698"/>
                  <a:gd name="T90" fmla="*/ 585 w 640"/>
                  <a:gd name="T91" fmla="*/ 0 h 698"/>
                  <a:gd name="T92" fmla="*/ 597 w 640"/>
                  <a:gd name="T93" fmla="*/ 1 h 698"/>
                  <a:gd name="T94" fmla="*/ 608 w 640"/>
                  <a:gd name="T95" fmla="*/ 5 h 698"/>
                  <a:gd name="T96" fmla="*/ 608 w 640"/>
                  <a:gd name="T97" fmla="*/ 5 h 698"/>
                  <a:gd name="T98" fmla="*/ 617 w 640"/>
                  <a:gd name="T99" fmla="*/ 11 h 698"/>
                  <a:gd name="T100" fmla="*/ 626 w 640"/>
                  <a:gd name="T101" fmla="*/ 20 h 698"/>
                  <a:gd name="T102" fmla="*/ 632 w 640"/>
                  <a:gd name="T103" fmla="*/ 29 h 698"/>
                  <a:gd name="T104" fmla="*/ 637 w 640"/>
                  <a:gd name="T105" fmla="*/ 39 h 698"/>
                  <a:gd name="T106" fmla="*/ 640 w 640"/>
                  <a:gd name="T107" fmla="*/ 50 h 698"/>
                  <a:gd name="T108" fmla="*/ 640 w 640"/>
                  <a:gd name="T109" fmla="*/ 61 h 698"/>
                  <a:gd name="T110" fmla="*/ 637 w 640"/>
                  <a:gd name="T111" fmla="*/ 72 h 698"/>
                  <a:gd name="T112" fmla="*/ 634 w 640"/>
                  <a:gd name="T113" fmla="*/ 84 h 698"/>
                  <a:gd name="T114" fmla="*/ 634 w 640"/>
                  <a:gd name="T115" fmla="*/ 8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0" h="698">
                    <a:moveTo>
                      <a:pt x="634" y="84"/>
                    </a:moveTo>
                    <a:lnTo>
                      <a:pt x="343" y="666"/>
                    </a:lnTo>
                    <a:lnTo>
                      <a:pt x="343" y="666"/>
                    </a:lnTo>
                    <a:lnTo>
                      <a:pt x="340" y="671"/>
                    </a:lnTo>
                    <a:lnTo>
                      <a:pt x="335" y="678"/>
                    </a:lnTo>
                    <a:lnTo>
                      <a:pt x="331" y="683"/>
                    </a:lnTo>
                    <a:lnTo>
                      <a:pt x="325" y="687"/>
                    </a:lnTo>
                    <a:lnTo>
                      <a:pt x="320" y="690"/>
                    </a:lnTo>
                    <a:lnTo>
                      <a:pt x="314" y="693"/>
                    </a:lnTo>
                    <a:lnTo>
                      <a:pt x="307" y="695"/>
                    </a:lnTo>
                    <a:lnTo>
                      <a:pt x="301" y="697"/>
                    </a:lnTo>
                    <a:lnTo>
                      <a:pt x="301" y="697"/>
                    </a:lnTo>
                    <a:lnTo>
                      <a:pt x="291" y="698"/>
                    </a:lnTo>
                    <a:lnTo>
                      <a:pt x="291" y="698"/>
                    </a:lnTo>
                    <a:lnTo>
                      <a:pt x="279" y="697"/>
                    </a:lnTo>
                    <a:lnTo>
                      <a:pt x="269" y="693"/>
                    </a:lnTo>
                    <a:lnTo>
                      <a:pt x="259" y="688"/>
                    </a:lnTo>
                    <a:lnTo>
                      <a:pt x="250" y="680"/>
                    </a:lnTo>
                    <a:lnTo>
                      <a:pt x="18" y="448"/>
                    </a:lnTo>
                    <a:lnTo>
                      <a:pt x="18" y="448"/>
                    </a:lnTo>
                    <a:lnTo>
                      <a:pt x="10" y="439"/>
                    </a:lnTo>
                    <a:lnTo>
                      <a:pt x="5" y="428"/>
                    </a:lnTo>
                    <a:lnTo>
                      <a:pt x="1" y="418"/>
                    </a:lnTo>
                    <a:lnTo>
                      <a:pt x="0" y="407"/>
                    </a:lnTo>
                    <a:lnTo>
                      <a:pt x="1" y="395"/>
                    </a:lnTo>
                    <a:lnTo>
                      <a:pt x="5" y="385"/>
                    </a:lnTo>
                    <a:lnTo>
                      <a:pt x="10" y="375"/>
                    </a:lnTo>
                    <a:lnTo>
                      <a:pt x="18" y="366"/>
                    </a:lnTo>
                    <a:lnTo>
                      <a:pt x="18" y="366"/>
                    </a:lnTo>
                    <a:lnTo>
                      <a:pt x="27" y="359"/>
                    </a:lnTo>
                    <a:lnTo>
                      <a:pt x="37" y="353"/>
                    </a:lnTo>
                    <a:lnTo>
                      <a:pt x="47" y="350"/>
                    </a:lnTo>
                    <a:lnTo>
                      <a:pt x="58" y="348"/>
                    </a:lnTo>
                    <a:lnTo>
                      <a:pt x="70" y="350"/>
                    </a:lnTo>
                    <a:lnTo>
                      <a:pt x="80" y="353"/>
                    </a:lnTo>
                    <a:lnTo>
                      <a:pt x="90" y="359"/>
                    </a:lnTo>
                    <a:lnTo>
                      <a:pt x="100" y="366"/>
                    </a:lnTo>
                    <a:lnTo>
                      <a:pt x="276" y="542"/>
                    </a:lnTo>
                    <a:lnTo>
                      <a:pt x="530" y="32"/>
                    </a:lnTo>
                    <a:lnTo>
                      <a:pt x="530" y="32"/>
                    </a:lnTo>
                    <a:lnTo>
                      <a:pt x="536" y="22"/>
                    </a:lnTo>
                    <a:lnTo>
                      <a:pt x="543" y="14"/>
                    </a:lnTo>
                    <a:lnTo>
                      <a:pt x="554" y="6"/>
                    </a:lnTo>
                    <a:lnTo>
                      <a:pt x="564" y="3"/>
                    </a:lnTo>
                    <a:lnTo>
                      <a:pt x="574" y="0"/>
                    </a:lnTo>
                    <a:lnTo>
                      <a:pt x="585" y="0"/>
                    </a:lnTo>
                    <a:lnTo>
                      <a:pt x="597" y="1"/>
                    </a:lnTo>
                    <a:lnTo>
                      <a:pt x="608" y="5"/>
                    </a:lnTo>
                    <a:lnTo>
                      <a:pt x="608" y="5"/>
                    </a:lnTo>
                    <a:lnTo>
                      <a:pt x="617" y="11"/>
                    </a:lnTo>
                    <a:lnTo>
                      <a:pt x="626" y="20"/>
                    </a:lnTo>
                    <a:lnTo>
                      <a:pt x="632" y="29"/>
                    </a:lnTo>
                    <a:lnTo>
                      <a:pt x="637" y="39"/>
                    </a:lnTo>
                    <a:lnTo>
                      <a:pt x="640" y="50"/>
                    </a:lnTo>
                    <a:lnTo>
                      <a:pt x="640" y="61"/>
                    </a:lnTo>
                    <a:lnTo>
                      <a:pt x="637" y="72"/>
                    </a:lnTo>
                    <a:lnTo>
                      <a:pt x="634" y="84"/>
                    </a:lnTo>
                    <a:lnTo>
                      <a:pt x="634" y="84"/>
                    </a:lnTo>
                    <a:close/>
                  </a:path>
                </a:pathLst>
              </a:custGeom>
              <a:solidFill>
                <a:srgbClr val="0099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8" name="Arrow: Pentagon 47">
              <a:extLst>
                <a:ext uri="{FF2B5EF4-FFF2-40B4-BE49-F238E27FC236}">
                  <a16:creationId xmlns:a16="http://schemas.microsoft.com/office/drawing/2014/main" id="{A6D6FC17-5B3C-E757-1280-137F130E8C3D}"/>
                </a:ext>
              </a:extLst>
            </p:cNvPr>
            <p:cNvSpPr/>
            <p:nvPr/>
          </p:nvSpPr>
          <p:spPr>
            <a:xfrm>
              <a:off x="766762" y="4971702"/>
              <a:ext cx="506689" cy="900000"/>
            </a:xfrm>
            <a:prstGeom prst="homePlate">
              <a:avLst>
                <a:gd name="adj" fmla="val 3715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r>
                <a:rPr lang="it-IT" sz="1200">
                  <a:solidFill>
                    <a:srgbClr val="000000"/>
                  </a:solidFill>
                  <a:latin typeface="Verdana"/>
                </a:rPr>
                <a:t>3</a:t>
              </a:r>
            </a:p>
          </p:txBody>
        </p:sp>
      </p:grpSp>
      <p:sp>
        <p:nvSpPr>
          <p:cNvPr id="43" name="TextBox 42">
            <a:extLst>
              <a:ext uri="{FF2B5EF4-FFF2-40B4-BE49-F238E27FC236}">
                <a16:creationId xmlns:a16="http://schemas.microsoft.com/office/drawing/2014/main" id="{11AED007-1B6A-34FF-D977-BACC0A4FDBEC}"/>
              </a:ext>
            </a:extLst>
          </p:cNvPr>
          <p:cNvSpPr txBox="1"/>
          <p:nvPr/>
        </p:nvSpPr>
        <p:spPr>
          <a:xfrm>
            <a:off x="766763" y="2286447"/>
            <a:ext cx="3012252" cy="593090"/>
          </a:xfrm>
          <a:prstGeom prst="rect">
            <a:avLst/>
          </a:prstGeom>
          <a:noFill/>
        </p:spPr>
        <p:txBody>
          <a:bodyPr wrap="square" lIns="0" tIns="0" rIns="0" bIns="0" rtlCol="0">
            <a:noAutofit/>
          </a:bodyPr>
          <a:lstStyle/>
          <a:p>
            <a:pPr algn="l">
              <a:lnSpc>
                <a:spcPct val="95000"/>
              </a:lnSpc>
              <a:spcBef>
                <a:spcPts val="600"/>
              </a:spcBef>
            </a:pPr>
            <a:r>
              <a:rPr lang="it-IT" sz="1200" b="1"/>
              <a:t>Three levers of </a:t>
            </a:r>
            <a:r>
              <a:rPr kumimoji="0" lang="en-GB" sz="1200" b="1" i="0" u="none" strike="noStrike" kern="1200" cap="none" spc="0" normalizeH="0" baseline="0" noProof="0">
                <a:ln>
                  <a:noFill/>
                </a:ln>
                <a:solidFill>
                  <a:srgbClr val="000000"/>
                </a:solidFill>
                <a:effectLst/>
                <a:uLnTx/>
                <a:uFillTx/>
                <a:ea typeface="+mn-ea"/>
                <a:cs typeface="+mn-cs"/>
              </a:rPr>
              <a:t>intervention </a:t>
            </a:r>
            <a:r>
              <a:rPr lang="en-GB" sz="1200" b="1">
                <a:solidFill>
                  <a:srgbClr val="000000"/>
                </a:solidFill>
              </a:rPr>
              <a:t>to increase probability to access auctions through competitive bids</a:t>
            </a:r>
            <a:r>
              <a:rPr lang="it-IT" sz="1200" b="1"/>
              <a:t> </a:t>
            </a:r>
          </a:p>
        </p:txBody>
      </p:sp>
    </p:spTree>
    <p:custDataLst>
      <p:tags r:id="rId1"/>
    </p:custDataLst>
    <p:extLst>
      <p:ext uri="{BB962C8B-B14F-4D97-AF65-F5344CB8AC3E}">
        <p14:creationId xmlns:p14="http://schemas.microsoft.com/office/powerpoint/2010/main" val="37486803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17CE64F5-D647-DC34-7917-471DF371AFE5}"/>
              </a:ext>
            </a:extLst>
          </p:cNvPr>
          <p:cNvGraphicFramePr>
            <a:graphicFrameLocks noChangeAspect="1"/>
          </p:cNvGraphicFramePr>
          <p:nvPr>
            <p:custDataLst>
              <p:tags r:id="rId1"/>
            </p:custDataLst>
            <p:extLst>
              <p:ext uri="{D42A27DB-BD31-4B8C-83A1-F6EECF244321}">
                <p14:modId xmlns:p14="http://schemas.microsoft.com/office/powerpoint/2010/main" val="2637835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2" name="think-cell data - do not delete" hidden="1">
                        <a:extLst>
                          <a:ext uri="{FF2B5EF4-FFF2-40B4-BE49-F238E27FC236}">
                            <a16:creationId xmlns:a16="http://schemas.microsoft.com/office/drawing/2014/main" id="{17CE64F5-D647-DC34-7917-471DF371AF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988B6B53-C22F-ED47-0BFA-2510D67860D6}"/>
              </a:ext>
            </a:extLst>
          </p:cNvPr>
          <p:cNvSpPr>
            <a:spLocks noGrp="1"/>
          </p:cNvSpPr>
          <p:nvPr>
            <p:ph type="title"/>
          </p:nvPr>
        </p:nvSpPr>
        <p:spPr>
          <a:xfrm>
            <a:off x="766763" y="958740"/>
            <a:ext cx="5076825" cy="643253"/>
          </a:xfrm>
        </p:spPr>
        <p:txBody>
          <a:bodyPr vert="horz"/>
          <a:lstStyle/>
          <a:p>
            <a:r>
              <a:rPr lang="en-US" sz="4400"/>
              <a:t>Thank you</a:t>
            </a:r>
          </a:p>
        </p:txBody>
      </p:sp>
      <p:sp>
        <p:nvSpPr>
          <p:cNvPr id="2" name="Text Placeholder 1">
            <a:extLst>
              <a:ext uri="{FF2B5EF4-FFF2-40B4-BE49-F238E27FC236}">
                <a16:creationId xmlns:a16="http://schemas.microsoft.com/office/drawing/2014/main" id="{BE31CE2B-785A-92E5-9E55-0E89B2A1DECF}"/>
              </a:ext>
            </a:extLst>
          </p:cNvPr>
          <p:cNvSpPr>
            <a:spLocks noGrp="1"/>
          </p:cNvSpPr>
          <p:nvPr>
            <p:ph type="body" sz="quarter" idx="13"/>
          </p:nvPr>
        </p:nvSpPr>
        <p:spPr/>
        <p:txBody>
          <a:bodyPr/>
          <a:lstStyle/>
          <a:p>
            <a:endParaRPr lang="en-GB"/>
          </a:p>
        </p:txBody>
      </p:sp>
      <p:sp>
        <p:nvSpPr>
          <p:cNvPr id="10" name="Slide Number Placeholder 9">
            <a:extLst>
              <a:ext uri="{FF2B5EF4-FFF2-40B4-BE49-F238E27FC236}">
                <a16:creationId xmlns:a16="http://schemas.microsoft.com/office/drawing/2014/main" id="{79039E09-702E-6479-2AAA-7F5D312A2233}"/>
              </a:ext>
            </a:extLst>
          </p:cNvPr>
          <p:cNvSpPr>
            <a:spLocks noGrp="1"/>
          </p:cNvSpPr>
          <p:nvPr>
            <p:ph type="sldNum" sz="quarter" idx="24"/>
          </p:nvPr>
        </p:nvSpPr>
        <p:spPr/>
        <p:txBody>
          <a:bodyPr anchor="ctr">
            <a:normAutofit/>
          </a:bodyPr>
          <a:lstStyle/>
          <a:p>
            <a:pPr>
              <a:spcAft>
                <a:spcPts val="600"/>
              </a:spcAft>
            </a:pPr>
            <a:fld id="{0B1617BE-BA58-4B59-88D5-A8C7B239E913}" type="slidenum">
              <a:rPr lang="en-GB" noProof="0" smtClean="0"/>
              <a:pPr>
                <a:spcAft>
                  <a:spcPts val="600"/>
                </a:spcAft>
              </a:pPr>
              <a:t>12</a:t>
            </a:fld>
            <a:endParaRPr lang="en-GB" noProof="0"/>
          </a:p>
        </p:txBody>
      </p:sp>
      <p:sp>
        <p:nvSpPr>
          <p:cNvPr id="4" name="Text Placeholder 3">
            <a:extLst>
              <a:ext uri="{FF2B5EF4-FFF2-40B4-BE49-F238E27FC236}">
                <a16:creationId xmlns:a16="http://schemas.microsoft.com/office/drawing/2014/main" id="{E677292F-1904-0DE9-AB4B-C537BD59C80C}"/>
              </a:ext>
            </a:extLst>
          </p:cNvPr>
          <p:cNvSpPr>
            <a:spLocks noGrp="1"/>
          </p:cNvSpPr>
          <p:nvPr>
            <p:ph type="body" sz="quarter" idx="18"/>
          </p:nvPr>
        </p:nvSpPr>
        <p:spPr/>
        <p:txBody>
          <a:bodyPr/>
          <a:lstStyle/>
          <a:p>
            <a:endParaRPr lang="en-GB"/>
          </a:p>
        </p:txBody>
      </p:sp>
      <p:sp>
        <p:nvSpPr>
          <p:cNvPr id="5" name="Picture Placeholder 4">
            <a:extLst>
              <a:ext uri="{FF2B5EF4-FFF2-40B4-BE49-F238E27FC236}">
                <a16:creationId xmlns:a16="http://schemas.microsoft.com/office/drawing/2014/main" id="{7D0026CE-236F-36B1-7BA0-5D9BF46BA291}"/>
              </a:ext>
            </a:extLst>
          </p:cNvPr>
          <p:cNvSpPr>
            <a:spLocks noGrp="1"/>
          </p:cNvSpPr>
          <p:nvPr>
            <p:ph type="pic" sz="quarter" idx="21"/>
          </p:nvPr>
        </p:nvSpPr>
        <p:spPr/>
        <p:txBody>
          <a:bodyPr/>
          <a:lstStyle/>
          <a:p>
            <a:endParaRPr lang="en-GB"/>
          </a:p>
        </p:txBody>
      </p:sp>
      <p:pic>
        <p:nvPicPr>
          <p:cNvPr id="7" name="Picture 6" descr="Positive terminals of dry cell batteries">
            <a:extLst>
              <a:ext uri="{FF2B5EF4-FFF2-40B4-BE49-F238E27FC236}">
                <a16:creationId xmlns:a16="http://schemas.microsoft.com/office/drawing/2014/main" id="{31082E00-E002-B0AA-C72A-F2D584A7E965}"/>
              </a:ext>
            </a:extLst>
          </p:cNvPr>
          <p:cNvPicPr>
            <a:picLocks noChangeAspect="1"/>
          </p:cNvPicPr>
          <p:nvPr/>
        </p:nvPicPr>
        <p:blipFill>
          <a:blip r:embed="rId5">
            <a:extLst>
              <a:ext uri="{28A0092B-C50C-407E-A947-70E740481C1C}">
                <a14:useLocalDpi xmlns:a14="http://schemas.microsoft.com/office/drawing/2010/main" val="0"/>
              </a:ext>
            </a:extLst>
          </a:blip>
          <a:srcRect l="18405" r="22237" b="-2"/>
          <a:stretch/>
        </p:blipFill>
        <p:spPr>
          <a:xfrm>
            <a:off x="6093562" y="3"/>
            <a:ext cx="6098438" cy="6857998"/>
          </a:xfrm>
          <a:custGeom>
            <a:avLst/>
            <a:gdLst>
              <a:gd name="connsiteX0" fmla="*/ 4882129 w 6098438"/>
              <a:gd name="connsiteY0" fmla="*/ 6427277 h 6857998"/>
              <a:gd name="connsiteX1" fmla="*/ 4849847 w 6098438"/>
              <a:gd name="connsiteY1" fmla="*/ 6630107 h 6857998"/>
              <a:gd name="connsiteX2" fmla="*/ 4772271 w 6098438"/>
              <a:gd name="connsiteY2" fmla="*/ 6665667 h 6857998"/>
              <a:gd name="connsiteX3" fmla="*/ 4862065 w 6098438"/>
              <a:gd name="connsiteY3" fmla="*/ 6423701 h 6857998"/>
              <a:gd name="connsiteX4" fmla="*/ 4863952 w 6098438"/>
              <a:gd name="connsiteY4" fmla="*/ 6425986 h 6857998"/>
              <a:gd name="connsiteX5" fmla="*/ 4757471 w 6098438"/>
              <a:gd name="connsiteY5" fmla="*/ 6657025 h 6857998"/>
              <a:gd name="connsiteX6" fmla="*/ 4754591 w 6098438"/>
              <a:gd name="connsiteY6" fmla="*/ 6656926 h 6857998"/>
              <a:gd name="connsiteX7" fmla="*/ 4714065 w 6098438"/>
              <a:gd name="connsiteY7" fmla="*/ 6549452 h 6857998"/>
              <a:gd name="connsiteX8" fmla="*/ 5640209 w 6098438"/>
              <a:gd name="connsiteY8" fmla="*/ 6423602 h 6857998"/>
              <a:gd name="connsiteX9" fmla="*/ 5712024 w 6098438"/>
              <a:gd name="connsiteY9" fmla="*/ 6525911 h 6857998"/>
              <a:gd name="connsiteX10" fmla="*/ 5712024 w 6098438"/>
              <a:gd name="connsiteY10" fmla="*/ 6596633 h 6857998"/>
              <a:gd name="connsiteX11" fmla="*/ 5733181 w 6098438"/>
              <a:gd name="connsiteY11" fmla="*/ 6596633 h 6857998"/>
              <a:gd name="connsiteX12" fmla="*/ 5733181 w 6098438"/>
              <a:gd name="connsiteY12" fmla="*/ 6525911 h 6857998"/>
              <a:gd name="connsiteX13" fmla="*/ 5804996 w 6098438"/>
              <a:gd name="connsiteY13" fmla="*/ 6423602 h 6857998"/>
              <a:gd name="connsiteX14" fmla="*/ 5780660 w 6098438"/>
              <a:gd name="connsiteY14" fmla="*/ 6423602 h 6857998"/>
              <a:gd name="connsiteX15" fmla="*/ 5725135 w 6098438"/>
              <a:gd name="connsiteY15" fmla="*/ 6503761 h 6857998"/>
              <a:gd name="connsiteX16" fmla="*/ 5720268 w 6098438"/>
              <a:gd name="connsiteY16" fmla="*/ 6503761 h 6857998"/>
              <a:gd name="connsiteX17" fmla="*/ 5664545 w 6098438"/>
              <a:gd name="connsiteY17" fmla="*/ 6423602 h 6857998"/>
              <a:gd name="connsiteX18" fmla="*/ 5445524 w 6098438"/>
              <a:gd name="connsiteY18" fmla="*/ 6423602 h 6857998"/>
              <a:gd name="connsiteX19" fmla="*/ 5445524 w 6098438"/>
              <a:gd name="connsiteY19" fmla="*/ 6596633 h 6857998"/>
              <a:gd name="connsiteX20" fmla="*/ 5466780 w 6098438"/>
              <a:gd name="connsiteY20" fmla="*/ 6596633 h 6857998"/>
              <a:gd name="connsiteX21" fmla="*/ 5466780 w 6098438"/>
              <a:gd name="connsiteY21" fmla="*/ 6446150 h 6857998"/>
              <a:gd name="connsiteX22" fmla="*/ 5470754 w 6098438"/>
              <a:gd name="connsiteY22" fmla="*/ 6442177 h 6857998"/>
              <a:gd name="connsiteX23" fmla="*/ 5539986 w 6098438"/>
              <a:gd name="connsiteY23" fmla="*/ 6442177 h 6857998"/>
              <a:gd name="connsiteX24" fmla="*/ 5571374 w 6098438"/>
              <a:gd name="connsiteY24" fmla="*/ 6453103 h 6857998"/>
              <a:gd name="connsiteX25" fmla="*/ 5579817 w 6098438"/>
              <a:gd name="connsiteY25" fmla="*/ 6473863 h 6857998"/>
              <a:gd name="connsiteX26" fmla="*/ 5545747 w 6098438"/>
              <a:gd name="connsiteY26" fmla="*/ 6505747 h 6857998"/>
              <a:gd name="connsiteX27" fmla="*/ 5485256 w 6098438"/>
              <a:gd name="connsiteY27" fmla="*/ 6505747 h 6857998"/>
              <a:gd name="connsiteX28" fmla="*/ 5485256 w 6098438"/>
              <a:gd name="connsiteY28" fmla="*/ 6524322 h 6857998"/>
              <a:gd name="connsiteX29" fmla="*/ 5533033 w 6098438"/>
              <a:gd name="connsiteY29" fmla="*/ 6524322 h 6857998"/>
              <a:gd name="connsiteX30" fmla="*/ 5582499 w 6098438"/>
              <a:gd name="connsiteY30" fmla="*/ 6596633 h 6857998"/>
              <a:gd name="connsiteX31" fmla="*/ 5606735 w 6098438"/>
              <a:gd name="connsiteY31" fmla="*/ 6596633 h 6857998"/>
              <a:gd name="connsiteX32" fmla="*/ 5555283 w 6098438"/>
              <a:gd name="connsiteY32" fmla="*/ 6522832 h 6857998"/>
              <a:gd name="connsiteX33" fmla="*/ 5556673 w 6098438"/>
              <a:gd name="connsiteY33" fmla="*/ 6522534 h 6857998"/>
              <a:gd name="connsiteX34" fmla="*/ 5561242 w 6098438"/>
              <a:gd name="connsiteY34" fmla="*/ 6521441 h 6857998"/>
              <a:gd name="connsiteX35" fmla="*/ 5600875 w 6098438"/>
              <a:gd name="connsiteY35" fmla="*/ 6474061 h 6857998"/>
              <a:gd name="connsiteX36" fmla="*/ 5587862 w 6098438"/>
              <a:gd name="connsiteY36" fmla="*/ 6440786 h 6857998"/>
              <a:gd name="connsiteX37" fmla="*/ 5539986 w 6098438"/>
              <a:gd name="connsiteY37" fmla="*/ 6423602 h 6857998"/>
              <a:gd name="connsiteX38" fmla="*/ 5253521 w 6098438"/>
              <a:gd name="connsiteY38" fmla="*/ 6423602 h 6857998"/>
              <a:gd name="connsiteX39" fmla="*/ 5253521 w 6098438"/>
              <a:gd name="connsiteY39" fmla="*/ 6596633 h 6857998"/>
              <a:gd name="connsiteX40" fmla="*/ 5274777 w 6098438"/>
              <a:gd name="connsiteY40" fmla="*/ 6596633 h 6857998"/>
              <a:gd name="connsiteX41" fmla="*/ 5274777 w 6098438"/>
              <a:gd name="connsiteY41" fmla="*/ 6528295 h 6857998"/>
              <a:gd name="connsiteX42" fmla="*/ 5278751 w 6098438"/>
              <a:gd name="connsiteY42" fmla="*/ 6524223 h 6857998"/>
              <a:gd name="connsiteX43" fmla="*/ 5367452 w 6098438"/>
              <a:gd name="connsiteY43" fmla="*/ 6524223 h 6857998"/>
              <a:gd name="connsiteX44" fmla="*/ 5367452 w 6098438"/>
              <a:gd name="connsiteY44" fmla="*/ 6505648 h 6857998"/>
              <a:gd name="connsiteX45" fmla="*/ 5278751 w 6098438"/>
              <a:gd name="connsiteY45" fmla="*/ 6505648 h 6857998"/>
              <a:gd name="connsiteX46" fmla="*/ 5274777 w 6098438"/>
              <a:gd name="connsiteY46" fmla="*/ 6501675 h 6857998"/>
              <a:gd name="connsiteX47" fmla="*/ 5274777 w 6098438"/>
              <a:gd name="connsiteY47" fmla="*/ 6447739 h 6857998"/>
              <a:gd name="connsiteX48" fmla="*/ 5278751 w 6098438"/>
              <a:gd name="connsiteY48" fmla="*/ 6443667 h 6857998"/>
              <a:gd name="connsiteX49" fmla="*/ 5388410 w 6098438"/>
              <a:gd name="connsiteY49" fmla="*/ 6443667 h 6857998"/>
              <a:gd name="connsiteX50" fmla="*/ 5388410 w 6098438"/>
              <a:gd name="connsiteY50" fmla="*/ 6423602 h 6857998"/>
              <a:gd name="connsiteX51" fmla="*/ 5102243 w 6098438"/>
              <a:gd name="connsiteY51" fmla="*/ 6423602 h 6857998"/>
              <a:gd name="connsiteX52" fmla="*/ 5022581 w 6098438"/>
              <a:gd name="connsiteY52" fmla="*/ 6596633 h 6857998"/>
              <a:gd name="connsiteX53" fmla="*/ 5044433 w 6098438"/>
              <a:gd name="connsiteY53" fmla="*/ 6596633 h 6857998"/>
              <a:gd name="connsiteX54" fmla="*/ 5108798 w 6098438"/>
              <a:gd name="connsiteY54" fmla="*/ 6452308 h 6857998"/>
              <a:gd name="connsiteX55" fmla="*/ 5114659 w 6098438"/>
              <a:gd name="connsiteY55" fmla="*/ 6452308 h 6857998"/>
              <a:gd name="connsiteX56" fmla="*/ 5148133 w 6098438"/>
              <a:gd name="connsiteY56" fmla="*/ 6526209 h 6857998"/>
              <a:gd name="connsiteX57" fmla="*/ 5096184 w 6098438"/>
              <a:gd name="connsiteY57" fmla="*/ 6526209 h 6857998"/>
              <a:gd name="connsiteX58" fmla="*/ 5087939 w 6098438"/>
              <a:gd name="connsiteY58" fmla="*/ 6544784 h 6857998"/>
              <a:gd name="connsiteX59" fmla="*/ 5156278 w 6098438"/>
              <a:gd name="connsiteY59" fmla="*/ 6544784 h 6857998"/>
              <a:gd name="connsiteX60" fmla="*/ 5179223 w 6098438"/>
              <a:gd name="connsiteY60" fmla="*/ 6596633 h 6857998"/>
              <a:gd name="connsiteX61" fmla="*/ 5202366 w 6098438"/>
              <a:gd name="connsiteY61" fmla="*/ 6596633 h 6857998"/>
              <a:gd name="connsiteX62" fmla="*/ 5122804 w 6098438"/>
              <a:gd name="connsiteY62" fmla="*/ 6423602 h 6857998"/>
              <a:gd name="connsiteX63" fmla="*/ 4849152 w 6098438"/>
              <a:gd name="connsiteY63" fmla="*/ 6408405 h 6857998"/>
              <a:gd name="connsiteX64" fmla="*/ 4851039 w 6098438"/>
              <a:gd name="connsiteY64" fmla="*/ 6410689 h 6857998"/>
              <a:gd name="connsiteX65" fmla="*/ 4694000 w 6098438"/>
              <a:gd name="connsiteY65" fmla="*/ 6544188 h 6857998"/>
              <a:gd name="connsiteX66" fmla="*/ 4740387 w 6098438"/>
              <a:gd name="connsiteY66" fmla="*/ 6667356 h 6857998"/>
              <a:gd name="connsiteX67" fmla="*/ 4627350 w 6098438"/>
              <a:gd name="connsiteY67" fmla="*/ 6612029 h 6857998"/>
              <a:gd name="connsiteX68" fmla="*/ 4590896 w 6098438"/>
              <a:gd name="connsiteY68" fmla="*/ 6491543 h 6857998"/>
              <a:gd name="connsiteX69" fmla="*/ 4676021 w 6098438"/>
              <a:gd name="connsiteY69" fmla="*/ 6535049 h 6857998"/>
              <a:gd name="connsiteX70" fmla="*/ 4689828 w 6098438"/>
              <a:gd name="connsiteY70" fmla="*/ 6523328 h 6857998"/>
              <a:gd name="connsiteX71" fmla="*/ 4603511 w 6098438"/>
              <a:gd name="connsiteY71" fmla="*/ 6479226 h 6857998"/>
              <a:gd name="connsiteX72" fmla="*/ 4603909 w 6098438"/>
              <a:gd name="connsiteY72" fmla="*/ 6476346 h 6857998"/>
              <a:gd name="connsiteX73" fmla="*/ 4748817 w 6098438"/>
              <a:gd name="connsiteY73" fmla="*/ 6352010 h 6857998"/>
              <a:gd name="connsiteX74" fmla="*/ 4850741 w 6098438"/>
              <a:gd name="connsiteY74" fmla="*/ 6390327 h 6857998"/>
              <a:gd name="connsiteX75" fmla="*/ 4597750 w 6098438"/>
              <a:gd name="connsiteY75" fmla="*/ 6460354 h 6857998"/>
              <a:gd name="connsiteX76" fmla="*/ 4645329 w 6098438"/>
              <a:gd name="connsiteY76" fmla="*/ 6389532 h 6857998"/>
              <a:gd name="connsiteX77" fmla="*/ 4748817 w 6098438"/>
              <a:gd name="connsiteY77" fmla="*/ 6352010 h 6857998"/>
              <a:gd name="connsiteX78" fmla="*/ 4761705 w 6098438"/>
              <a:gd name="connsiteY78" fmla="*/ 6335534 h 6857998"/>
              <a:gd name="connsiteX79" fmla="*/ 4634303 w 6098438"/>
              <a:gd name="connsiteY79" fmla="*/ 6376619 h 6857998"/>
              <a:gd name="connsiteX80" fmla="*/ 4614338 w 6098438"/>
              <a:gd name="connsiteY80" fmla="*/ 6623154 h 6857998"/>
              <a:gd name="connsiteX81" fmla="*/ 4860873 w 6098438"/>
              <a:gd name="connsiteY81" fmla="*/ 6643119 h 6857998"/>
              <a:gd name="connsiteX82" fmla="*/ 4880838 w 6098438"/>
              <a:gd name="connsiteY82" fmla="*/ 6396585 h 6857998"/>
              <a:gd name="connsiteX83" fmla="*/ 4761705 w 6098438"/>
              <a:gd name="connsiteY83" fmla="*/ 6335534 h 6857998"/>
              <a:gd name="connsiteX84" fmla="*/ 0 w 6098438"/>
              <a:gd name="connsiteY84" fmla="*/ 0 h 6857998"/>
              <a:gd name="connsiteX85" fmla="*/ 6098438 w 6098438"/>
              <a:gd name="connsiteY85" fmla="*/ 0 h 6857998"/>
              <a:gd name="connsiteX86" fmla="*/ 6098438 w 6098438"/>
              <a:gd name="connsiteY86" fmla="*/ 6857998 h 6857998"/>
              <a:gd name="connsiteX87" fmla="*/ 0 w 6098438"/>
              <a:gd name="connsiteY8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8438" h="6857998">
                <a:moveTo>
                  <a:pt x="4882129" y="6427277"/>
                </a:moveTo>
                <a:cubicBezTo>
                  <a:pt x="4922159" y="6492437"/>
                  <a:pt x="4909842" y="6579052"/>
                  <a:pt x="4849847" y="6630107"/>
                </a:cubicBezTo>
                <a:cubicBezTo>
                  <a:pt x="4826902" y="6649576"/>
                  <a:pt x="4799984" y="6661396"/>
                  <a:pt x="4772271" y="6665667"/>
                </a:cubicBezTo>
                <a:close/>
                <a:moveTo>
                  <a:pt x="4862065" y="6423701"/>
                </a:moveTo>
                <a:lnTo>
                  <a:pt x="4863952" y="6425986"/>
                </a:lnTo>
                <a:lnTo>
                  <a:pt x="4757471" y="6657025"/>
                </a:lnTo>
                <a:cubicBezTo>
                  <a:pt x="4756081" y="6657025"/>
                  <a:pt x="4755981" y="6657025"/>
                  <a:pt x="4754591" y="6656926"/>
                </a:cubicBezTo>
                <a:lnTo>
                  <a:pt x="4714065" y="6549452"/>
                </a:lnTo>
                <a:close/>
                <a:moveTo>
                  <a:pt x="5640209" y="6423602"/>
                </a:moveTo>
                <a:lnTo>
                  <a:pt x="5712024" y="6525911"/>
                </a:lnTo>
                <a:lnTo>
                  <a:pt x="5712024" y="6596633"/>
                </a:lnTo>
                <a:lnTo>
                  <a:pt x="5733181" y="6596633"/>
                </a:lnTo>
                <a:lnTo>
                  <a:pt x="5733181" y="6525911"/>
                </a:lnTo>
                <a:lnTo>
                  <a:pt x="5804996" y="6423602"/>
                </a:lnTo>
                <a:lnTo>
                  <a:pt x="5780660" y="6423602"/>
                </a:lnTo>
                <a:lnTo>
                  <a:pt x="5725135" y="6503761"/>
                </a:lnTo>
                <a:lnTo>
                  <a:pt x="5720268" y="6503761"/>
                </a:lnTo>
                <a:lnTo>
                  <a:pt x="5664545" y="6423602"/>
                </a:lnTo>
                <a:close/>
                <a:moveTo>
                  <a:pt x="5445524" y="6423602"/>
                </a:moveTo>
                <a:lnTo>
                  <a:pt x="5445524" y="6596633"/>
                </a:lnTo>
                <a:lnTo>
                  <a:pt x="5466780" y="6596633"/>
                </a:lnTo>
                <a:lnTo>
                  <a:pt x="5466780" y="6446150"/>
                </a:lnTo>
                <a:lnTo>
                  <a:pt x="5470754" y="6442177"/>
                </a:lnTo>
                <a:lnTo>
                  <a:pt x="5539986" y="6442177"/>
                </a:lnTo>
                <a:cubicBezTo>
                  <a:pt x="5550118" y="6442177"/>
                  <a:pt x="5561739" y="6443468"/>
                  <a:pt x="5571374" y="6453103"/>
                </a:cubicBezTo>
                <a:cubicBezTo>
                  <a:pt x="5576837" y="6458864"/>
                  <a:pt x="5579817" y="6466214"/>
                  <a:pt x="5579817" y="6473863"/>
                </a:cubicBezTo>
                <a:cubicBezTo>
                  <a:pt x="5579817" y="6491742"/>
                  <a:pt x="5564818" y="6505747"/>
                  <a:pt x="5545747" y="6505747"/>
                </a:cubicBezTo>
                <a:lnTo>
                  <a:pt x="5485256" y="6505747"/>
                </a:lnTo>
                <a:lnTo>
                  <a:pt x="5485256" y="6524322"/>
                </a:lnTo>
                <a:lnTo>
                  <a:pt x="5533033" y="6524322"/>
                </a:lnTo>
                <a:lnTo>
                  <a:pt x="5582499" y="6596633"/>
                </a:lnTo>
                <a:lnTo>
                  <a:pt x="5606735" y="6596633"/>
                </a:lnTo>
                <a:lnTo>
                  <a:pt x="5555283" y="6522832"/>
                </a:lnTo>
                <a:lnTo>
                  <a:pt x="5556673" y="6522534"/>
                </a:lnTo>
                <a:cubicBezTo>
                  <a:pt x="5559157" y="6522037"/>
                  <a:pt x="5560646" y="6521640"/>
                  <a:pt x="5561242" y="6521441"/>
                </a:cubicBezTo>
                <a:cubicBezTo>
                  <a:pt x="5585677" y="6514786"/>
                  <a:pt x="5600875" y="6496609"/>
                  <a:pt x="5600875" y="6474061"/>
                </a:cubicBezTo>
                <a:cubicBezTo>
                  <a:pt x="5600875" y="6461347"/>
                  <a:pt x="5596405" y="6449825"/>
                  <a:pt x="5587862" y="6440786"/>
                </a:cubicBezTo>
                <a:cubicBezTo>
                  <a:pt x="5576837" y="6429264"/>
                  <a:pt x="5561143" y="6423602"/>
                  <a:pt x="5539986" y="6423602"/>
                </a:cubicBezTo>
                <a:close/>
                <a:moveTo>
                  <a:pt x="5253521" y="6423602"/>
                </a:moveTo>
                <a:lnTo>
                  <a:pt x="5253521" y="6596633"/>
                </a:lnTo>
                <a:lnTo>
                  <a:pt x="5274777" y="6596633"/>
                </a:lnTo>
                <a:lnTo>
                  <a:pt x="5274777" y="6528295"/>
                </a:lnTo>
                <a:lnTo>
                  <a:pt x="5278751" y="6524223"/>
                </a:lnTo>
                <a:lnTo>
                  <a:pt x="5367452" y="6524223"/>
                </a:lnTo>
                <a:lnTo>
                  <a:pt x="5367452" y="6505648"/>
                </a:lnTo>
                <a:lnTo>
                  <a:pt x="5278751" y="6505648"/>
                </a:lnTo>
                <a:lnTo>
                  <a:pt x="5274777" y="6501675"/>
                </a:lnTo>
                <a:lnTo>
                  <a:pt x="5274777" y="6447739"/>
                </a:lnTo>
                <a:lnTo>
                  <a:pt x="5278751" y="6443667"/>
                </a:lnTo>
                <a:lnTo>
                  <a:pt x="5388410" y="6443667"/>
                </a:lnTo>
                <a:lnTo>
                  <a:pt x="5388410" y="6423602"/>
                </a:lnTo>
                <a:close/>
                <a:moveTo>
                  <a:pt x="5102243" y="6423602"/>
                </a:moveTo>
                <a:lnTo>
                  <a:pt x="5022581" y="6596633"/>
                </a:lnTo>
                <a:lnTo>
                  <a:pt x="5044433" y="6596633"/>
                </a:lnTo>
                <a:lnTo>
                  <a:pt x="5108798" y="6452308"/>
                </a:lnTo>
                <a:lnTo>
                  <a:pt x="5114659" y="6452308"/>
                </a:lnTo>
                <a:lnTo>
                  <a:pt x="5148133" y="6526209"/>
                </a:lnTo>
                <a:lnTo>
                  <a:pt x="5096184" y="6526209"/>
                </a:lnTo>
                <a:lnTo>
                  <a:pt x="5087939" y="6544784"/>
                </a:lnTo>
                <a:lnTo>
                  <a:pt x="5156278" y="6544784"/>
                </a:lnTo>
                <a:lnTo>
                  <a:pt x="5179223" y="6596633"/>
                </a:lnTo>
                <a:lnTo>
                  <a:pt x="5202366" y="6596633"/>
                </a:lnTo>
                <a:lnTo>
                  <a:pt x="5122804" y="6423602"/>
                </a:lnTo>
                <a:close/>
                <a:moveTo>
                  <a:pt x="4849152" y="6408405"/>
                </a:moveTo>
                <a:lnTo>
                  <a:pt x="4851039" y="6410689"/>
                </a:lnTo>
                <a:lnTo>
                  <a:pt x="4694000" y="6544188"/>
                </a:lnTo>
                <a:lnTo>
                  <a:pt x="4740387" y="6667356"/>
                </a:lnTo>
                <a:cubicBezTo>
                  <a:pt x="4698172" y="6665468"/>
                  <a:pt x="4656752" y="6646695"/>
                  <a:pt x="4627350" y="6612029"/>
                </a:cubicBezTo>
                <a:cubicBezTo>
                  <a:pt x="4597849" y="6577363"/>
                  <a:pt x="4586029" y="6533559"/>
                  <a:pt x="4590896" y="6491543"/>
                </a:cubicBezTo>
                <a:lnTo>
                  <a:pt x="4676021" y="6535049"/>
                </a:lnTo>
                <a:lnTo>
                  <a:pt x="4689828" y="6523328"/>
                </a:lnTo>
                <a:lnTo>
                  <a:pt x="4603511" y="6479226"/>
                </a:lnTo>
                <a:cubicBezTo>
                  <a:pt x="4603710" y="6477836"/>
                  <a:pt x="4603710" y="6477736"/>
                  <a:pt x="4603909" y="6476346"/>
                </a:cubicBezTo>
                <a:close/>
                <a:moveTo>
                  <a:pt x="4748817" y="6352010"/>
                </a:moveTo>
                <a:cubicBezTo>
                  <a:pt x="4785432" y="6352333"/>
                  <a:pt x="4821786" y="6365296"/>
                  <a:pt x="4850741" y="6390327"/>
                </a:cubicBezTo>
                <a:lnTo>
                  <a:pt x="4597750" y="6460354"/>
                </a:lnTo>
                <a:cubicBezTo>
                  <a:pt x="4606491" y="6433734"/>
                  <a:pt x="4622483" y="6409001"/>
                  <a:pt x="4645329" y="6389532"/>
                </a:cubicBezTo>
                <a:cubicBezTo>
                  <a:pt x="4675326" y="6364005"/>
                  <a:pt x="4712202" y="6351688"/>
                  <a:pt x="4748817" y="6352010"/>
                </a:cubicBezTo>
                <a:close/>
                <a:moveTo>
                  <a:pt x="4761705" y="6335534"/>
                </a:moveTo>
                <a:cubicBezTo>
                  <a:pt x="4717094" y="6331921"/>
                  <a:pt x="4671104" y="6345331"/>
                  <a:pt x="4634303" y="6376619"/>
                </a:cubicBezTo>
                <a:cubicBezTo>
                  <a:pt x="4560700" y="6439197"/>
                  <a:pt x="4551761" y="6549551"/>
                  <a:pt x="4614338" y="6623154"/>
                </a:cubicBezTo>
                <a:cubicBezTo>
                  <a:pt x="4676916" y="6696757"/>
                  <a:pt x="4787270" y="6705697"/>
                  <a:pt x="4860873" y="6643119"/>
                </a:cubicBezTo>
                <a:cubicBezTo>
                  <a:pt x="4934476" y="6580542"/>
                  <a:pt x="4943415" y="6470187"/>
                  <a:pt x="4880838" y="6396585"/>
                </a:cubicBezTo>
                <a:cubicBezTo>
                  <a:pt x="4849550" y="6359783"/>
                  <a:pt x="4806317" y="6339148"/>
                  <a:pt x="4761705" y="6335534"/>
                </a:cubicBezTo>
                <a:close/>
                <a:moveTo>
                  <a:pt x="0" y="0"/>
                </a:moveTo>
                <a:lnTo>
                  <a:pt x="6098438" y="0"/>
                </a:lnTo>
                <a:lnTo>
                  <a:pt x="6098438" y="6857998"/>
                </a:lnTo>
                <a:lnTo>
                  <a:pt x="0" y="6857998"/>
                </a:lnTo>
                <a:close/>
              </a:path>
            </a:pathLst>
          </a:custGeom>
          <a:noFill/>
        </p:spPr>
      </p:pic>
      <p:grpSp>
        <p:nvGrpSpPr>
          <p:cNvPr id="21" name="Group 20">
            <a:extLst>
              <a:ext uri="{FF2B5EF4-FFF2-40B4-BE49-F238E27FC236}">
                <a16:creationId xmlns:a16="http://schemas.microsoft.com/office/drawing/2014/main" id="{4495CCCB-5E9B-B054-4423-CED82D9E8FFD}"/>
              </a:ext>
            </a:extLst>
          </p:cNvPr>
          <p:cNvGrpSpPr/>
          <p:nvPr/>
        </p:nvGrpSpPr>
        <p:grpSpPr>
          <a:xfrm>
            <a:off x="766763" y="3114660"/>
            <a:ext cx="5076826" cy="1651665"/>
            <a:chOff x="766763" y="2704817"/>
            <a:chExt cx="5076826" cy="1651665"/>
          </a:xfrm>
        </p:grpSpPr>
        <p:sp>
          <p:nvSpPr>
            <p:cNvPr id="9" name="Rectangle 8">
              <a:extLst>
                <a:ext uri="{FF2B5EF4-FFF2-40B4-BE49-F238E27FC236}">
                  <a16:creationId xmlns:a16="http://schemas.microsoft.com/office/drawing/2014/main" id="{CA2BFC0E-0C62-DA05-26E8-3157E16ACDD5}"/>
                </a:ext>
              </a:extLst>
            </p:cNvPr>
            <p:cNvSpPr/>
            <p:nvPr/>
          </p:nvSpPr>
          <p:spPr>
            <a:xfrm>
              <a:off x="2005513" y="2704817"/>
              <a:ext cx="3838076" cy="165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36000" bIns="36000" rtlCol="0" anchor="t"/>
            <a:lstStyle/>
            <a:p>
              <a:pPr>
                <a:lnSpc>
                  <a:spcPct val="95000"/>
                </a:lnSpc>
                <a:spcBef>
                  <a:spcPts val="600"/>
                </a:spcBef>
              </a:pPr>
              <a:r>
                <a:rPr lang="en-GB" b="1">
                  <a:solidFill>
                    <a:srgbClr val="000000"/>
                  </a:solidFill>
                  <a:latin typeface="Verdana"/>
                </a:rPr>
                <a:t>Paolo Pacciarini</a:t>
              </a:r>
              <a:br>
                <a:rPr lang="en-GB" b="1">
                  <a:solidFill>
                    <a:srgbClr val="000000"/>
                  </a:solidFill>
                  <a:latin typeface="Verdana"/>
                </a:rPr>
              </a:br>
              <a:r>
                <a:rPr lang="en-GB">
                  <a:solidFill>
                    <a:srgbClr val="000000"/>
                  </a:solidFill>
                  <a:latin typeface="Verdana"/>
                </a:rPr>
                <a:t>Principal</a:t>
              </a:r>
              <a:br>
                <a:rPr lang="en-GB">
                  <a:solidFill>
                    <a:srgbClr val="000000"/>
                  </a:solidFill>
                  <a:latin typeface="Verdana"/>
                </a:rPr>
              </a:br>
              <a:endParaRPr lang="en-GB">
                <a:solidFill>
                  <a:srgbClr val="000000"/>
                </a:solidFill>
                <a:latin typeface="Verdana"/>
              </a:endParaRPr>
            </a:p>
            <a:p>
              <a:pPr>
                <a:lnSpc>
                  <a:spcPct val="95000"/>
                </a:lnSpc>
                <a:spcBef>
                  <a:spcPts val="600"/>
                </a:spcBef>
              </a:pPr>
              <a:br>
                <a:rPr lang="en-GB">
                  <a:solidFill>
                    <a:srgbClr val="000000"/>
                  </a:solidFill>
                  <a:latin typeface="Verdana"/>
                </a:rPr>
              </a:br>
              <a:r>
                <a:rPr lang="en-GB">
                  <a:solidFill>
                    <a:srgbClr val="000000"/>
                  </a:solidFill>
                  <a:latin typeface="Verdana"/>
                </a:rPr>
                <a:t>paolo.pacciarini@afry.com</a:t>
              </a:r>
              <a:endParaRPr lang="en-GB" i="1">
                <a:solidFill>
                  <a:srgbClr val="000000"/>
                </a:solidFill>
                <a:latin typeface="Verdana"/>
              </a:endParaRPr>
            </a:p>
          </p:txBody>
        </p:sp>
        <p:pic>
          <p:nvPicPr>
            <p:cNvPr id="11" name="Picture 10" descr="A person in a suit and tie&#10;&#10;Description automatically generated">
              <a:extLst>
                <a:ext uri="{FF2B5EF4-FFF2-40B4-BE49-F238E27FC236}">
                  <a16:creationId xmlns:a16="http://schemas.microsoft.com/office/drawing/2014/main" id="{6B0D10F2-132F-4C0A-2F6B-02EC55BF5C17}"/>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1847" r="317" b="21913"/>
            <a:stretch/>
          </p:blipFill>
          <p:spPr>
            <a:xfrm>
              <a:off x="766763" y="2704817"/>
              <a:ext cx="1238751" cy="1651665"/>
            </a:xfrm>
            <a:prstGeom prst="rect">
              <a:avLst/>
            </a:prstGeom>
          </p:spPr>
        </p:pic>
      </p:grpSp>
    </p:spTree>
    <p:extLst>
      <p:ext uri="{BB962C8B-B14F-4D97-AF65-F5344CB8AC3E}">
        <p14:creationId xmlns:p14="http://schemas.microsoft.com/office/powerpoint/2010/main" val="335376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6F75A81-96D9-4347-AF45-62960EF03F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E6F75A81-96D9-4347-AF45-62960EF03F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EFDF356-F03E-47A0-AD41-01ED4DBF4328}"/>
              </a:ext>
            </a:extLst>
          </p:cNvPr>
          <p:cNvSpPr>
            <a:spLocks noGrp="1"/>
          </p:cNvSpPr>
          <p:nvPr>
            <p:ph type="body" sz="quarter" idx="13"/>
          </p:nvPr>
        </p:nvSpPr>
        <p:spPr/>
        <p:txBody>
          <a:bodyPr/>
          <a:lstStyle/>
          <a:p>
            <a:endParaRPr lang="en-GB"/>
          </a:p>
        </p:txBody>
      </p:sp>
      <p:sp>
        <p:nvSpPr>
          <p:cNvPr id="3" name="Title 2">
            <a:extLst>
              <a:ext uri="{FF2B5EF4-FFF2-40B4-BE49-F238E27FC236}">
                <a16:creationId xmlns:a16="http://schemas.microsoft.com/office/drawing/2014/main" id="{E31FE485-C4E9-4268-8061-3F87D2580AF8}"/>
              </a:ext>
            </a:extLst>
          </p:cNvPr>
          <p:cNvSpPr>
            <a:spLocks noGrp="1"/>
          </p:cNvSpPr>
          <p:nvPr>
            <p:ph type="title"/>
          </p:nvPr>
        </p:nvSpPr>
        <p:spPr>
          <a:xfrm>
            <a:off x="766763" y="958740"/>
            <a:ext cx="10658475" cy="292388"/>
          </a:xfrm>
        </p:spPr>
        <p:txBody>
          <a:bodyPr vert="horz"/>
          <a:lstStyle/>
          <a:p>
            <a:r>
              <a:rPr lang="en-GB"/>
              <a:t>Disclaimer and Rights</a:t>
            </a:r>
          </a:p>
        </p:txBody>
      </p:sp>
      <p:sp>
        <p:nvSpPr>
          <p:cNvPr id="5" name="Footer Placeholder 4">
            <a:extLst>
              <a:ext uri="{FF2B5EF4-FFF2-40B4-BE49-F238E27FC236}">
                <a16:creationId xmlns:a16="http://schemas.microsoft.com/office/drawing/2014/main" id="{C713017F-745C-4C80-8B8B-601BB00C5EE3}"/>
              </a:ext>
            </a:extLst>
          </p:cNvPr>
          <p:cNvSpPr>
            <a:spLocks noGrp="1"/>
          </p:cNvSpPr>
          <p:nvPr>
            <p:ph type="ftr" sz="quarter" idx="15"/>
          </p:nvPr>
        </p:nvSpPr>
        <p:spPr/>
        <p:txBody>
          <a:bodyPr/>
          <a:lstStyle/>
          <a:p>
            <a:r>
              <a:rPr lang="en-GB" noProof="0"/>
              <a:t>Copyright AFRY AB | The role of competition in the Italian BESS market - Battery Asset Management Summit Europe 2024</a:t>
            </a:r>
          </a:p>
        </p:txBody>
      </p:sp>
      <p:sp>
        <p:nvSpPr>
          <p:cNvPr id="6" name="Slide Number Placeholder 5">
            <a:extLst>
              <a:ext uri="{FF2B5EF4-FFF2-40B4-BE49-F238E27FC236}">
                <a16:creationId xmlns:a16="http://schemas.microsoft.com/office/drawing/2014/main" id="{61EFA953-C0DC-4720-BB2E-B038BC0812BE}"/>
              </a:ext>
            </a:extLst>
          </p:cNvPr>
          <p:cNvSpPr>
            <a:spLocks noGrp="1"/>
          </p:cNvSpPr>
          <p:nvPr>
            <p:ph type="sldNum" sz="quarter" idx="16"/>
          </p:nvPr>
        </p:nvSpPr>
        <p:spPr/>
        <p:txBody>
          <a:bodyPr/>
          <a:lstStyle/>
          <a:p>
            <a:fld id="{0B1617BE-BA58-4B59-88D5-A8C7B239E913}" type="slidenum">
              <a:rPr lang="en-GB" noProof="0" smtClean="0"/>
              <a:pPr/>
              <a:t>13</a:t>
            </a:fld>
            <a:endParaRPr lang="en-GB" noProof="0"/>
          </a:p>
        </p:txBody>
      </p:sp>
      <p:sp>
        <p:nvSpPr>
          <p:cNvPr id="7" name="Text Placeholder 6">
            <a:extLst>
              <a:ext uri="{FF2B5EF4-FFF2-40B4-BE49-F238E27FC236}">
                <a16:creationId xmlns:a16="http://schemas.microsoft.com/office/drawing/2014/main" id="{66AB1C5D-8D56-453A-9C1A-1695645B41B3}"/>
              </a:ext>
            </a:extLst>
          </p:cNvPr>
          <p:cNvSpPr>
            <a:spLocks noGrp="1"/>
          </p:cNvSpPr>
          <p:nvPr>
            <p:ph type="body" sz="quarter" idx="18"/>
          </p:nvPr>
        </p:nvSpPr>
        <p:spPr/>
        <p:txBody>
          <a:bodyPr/>
          <a:lstStyle/>
          <a:p>
            <a:endParaRPr lang="en-GB"/>
          </a:p>
        </p:txBody>
      </p:sp>
      <p:sp>
        <p:nvSpPr>
          <p:cNvPr id="11" name="Rectangle 10">
            <a:extLst>
              <a:ext uri="{FF2B5EF4-FFF2-40B4-BE49-F238E27FC236}">
                <a16:creationId xmlns:a16="http://schemas.microsoft.com/office/drawing/2014/main" id="{9F8ABBE8-BF44-4F31-8111-78D6BD12549B}"/>
              </a:ext>
            </a:extLst>
          </p:cNvPr>
          <p:cNvSpPr/>
          <p:nvPr/>
        </p:nvSpPr>
        <p:spPr>
          <a:xfrm>
            <a:off x="766762" y="1801847"/>
            <a:ext cx="10658475" cy="2585323"/>
          </a:xfrm>
          <a:prstGeom prst="rect">
            <a:avLst/>
          </a:prstGeom>
        </p:spPr>
        <p:txBody>
          <a:bodyPr wrap="square">
            <a:spAutoFit/>
          </a:bodyPr>
          <a:lstStyle/>
          <a:p>
            <a:pPr algn="just" fontAlgn="base">
              <a:spcAft>
                <a:spcPts val="1200"/>
              </a:spcAft>
            </a:pPr>
            <a:r>
              <a:rPr lang="en-GB" sz="1100">
                <a:solidFill>
                  <a:srgbClr val="000000"/>
                </a:solidFill>
                <a:latin typeface="Verdana" panose="020B0604030504040204" pitchFamily="34" charset="0"/>
              </a:rPr>
              <a:t>This Document has been prepared by AFRY Management Consulting (“AFRY”).​</a:t>
            </a:r>
            <a:endParaRPr lang="en-GB" sz="1100">
              <a:solidFill>
                <a:srgbClr val="000000"/>
              </a:solidFill>
              <a:latin typeface="Segoe UI" panose="020B0502040204020203" pitchFamily="34" charset="0"/>
            </a:endParaRPr>
          </a:p>
          <a:p>
            <a:pPr algn="just" fontAlgn="base">
              <a:spcAft>
                <a:spcPts val="1200"/>
              </a:spcAft>
            </a:pPr>
            <a:r>
              <a:rPr lang="en-GB" sz="1100">
                <a:solidFill>
                  <a:srgbClr val="000000"/>
                </a:solidFill>
                <a:latin typeface="Verdana" panose="020B0604030504040204" pitchFamily="34" charset="0"/>
              </a:rPr>
              <a:t>While the information provided herein is believed to be accurate and reliable, AFRY makes no representations or warranties, expressed or implied, as to the accuracy or completeness of such information. In no circumstances whatsoever does AFRY or any of their respective directors or officers accept any responsibility for the information contained in this Document. In furnishing this Document, AFRY reserves the right to amend or replace the Document at any time and undertakes no obligation to provide the Recipients with access to any additional information.​</a:t>
            </a:r>
            <a:endParaRPr lang="en-GB" sz="1100">
              <a:solidFill>
                <a:srgbClr val="000000"/>
              </a:solidFill>
              <a:latin typeface="Segoe UI" panose="020B0502040204020203" pitchFamily="34" charset="0"/>
            </a:endParaRPr>
          </a:p>
          <a:p>
            <a:pPr algn="just" fontAlgn="base">
              <a:spcAft>
                <a:spcPts val="1200"/>
              </a:spcAft>
            </a:pPr>
            <a:r>
              <a:rPr lang="en-GB" sz="1100">
                <a:solidFill>
                  <a:srgbClr val="000000"/>
                </a:solidFill>
                <a:latin typeface="Verdana" panose="020B0604030504040204" pitchFamily="34" charset="0"/>
              </a:rPr>
              <a:t>Nothing contained within this Document is or should be relied upon as a promise or representation as to the future. The estimated financial information contained herein has been prepared expressly for use herein and is based on specific assumptions and analysis of information available to AFRY at the time this Document was prepared. Neither AFRY nor any of its directors or officers make any representation or warranty, express or implied, or give any other assurance, express or implied, that any of the estimates or valuations contained herein will be realized. The Recipient should conduct their own investigation and analysis of the business, data and property described herein. Any liability for any direct, indirect or consequential loss or damage suffered by any person arising there from is expressly disclaimed.​</a:t>
            </a:r>
            <a:endParaRPr lang="en-GB" sz="1100">
              <a:solidFill>
                <a:srgbClr val="000000"/>
              </a:solidFill>
              <a:latin typeface="Segoe UI" panose="020B0502040204020203" pitchFamily="34" charset="0"/>
            </a:endParaRPr>
          </a:p>
          <a:p>
            <a:pPr algn="just" fontAlgn="base">
              <a:spcAft>
                <a:spcPts val="1200"/>
              </a:spcAft>
            </a:pPr>
            <a:r>
              <a:rPr lang="en-GB" sz="1100">
                <a:solidFill>
                  <a:srgbClr val="000000"/>
                </a:solidFill>
                <a:latin typeface="Verdana" panose="020B0604030504040204" pitchFamily="34" charset="0"/>
              </a:rPr>
              <a:t>All material in this document is copyright © AFRY Management Consulting 2024. All rights reserved.​</a:t>
            </a:r>
            <a:endParaRPr lang="en-GB" sz="1100">
              <a:solidFill>
                <a:srgbClr val="000000"/>
              </a:solidFill>
              <a:latin typeface="Segoe UI" panose="020B0502040204020203" pitchFamily="34" charset="0"/>
            </a:endParaRPr>
          </a:p>
        </p:txBody>
      </p:sp>
      <p:sp>
        <p:nvSpPr>
          <p:cNvPr id="4" name="Date Placeholder 3">
            <a:extLst>
              <a:ext uri="{FF2B5EF4-FFF2-40B4-BE49-F238E27FC236}">
                <a16:creationId xmlns:a16="http://schemas.microsoft.com/office/drawing/2014/main" id="{DE6BEB11-684E-8D7A-C164-49FDA02BA17C}"/>
              </a:ext>
            </a:extLst>
          </p:cNvPr>
          <p:cNvSpPr>
            <a:spLocks noGrp="1"/>
          </p:cNvSpPr>
          <p:nvPr>
            <p:ph type="dt" sz="half" idx="14"/>
          </p:nvPr>
        </p:nvSpPr>
        <p:spPr/>
        <p:txBody>
          <a:bodyPr/>
          <a:lstStyle/>
          <a:p>
            <a:r>
              <a:rPr lang="en-GB" noProof="0"/>
              <a:t>04/12/2024 |</a:t>
            </a:r>
          </a:p>
        </p:txBody>
      </p:sp>
    </p:spTree>
    <p:extLst>
      <p:ext uri="{BB962C8B-B14F-4D97-AF65-F5344CB8AC3E}">
        <p14:creationId xmlns:p14="http://schemas.microsoft.com/office/powerpoint/2010/main" val="374341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92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581A50B-F590-49C5-B2C7-D9626EEDCF1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6" imgH="416" progId="TCLayout.ActiveDocument.1">
                  <p:embed/>
                </p:oleObj>
              </mc:Choice>
              <mc:Fallback>
                <p:oleObj name="think-cell Slide" r:id="rId6" imgW="416" imgH="416" progId="TCLayout.ActiveDocument.1">
                  <p:embed/>
                  <p:pic>
                    <p:nvPicPr>
                      <p:cNvPr id="9" name="Object 8" hidden="1">
                        <a:extLst>
                          <a:ext uri="{FF2B5EF4-FFF2-40B4-BE49-F238E27FC236}">
                            <a16:creationId xmlns:a16="http://schemas.microsoft.com/office/drawing/2014/main" id="{F581A50B-F590-49C5-B2C7-D9626EEDCF1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71F90902-C4A0-4283-9D04-CBD1D10C876A}"/>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eaLnBrk="1" fontAlgn="auto" latinLnBrk="0" hangingPunct="1">
              <a:lnSpc>
                <a:spcPct val="95000"/>
              </a:lnSpc>
              <a:spcBef>
                <a:spcPts val="60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sym typeface="Verdana" panose="020B0604030504040204" pitchFamily="34" charset="0"/>
            </a:endParaRPr>
          </a:p>
        </p:txBody>
      </p:sp>
      <p:sp>
        <p:nvSpPr>
          <p:cNvPr id="10" name="Title 9">
            <a:extLst>
              <a:ext uri="{FF2B5EF4-FFF2-40B4-BE49-F238E27FC236}">
                <a16:creationId xmlns:a16="http://schemas.microsoft.com/office/drawing/2014/main" id="{CA1FD9D3-000B-4262-ACB0-293B9BF222B6}"/>
              </a:ext>
            </a:extLst>
          </p:cNvPr>
          <p:cNvSpPr>
            <a:spLocks noGrp="1"/>
          </p:cNvSpPr>
          <p:nvPr>
            <p:ph type="title"/>
          </p:nvPr>
        </p:nvSpPr>
        <p:spPr>
          <a:xfrm>
            <a:off x="766763" y="958740"/>
            <a:ext cx="10658475" cy="292388"/>
          </a:xfrm>
        </p:spPr>
        <p:txBody>
          <a:bodyPr vert="horz"/>
          <a:lstStyle/>
          <a:p>
            <a:r>
              <a:rPr lang="en-GB"/>
              <a:t>Sector specific engineering, design, and advisory services around the world</a:t>
            </a:r>
          </a:p>
        </p:txBody>
      </p:sp>
      <p:sp>
        <p:nvSpPr>
          <p:cNvPr id="43" name="Text Placeholder 42">
            <a:extLst>
              <a:ext uri="{FF2B5EF4-FFF2-40B4-BE49-F238E27FC236}">
                <a16:creationId xmlns:a16="http://schemas.microsoft.com/office/drawing/2014/main" id="{F2E31A52-BEC2-4EF6-85FA-1C55702BFDC7}"/>
              </a:ext>
            </a:extLst>
          </p:cNvPr>
          <p:cNvSpPr>
            <a:spLocks noGrp="1"/>
          </p:cNvSpPr>
          <p:nvPr>
            <p:ph type="body" sz="quarter" idx="13"/>
          </p:nvPr>
        </p:nvSpPr>
        <p:spPr/>
        <p:txBody>
          <a:bodyPr/>
          <a:lstStyle/>
          <a:p>
            <a:r>
              <a:rPr lang="en-GB" dirty="0"/>
              <a:t>About AFRY </a:t>
            </a:r>
          </a:p>
        </p:txBody>
      </p:sp>
      <p:sp>
        <p:nvSpPr>
          <p:cNvPr id="15" name="Text Placeholder 14">
            <a:extLst>
              <a:ext uri="{FF2B5EF4-FFF2-40B4-BE49-F238E27FC236}">
                <a16:creationId xmlns:a16="http://schemas.microsoft.com/office/drawing/2014/main" id="{872CE04B-228A-40AC-A8A3-9970907544D1}"/>
              </a:ext>
            </a:extLst>
          </p:cNvPr>
          <p:cNvSpPr>
            <a:spLocks noGrp="1"/>
          </p:cNvSpPr>
          <p:nvPr>
            <p:ph type="body" sz="quarter" idx="18"/>
          </p:nvPr>
        </p:nvSpPr>
        <p:spPr>
          <a:xfrm>
            <a:off x="2885447" y="3764838"/>
            <a:ext cx="8535651" cy="160813"/>
          </a:xfrm>
          <a:solidFill>
            <a:schemeClr val="accent1"/>
          </a:solidFill>
        </p:spPr>
        <p:txBody>
          <a:bodyPr anchor="ctr" anchorCtr="0"/>
          <a:lstStyle/>
          <a:p>
            <a:pPr algn="ctr"/>
            <a:r>
              <a:rPr lang="en-GB" sz="1100"/>
              <a:t>AFRY CORE EXPERTISE</a:t>
            </a:r>
          </a:p>
        </p:txBody>
      </p:sp>
      <p:sp>
        <p:nvSpPr>
          <p:cNvPr id="132" name="Rektangel 26">
            <a:extLst>
              <a:ext uri="{FF2B5EF4-FFF2-40B4-BE49-F238E27FC236}">
                <a16:creationId xmlns:a16="http://schemas.microsoft.com/office/drawing/2014/main" id="{A90BC23A-7BF2-48B3-829F-C69E5C9E0DCD}"/>
              </a:ext>
            </a:extLst>
          </p:cNvPr>
          <p:cNvSpPr/>
          <p:nvPr/>
        </p:nvSpPr>
        <p:spPr>
          <a:xfrm>
            <a:off x="765933" y="2898790"/>
            <a:ext cx="1816387" cy="146194"/>
          </a:xfrm>
          <a:prstGeom prst="rect">
            <a:avLst/>
          </a:prstGeom>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srgbClr val="000000"/>
                </a:solidFill>
                <a:effectLst/>
                <a:uLnTx/>
                <a:uFillTx/>
                <a:latin typeface="Verdana"/>
                <a:ea typeface="+mn-ea"/>
                <a:cs typeface="+mn-cs"/>
              </a:rPr>
              <a:t>NET SALES</a:t>
            </a:r>
          </a:p>
        </p:txBody>
      </p:sp>
      <p:sp>
        <p:nvSpPr>
          <p:cNvPr id="133" name="Rektangel 26">
            <a:extLst>
              <a:ext uri="{FF2B5EF4-FFF2-40B4-BE49-F238E27FC236}">
                <a16:creationId xmlns:a16="http://schemas.microsoft.com/office/drawing/2014/main" id="{5FD2125F-09C3-4588-990D-924FEC28DFE7}"/>
              </a:ext>
            </a:extLst>
          </p:cNvPr>
          <p:cNvSpPr/>
          <p:nvPr/>
        </p:nvSpPr>
        <p:spPr>
          <a:xfrm>
            <a:off x="765932" y="3166364"/>
            <a:ext cx="1816387" cy="276999"/>
          </a:xfrm>
          <a:prstGeom prst="rect">
            <a:avLst/>
          </a:prstGeom>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Verdana"/>
                <a:ea typeface="+mn-ea"/>
                <a:cs typeface="+mn-cs"/>
              </a:rPr>
              <a:t>&gt; </a:t>
            </a:r>
            <a:r>
              <a:rPr lang="en-GB"/>
              <a:t>€ 2.3 bn </a:t>
            </a:r>
            <a:endParaRPr kumimoji="0" lang="en-GB" sz="1800" b="0" i="0" u="none" strike="noStrike" kern="1200" cap="none" spc="0" normalizeH="0" baseline="0" noProof="0">
              <a:ln>
                <a:noFill/>
              </a:ln>
              <a:solidFill>
                <a:srgbClr val="000000"/>
              </a:solidFill>
              <a:effectLst/>
              <a:highlight>
                <a:srgbClr val="FFFF00"/>
              </a:highlight>
              <a:uLnTx/>
              <a:uFillTx/>
              <a:latin typeface="Verdana"/>
              <a:ea typeface="+mn-ea"/>
              <a:cs typeface="+mn-cs"/>
            </a:endParaRPr>
          </a:p>
        </p:txBody>
      </p:sp>
      <p:sp>
        <p:nvSpPr>
          <p:cNvPr id="134" name="Rektangel 26">
            <a:extLst>
              <a:ext uri="{FF2B5EF4-FFF2-40B4-BE49-F238E27FC236}">
                <a16:creationId xmlns:a16="http://schemas.microsoft.com/office/drawing/2014/main" id="{5E02F5C4-6320-48EF-88A3-813D4FA55605}"/>
              </a:ext>
            </a:extLst>
          </p:cNvPr>
          <p:cNvSpPr/>
          <p:nvPr/>
        </p:nvSpPr>
        <p:spPr>
          <a:xfrm>
            <a:off x="765933" y="3549738"/>
            <a:ext cx="1549366" cy="146194"/>
          </a:xfrm>
          <a:prstGeom prst="rect">
            <a:avLst/>
          </a:prstGeom>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srgbClr val="000000"/>
                </a:solidFill>
                <a:effectLst/>
                <a:uLnTx/>
                <a:uFillTx/>
                <a:latin typeface="Verdana"/>
                <a:ea typeface="+mn-ea"/>
                <a:cs typeface="+mn-cs"/>
              </a:rPr>
              <a:t>(2023)</a:t>
            </a:r>
          </a:p>
        </p:txBody>
      </p:sp>
      <p:sp>
        <p:nvSpPr>
          <p:cNvPr id="135" name="Rektangel 26">
            <a:extLst>
              <a:ext uri="{FF2B5EF4-FFF2-40B4-BE49-F238E27FC236}">
                <a16:creationId xmlns:a16="http://schemas.microsoft.com/office/drawing/2014/main" id="{8825F8D7-DB30-4B1C-9C8A-4CC73F26F8CC}"/>
              </a:ext>
            </a:extLst>
          </p:cNvPr>
          <p:cNvSpPr/>
          <p:nvPr/>
        </p:nvSpPr>
        <p:spPr>
          <a:xfrm>
            <a:off x="765933" y="4063187"/>
            <a:ext cx="1905868" cy="292388"/>
          </a:xfrm>
          <a:prstGeom prst="rect">
            <a:avLst/>
          </a:prstGeom>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srgbClr val="000000"/>
                </a:solidFill>
                <a:effectLst/>
                <a:uLnTx/>
                <a:uFillTx/>
                <a:latin typeface="Verdana"/>
                <a:ea typeface="+mn-ea"/>
                <a:cs typeface="+mn-cs"/>
              </a:rPr>
              <a:t>NUMBER OF COUNTRIES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srgbClr val="000000"/>
                </a:solidFill>
                <a:effectLst/>
                <a:uLnTx/>
                <a:uFillTx/>
                <a:latin typeface="Verdana"/>
                <a:ea typeface="+mn-ea"/>
                <a:cs typeface="+mn-cs"/>
              </a:rPr>
              <a:t>WITH OFFICES</a:t>
            </a:r>
          </a:p>
        </p:txBody>
      </p:sp>
      <p:sp>
        <p:nvSpPr>
          <p:cNvPr id="136" name="Rektangel 26">
            <a:extLst>
              <a:ext uri="{FF2B5EF4-FFF2-40B4-BE49-F238E27FC236}">
                <a16:creationId xmlns:a16="http://schemas.microsoft.com/office/drawing/2014/main" id="{53999DEF-DD07-4C39-848D-7FA4211D04EF}"/>
              </a:ext>
            </a:extLst>
          </p:cNvPr>
          <p:cNvSpPr/>
          <p:nvPr/>
        </p:nvSpPr>
        <p:spPr>
          <a:xfrm>
            <a:off x="765933" y="4482847"/>
            <a:ext cx="1029356" cy="276999"/>
          </a:xfrm>
          <a:prstGeom prst="rect">
            <a:avLst/>
          </a:prstGeom>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Verdana"/>
                <a:ea typeface="+mn-ea"/>
                <a:cs typeface="+mn-cs"/>
              </a:rPr>
              <a:t>&gt; 50</a:t>
            </a:r>
          </a:p>
        </p:txBody>
      </p:sp>
      <p:sp>
        <p:nvSpPr>
          <p:cNvPr id="137" name="Rektangel 26">
            <a:extLst>
              <a:ext uri="{FF2B5EF4-FFF2-40B4-BE49-F238E27FC236}">
                <a16:creationId xmlns:a16="http://schemas.microsoft.com/office/drawing/2014/main" id="{1F90FC02-89DD-473E-8036-E9F3B6DCD5B0}"/>
              </a:ext>
            </a:extLst>
          </p:cNvPr>
          <p:cNvSpPr/>
          <p:nvPr/>
        </p:nvSpPr>
        <p:spPr>
          <a:xfrm>
            <a:off x="765933" y="5157847"/>
            <a:ext cx="1981368" cy="307777"/>
          </a:xfrm>
          <a:prstGeom prst="rect">
            <a:avLst/>
          </a:prstGeom>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Verdana"/>
                <a:ea typeface="+mn-ea"/>
                <a:cs typeface="+mn-cs"/>
              </a:rPr>
              <a:t>NUMBER OF COUNTRIES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Verdana"/>
                <a:ea typeface="+mn-ea"/>
                <a:cs typeface="+mn-cs"/>
              </a:rPr>
              <a:t>WITH PROJECTS</a:t>
            </a:r>
          </a:p>
        </p:txBody>
      </p:sp>
      <p:sp>
        <p:nvSpPr>
          <p:cNvPr id="138" name="Rektangel 26">
            <a:extLst>
              <a:ext uri="{FF2B5EF4-FFF2-40B4-BE49-F238E27FC236}">
                <a16:creationId xmlns:a16="http://schemas.microsoft.com/office/drawing/2014/main" id="{C59C7394-7834-4EAC-AD54-C2236F94DB87}"/>
              </a:ext>
            </a:extLst>
          </p:cNvPr>
          <p:cNvSpPr/>
          <p:nvPr/>
        </p:nvSpPr>
        <p:spPr>
          <a:xfrm>
            <a:off x="765933" y="5565512"/>
            <a:ext cx="1029356" cy="276999"/>
          </a:xfrm>
          <a:prstGeom prst="rect">
            <a:avLst/>
          </a:prstGeom>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Verdana"/>
                <a:ea typeface="+mn-ea"/>
                <a:cs typeface="+mn-cs"/>
              </a:rPr>
              <a:t>&gt; 100</a:t>
            </a:r>
          </a:p>
        </p:txBody>
      </p:sp>
      <p:cxnSp>
        <p:nvCxnSpPr>
          <p:cNvPr id="139" name="Straight Connector 49">
            <a:extLst>
              <a:ext uri="{FF2B5EF4-FFF2-40B4-BE49-F238E27FC236}">
                <a16:creationId xmlns:a16="http://schemas.microsoft.com/office/drawing/2014/main" id="{D2283E5C-7147-4CE7-892E-6087624BF48B}"/>
              </a:ext>
            </a:extLst>
          </p:cNvPr>
          <p:cNvCxnSpPr>
            <a:cxnSpLocks/>
          </p:cNvCxnSpPr>
          <p:nvPr/>
        </p:nvCxnSpPr>
        <p:spPr>
          <a:xfrm flipH="1">
            <a:off x="765933" y="2742093"/>
            <a:ext cx="1731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49">
            <a:extLst>
              <a:ext uri="{FF2B5EF4-FFF2-40B4-BE49-F238E27FC236}">
                <a16:creationId xmlns:a16="http://schemas.microsoft.com/office/drawing/2014/main" id="{C24998CD-0B49-419A-BBBB-8764E8C0D601}"/>
              </a:ext>
            </a:extLst>
          </p:cNvPr>
          <p:cNvCxnSpPr>
            <a:cxnSpLocks/>
          </p:cNvCxnSpPr>
          <p:nvPr/>
        </p:nvCxnSpPr>
        <p:spPr>
          <a:xfrm flipH="1">
            <a:off x="765933" y="3925726"/>
            <a:ext cx="17289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49">
            <a:extLst>
              <a:ext uri="{FF2B5EF4-FFF2-40B4-BE49-F238E27FC236}">
                <a16:creationId xmlns:a16="http://schemas.microsoft.com/office/drawing/2014/main" id="{BCBF6E90-59F3-4122-85C4-B39607126AAA}"/>
              </a:ext>
            </a:extLst>
          </p:cNvPr>
          <p:cNvCxnSpPr>
            <a:cxnSpLocks/>
          </p:cNvCxnSpPr>
          <p:nvPr/>
        </p:nvCxnSpPr>
        <p:spPr>
          <a:xfrm flipH="1">
            <a:off x="765933" y="4958846"/>
            <a:ext cx="17358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ktangel 26">
            <a:extLst>
              <a:ext uri="{FF2B5EF4-FFF2-40B4-BE49-F238E27FC236}">
                <a16:creationId xmlns:a16="http://schemas.microsoft.com/office/drawing/2014/main" id="{D23C3C09-3E8E-41E5-B062-27C4F295B76B}"/>
              </a:ext>
            </a:extLst>
          </p:cNvPr>
          <p:cNvSpPr/>
          <p:nvPr/>
        </p:nvSpPr>
        <p:spPr>
          <a:xfrm>
            <a:off x="765933" y="1824286"/>
            <a:ext cx="1816387" cy="146194"/>
          </a:xfrm>
          <a:prstGeom prst="rect">
            <a:avLst/>
          </a:prstGeom>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srgbClr val="000000"/>
                </a:solidFill>
                <a:effectLst/>
                <a:uLnTx/>
                <a:uFillTx/>
                <a:latin typeface="Verdana"/>
                <a:ea typeface="+mn-ea"/>
                <a:cs typeface="+mn-cs"/>
              </a:rPr>
              <a:t>EMPLOYEES GLOBALLY</a:t>
            </a:r>
          </a:p>
        </p:txBody>
      </p:sp>
      <p:sp>
        <p:nvSpPr>
          <p:cNvPr id="68" name="Rektangel 26">
            <a:extLst>
              <a:ext uri="{FF2B5EF4-FFF2-40B4-BE49-F238E27FC236}">
                <a16:creationId xmlns:a16="http://schemas.microsoft.com/office/drawing/2014/main" id="{517BF764-6AEC-460F-B3AC-9891225F98C8}"/>
              </a:ext>
            </a:extLst>
          </p:cNvPr>
          <p:cNvSpPr/>
          <p:nvPr/>
        </p:nvSpPr>
        <p:spPr>
          <a:xfrm>
            <a:off x="765932" y="2091860"/>
            <a:ext cx="1376187" cy="276999"/>
          </a:xfrm>
          <a:prstGeom prst="rect">
            <a:avLst/>
          </a:prstGeom>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Verdana"/>
                <a:ea typeface="+mn-ea"/>
                <a:cs typeface="+mn-cs"/>
              </a:rPr>
              <a:t>~ 19,000</a:t>
            </a:r>
          </a:p>
        </p:txBody>
      </p:sp>
      <p:sp>
        <p:nvSpPr>
          <p:cNvPr id="69" name="Rektangel 26">
            <a:extLst>
              <a:ext uri="{FF2B5EF4-FFF2-40B4-BE49-F238E27FC236}">
                <a16:creationId xmlns:a16="http://schemas.microsoft.com/office/drawing/2014/main" id="{609B98A1-0C03-44CC-A97B-16C0EAB8A742}"/>
              </a:ext>
            </a:extLst>
          </p:cNvPr>
          <p:cNvSpPr/>
          <p:nvPr/>
        </p:nvSpPr>
        <p:spPr>
          <a:xfrm>
            <a:off x="765933" y="2475234"/>
            <a:ext cx="1549366" cy="146194"/>
          </a:xfrm>
          <a:prstGeom prst="rect">
            <a:avLst/>
          </a:prstGeom>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srgbClr val="000000"/>
                </a:solidFill>
                <a:effectLst/>
                <a:uLnTx/>
                <a:uFillTx/>
                <a:latin typeface="Verdana"/>
                <a:ea typeface="+mn-ea"/>
                <a:cs typeface="+mn-cs"/>
              </a:rPr>
              <a:t>(2023)</a:t>
            </a:r>
          </a:p>
        </p:txBody>
      </p:sp>
      <p:sp>
        <p:nvSpPr>
          <p:cNvPr id="51" name="Text Placeholder 14">
            <a:extLst>
              <a:ext uri="{FF2B5EF4-FFF2-40B4-BE49-F238E27FC236}">
                <a16:creationId xmlns:a16="http://schemas.microsoft.com/office/drawing/2014/main" id="{64194AEB-D00F-4E08-8A42-2A0BBA9877D1}"/>
              </a:ext>
            </a:extLst>
          </p:cNvPr>
          <p:cNvSpPr txBox="1">
            <a:spLocks/>
          </p:cNvSpPr>
          <p:nvPr/>
        </p:nvSpPr>
        <p:spPr>
          <a:xfrm>
            <a:off x="2885447" y="1814643"/>
            <a:ext cx="8535651" cy="160813"/>
          </a:xfrm>
          <a:prstGeom prst="rect">
            <a:avLst/>
          </a:prstGeom>
          <a:solidFill>
            <a:schemeClr val="accent1"/>
          </a:solidFill>
        </p:spPr>
        <p:txBody>
          <a:bodyPr vert="horz" wrap="square" lIns="0" tIns="0" rIns="0" bIns="0" rtlCol="0" anchor="ctr" anchorCtr="0">
            <a:spAutoFit/>
          </a:bodyPr>
          <a:lstStyle>
            <a:lvl1pPr marL="0" indent="0" algn="l" defTabSz="914400" rtl="0" eaLnBrk="1" latinLnBrk="0" hangingPunct="1">
              <a:lnSpc>
                <a:spcPct val="95000"/>
              </a:lnSpc>
              <a:spcBef>
                <a:spcPts val="0"/>
              </a:spcBef>
              <a:spcAft>
                <a:spcPts val="0"/>
              </a:spcAft>
              <a:buFont typeface="Symbol" panose="05050102010706020507" pitchFamily="18" charset="2"/>
              <a:buNone/>
              <a:defRPr sz="700" kern="1200" spc="40" baseline="0">
                <a:solidFill>
                  <a:schemeClr val="tx2"/>
                </a:solidFill>
                <a:latin typeface="+mn-lt"/>
                <a:ea typeface="+mn-ea"/>
                <a:cs typeface="+mn-cs"/>
              </a:defRPr>
            </a:lvl1pPr>
            <a:lvl2pPr marL="180000" indent="0" algn="l" defTabSz="914400" rtl="0" eaLnBrk="1" latinLnBrk="0" hangingPunct="1">
              <a:lnSpc>
                <a:spcPct val="95000"/>
              </a:lnSpc>
              <a:spcBef>
                <a:spcPts val="300"/>
              </a:spcBef>
              <a:spcAft>
                <a:spcPts val="300"/>
              </a:spcAft>
              <a:buFont typeface="Symbol" panose="05050102010706020507" pitchFamily="18" charset="2"/>
              <a:buNone/>
              <a:defRPr sz="1200" kern="1200" spc="40" baseline="0">
                <a:solidFill>
                  <a:schemeClr val="tx1"/>
                </a:solidFill>
                <a:latin typeface="+mn-lt"/>
                <a:ea typeface="+mn-ea"/>
                <a:cs typeface="+mn-cs"/>
              </a:defRPr>
            </a:lvl2pPr>
            <a:lvl3pPr marL="360000" indent="0" algn="l" defTabSz="914400" rtl="0" eaLnBrk="1" latinLnBrk="0" hangingPunct="1">
              <a:lnSpc>
                <a:spcPct val="95000"/>
              </a:lnSpc>
              <a:spcBef>
                <a:spcPts val="100"/>
              </a:spcBef>
              <a:spcAft>
                <a:spcPts val="100"/>
              </a:spcAft>
              <a:buFont typeface="Symbol" panose="05050102010706020507" pitchFamily="18" charset="2"/>
              <a:buNone/>
              <a:defRPr sz="1200" kern="1200" spc="40" baseline="0">
                <a:solidFill>
                  <a:schemeClr val="tx1"/>
                </a:solidFill>
                <a:latin typeface="+mn-lt"/>
                <a:ea typeface="+mn-ea"/>
                <a:cs typeface="+mn-cs"/>
              </a:defRPr>
            </a:lvl3pPr>
            <a:lvl4pPr marL="540000" indent="0" algn="l" defTabSz="914400" rtl="0" eaLnBrk="1" latinLnBrk="0" hangingPunct="1">
              <a:lnSpc>
                <a:spcPct val="95000"/>
              </a:lnSpc>
              <a:spcBef>
                <a:spcPts val="100"/>
              </a:spcBef>
              <a:spcAft>
                <a:spcPts val="0"/>
              </a:spcAft>
              <a:buFont typeface="Symbol" panose="05050102010706020507" pitchFamily="18" charset="2"/>
              <a:buNone/>
              <a:defRPr sz="1200" kern="1200" spc="40" baseline="0">
                <a:solidFill>
                  <a:schemeClr val="tx1"/>
                </a:solidFill>
                <a:latin typeface="+mn-lt"/>
                <a:ea typeface="+mn-ea"/>
                <a:cs typeface="+mn-cs"/>
              </a:defRPr>
            </a:lvl4pPr>
            <a:lvl5pPr marL="720000" indent="0" algn="l" defTabSz="914400" rtl="0" eaLnBrk="1" latinLnBrk="0" hangingPunct="1">
              <a:lnSpc>
                <a:spcPct val="95000"/>
              </a:lnSpc>
              <a:spcBef>
                <a:spcPts val="0"/>
              </a:spcBef>
              <a:spcAft>
                <a:spcPts val="0"/>
              </a:spcAft>
              <a:buFont typeface="Symbol" panose="05050102010706020507" pitchFamily="18" charset="2"/>
              <a:buNone/>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marR="0" lvl="0" indent="0" algn="ctr" defTabSz="914400" eaLnBrk="1" fontAlgn="auto" latinLnBrk="0" hangingPunct="1">
              <a:lnSpc>
                <a:spcPct val="95000"/>
              </a:lnSpc>
              <a:spcBef>
                <a:spcPts val="0"/>
              </a:spcBef>
              <a:spcAft>
                <a:spcPts val="0"/>
              </a:spcAft>
              <a:buClrTx/>
              <a:buSzTx/>
              <a:buFont typeface="Symbol" panose="05050102010706020507" pitchFamily="18" charset="2"/>
              <a:buNone/>
              <a:tabLst/>
              <a:defRPr/>
            </a:pPr>
            <a:r>
              <a:rPr kumimoji="0" lang="en-GB" sz="1100" b="0" i="0" u="none" strike="noStrike" kern="1200" cap="none" spc="40" normalizeH="0" baseline="0" noProof="0">
                <a:ln>
                  <a:noFill/>
                </a:ln>
                <a:solidFill>
                  <a:srgbClr val="505050"/>
                </a:solidFill>
                <a:effectLst/>
                <a:uLnTx/>
                <a:uFillTx/>
                <a:latin typeface="Verdana"/>
                <a:ea typeface="+mn-ea"/>
                <a:cs typeface="+mn-cs"/>
              </a:rPr>
              <a:t>AFRY TRANSFORMING SEGMENTS</a:t>
            </a:r>
          </a:p>
        </p:txBody>
      </p:sp>
      <p:sp>
        <p:nvSpPr>
          <p:cNvPr id="12" name="Slide Number Placeholder 11">
            <a:extLst>
              <a:ext uri="{FF2B5EF4-FFF2-40B4-BE49-F238E27FC236}">
                <a16:creationId xmlns:a16="http://schemas.microsoft.com/office/drawing/2014/main" id="{75F15C5D-1D29-E749-C2E8-76A84A1D1EEB}"/>
              </a:ext>
            </a:extLst>
          </p:cNvPr>
          <p:cNvSpPr>
            <a:spLocks noGrp="1"/>
          </p:cNvSpPr>
          <p:nvPr>
            <p:ph type="sldNum" sz="quarter" idx="17"/>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0B1617BE-BA58-4B59-88D5-A8C7B239E913}" type="slidenum">
              <a:rPr kumimoji="0" lang="en-GB" sz="500" b="1"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a:t>
            </a:fld>
            <a:endParaRPr kumimoji="0" lang="en-GB" sz="500" b="1" i="0" u="none" strike="noStrike" kern="1200" cap="none" spc="0" normalizeH="0" baseline="0" noProof="0">
              <a:ln>
                <a:noFill/>
              </a:ln>
              <a:solidFill>
                <a:srgbClr val="000000"/>
              </a:solidFill>
              <a:effectLst/>
              <a:uLnTx/>
              <a:uFillTx/>
              <a:latin typeface="Verdana"/>
              <a:ea typeface="+mn-ea"/>
              <a:cs typeface="+mn-cs"/>
            </a:endParaRPr>
          </a:p>
        </p:txBody>
      </p:sp>
      <p:sp>
        <p:nvSpPr>
          <p:cNvPr id="13" name="Footer Placeholder 12">
            <a:extLst>
              <a:ext uri="{FF2B5EF4-FFF2-40B4-BE49-F238E27FC236}">
                <a16:creationId xmlns:a16="http://schemas.microsoft.com/office/drawing/2014/main" id="{C6479A09-E92C-41A1-8C99-4DB0E82D2C93}"/>
              </a:ext>
            </a:extLst>
          </p:cNvPr>
          <p:cNvSpPr>
            <a:spLocks noGrp="1"/>
          </p:cNvSpPr>
          <p:nvPr>
            <p:ph type="ftr" sz="quarter" idx="16"/>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500" b="0" i="0" u="none" strike="noStrike" kern="1200" cap="all" spc="20" normalizeH="0" baseline="0" noProof="0">
                <a:ln>
                  <a:noFill/>
                </a:ln>
                <a:solidFill>
                  <a:srgbClr val="000000"/>
                </a:solidFill>
                <a:effectLst/>
                <a:uLnTx/>
                <a:uFillTx/>
                <a:latin typeface="Verdana"/>
                <a:ea typeface="+mn-ea"/>
                <a:cs typeface="+mn-cs"/>
              </a:rPr>
              <a:t>Copyright AFRY AB | </a:t>
            </a:r>
            <a:r>
              <a:rPr lang="en-US" noProof="0"/>
              <a:t>The role of competition in the Italian BESS market - Battery Asset Management Summit Europe 2024</a:t>
            </a:r>
            <a:endParaRPr kumimoji="0" lang="en-GB" sz="500" b="0" i="0" u="none" strike="noStrike" kern="1200" cap="all" spc="20" normalizeH="0" baseline="0" noProof="0">
              <a:ln>
                <a:noFill/>
              </a:ln>
              <a:solidFill>
                <a:srgbClr val="000000"/>
              </a:solidFill>
              <a:effectLst/>
              <a:uLnTx/>
              <a:uFillTx/>
              <a:latin typeface="Verdana"/>
              <a:ea typeface="+mn-ea"/>
              <a:cs typeface="+mn-cs"/>
            </a:endParaRPr>
          </a:p>
        </p:txBody>
      </p:sp>
      <p:sp>
        <p:nvSpPr>
          <p:cNvPr id="2" name="Date Placeholder 1">
            <a:extLst>
              <a:ext uri="{FF2B5EF4-FFF2-40B4-BE49-F238E27FC236}">
                <a16:creationId xmlns:a16="http://schemas.microsoft.com/office/drawing/2014/main" id="{17CC9F91-C9F6-9703-14D0-B60BE5F5031F}"/>
              </a:ext>
            </a:extLst>
          </p:cNvPr>
          <p:cNvSpPr>
            <a:spLocks noGrp="1"/>
          </p:cNvSpPr>
          <p:nvPr>
            <p:ph type="dt" sz="half" idx="15"/>
          </p:nvPr>
        </p:nvSpPr>
        <p:spPr/>
        <p:txBody>
          <a:bodyPr/>
          <a:lstStyle/>
          <a:p>
            <a:r>
              <a:rPr lang="it-IT" noProof="0"/>
              <a:t>04/12/2024 |</a:t>
            </a:r>
            <a:endParaRPr lang="en-GB" noProof="0"/>
          </a:p>
        </p:txBody>
      </p:sp>
      <p:grpSp>
        <p:nvGrpSpPr>
          <p:cNvPr id="3" name="Group 2">
            <a:extLst>
              <a:ext uri="{FF2B5EF4-FFF2-40B4-BE49-F238E27FC236}">
                <a16:creationId xmlns:a16="http://schemas.microsoft.com/office/drawing/2014/main" id="{C52B7F7E-37A1-48D4-20C9-D74F1406891D}"/>
              </a:ext>
            </a:extLst>
          </p:cNvPr>
          <p:cNvGrpSpPr/>
          <p:nvPr/>
        </p:nvGrpSpPr>
        <p:grpSpPr>
          <a:xfrm>
            <a:off x="7376981" y="2121330"/>
            <a:ext cx="1397809" cy="1339010"/>
            <a:chOff x="1292495" y="3122811"/>
            <a:chExt cx="1397809" cy="1339010"/>
          </a:xfrm>
        </p:grpSpPr>
        <p:sp>
          <p:nvSpPr>
            <p:cNvPr id="4" name="Platshållare för text 6">
              <a:extLst>
                <a:ext uri="{FF2B5EF4-FFF2-40B4-BE49-F238E27FC236}">
                  <a16:creationId xmlns:a16="http://schemas.microsoft.com/office/drawing/2014/main" id="{012C1381-42E8-544F-B3FA-502A0C5A4C69}"/>
                </a:ext>
              </a:extLst>
            </p:cNvPr>
            <p:cNvSpPr txBox="1">
              <a:spLocks/>
            </p:cNvSpPr>
            <p:nvPr/>
          </p:nvSpPr>
          <p:spPr>
            <a:xfrm>
              <a:off x="1292495" y="4315306"/>
              <a:ext cx="1397809" cy="146515"/>
            </a:xfrm>
            <a:prstGeom prst="rect">
              <a:avLst/>
            </a:prstGeom>
          </p:spPr>
          <p:txBody>
            <a:bodyPr vert="horz" wrap="square" lIns="0" tIns="0" rIns="0" bIns="0" rtlCol="0">
              <a:spAutoFit/>
            </a:bodyPr>
            <a:lstStyle>
              <a:lvl1pPr indent="0" algn="ctr">
                <a:lnSpc>
                  <a:spcPct val="118000"/>
                </a:lnSpc>
                <a:spcBef>
                  <a:spcPts val="400"/>
                </a:spcBef>
                <a:spcAft>
                  <a:spcPts val="200"/>
                </a:spcAft>
                <a:buFont typeface="Verdana" panose="020B0604030504040204" pitchFamily="34" charset="0"/>
                <a:buNone/>
                <a:tabLst/>
                <a:defRPr sz="1200" spc="80" baseline="0"/>
              </a:lvl1pPr>
              <a:lvl2pPr marL="223838" indent="0">
                <a:lnSpc>
                  <a:spcPct val="118000"/>
                </a:lnSpc>
                <a:spcBef>
                  <a:spcPts val="400"/>
                </a:spcBef>
                <a:spcAft>
                  <a:spcPts val="200"/>
                </a:spcAft>
                <a:buFont typeface="Verdana" panose="020B0604030504040204" pitchFamily="34" charset="0"/>
                <a:buNone/>
                <a:tabLst/>
                <a:defRPr sz="1200" spc="-30" baseline="0"/>
              </a:lvl2pPr>
              <a:lvl3pPr marL="401637" indent="0">
                <a:lnSpc>
                  <a:spcPct val="118000"/>
                </a:lnSpc>
                <a:spcBef>
                  <a:spcPts val="400"/>
                </a:spcBef>
                <a:spcAft>
                  <a:spcPts val="200"/>
                </a:spcAft>
                <a:buFont typeface="Verdana" panose="020B0604030504040204" pitchFamily="34" charset="0"/>
                <a:buNone/>
                <a:tabLst/>
                <a:defRPr sz="1200" spc="-30" baseline="0"/>
              </a:lvl3pPr>
              <a:lvl4pPr marL="577850" indent="0">
                <a:lnSpc>
                  <a:spcPct val="118000"/>
                </a:lnSpc>
                <a:spcBef>
                  <a:spcPts val="400"/>
                </a:spcBef>
                <a:spcAft>
                  <a:spcPts val="200"/>
                </a:spcAft>
                <a:buFont typeface="Verdana" panose="020B0604030504040204" pitchFamily="34" charset="0"/>
                <a:buNone/>
                <a:tabLst/>
                <a:defRPr sz="1200" spc="-30" baseline="0"/>
              </a:lvl4pPr>
              <a:lvl5pPr marL="755650" indent="0">
                <a:lnSpc>
                  <a:spcPct val="118000"/>
                </a:lnSpc>
                <a:spcBef>
                  <a:spcPts val="400"/>
                </a:spcBef>
                <a:spcAft>
                  <a:spcPts val="200"/>
                </a:spcAft>
                <a:buFont typeface="Verdana" panose="020B0604030504040204" pitchFamily="34" charset="0"/>
                <a:buNone/>
                <a:tabLst/>
                <a:defRPr sz="1200" spc="-3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18000"/>
                </a:lnSpc>
                <a:spcBef>
                  <a:spcPts val="400"/>
                </a:spcBef>
                <a:spcAft>
                  <a:spcPts val="200"/>
                </a:spcAft>
                <a:buClrTx/>
                <a:buSzTx/>
                <a:buFont typeface="Verdana" panose="020B0604030504040204" pitchFamily="34" charset="0"/>
                <a:buNone/>
                <a:tabLst/>
                <a:defRPr/>
              </a:pPr>
              <a:r>
                <a:rPr kumimoji="0" lang="en-GB" sz="900" b="0" i="0" u="none" strike="noStrike" kern="1200" cap="none" spc="80" normalizeH="0" baseline="0" noProof="0">
                  <a:ln>
                    <a:noFill/>
                  </a:ln>
                  <a:solidFill>
                    <a:srgbClr val="000000"/>
                  </a:solidFill>
                  <a:effectLst/>
                  <a:uLnTx/>
                  <a:uFillTx/>
                  <a:latin typeface="Verdana"/>
                  <a:ea typeface="+mn-ea"/>
                  <a:cs typeface="+mn-cs"/>
                </a:rPr>
                <a:t>INFRASTRUCTURE</a:t>
              </a:r>
            </a:p>
          </p:txBody>
        </p:sp>
        <p:pic>
          <p:nvPicPr>
            <p:cNvPr id="11" name="Picture 10">
              <a:extLst>
                <a:ext uri="{FF2B5EF4-FFF2-40B4-BE49-F238E27FC236}">
                  <a16:creationId xmlns:a16="http://schemas.microsoft.com/office/drawing/2014/main" id="{7DA7B844-F423-DBA9-028D-FC1718EAFB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1973" y="3122811"/>
              <a:ext cx="1112203" cy="907200"/>
            </a:xfrm>
            <a:prstGeom prst="rect">
              <a:avLst/>
            </a:prstGeom>
          </p:spPr>
        </p:pic>
      </p:grpSp>
      <p:grpSp>
        <p:nvGrpSpPr>
          <p:cNvPr id="16" name="Group 15">
            <a:extLst>
              <a:ext uri="{FF2B5EF4-FFF2-40B4-BE49-F238E27FC236}">
                <a16:creationId xmlns:a16="http://schemas.microsoft.com/office/drawing/2014/main" id="{BD4465F2-F38E-9401-2153-67A82030393F}"/>
              </a:ext>
            </a:extLst>
          </p:cNvPr>
          <p:cNvGrpSpPr/>
          <p:nvPr/>
        </p:nvGrpSpPr>
        <p:grpSpPr>
          <a:xfrm>
            <a:off x="2885447" y="2118296"/>
            <a:ext cx="1372278" cy="1345078"/>
            <a:chOff x="4818960" y="3266833"/>
            <a:chExt cx="1372278" cy="1345078"/>
          </a:xfrm>
        </p:grpSpPr>
        <p:sp>
          <p:nvSpPr>
            <p:cNvPr id="17" name="Platshållare för text 9">
              <a:extLst>
                <a:ext uri="{FF2B5EF4-FFF2-40B4-BE49-F238E27FC236}">
                  <a16:creationId xmlns:a16="http://schemas.microsoft.com/office/drawing/2014/main" id="{09E5DDC1-00E8-02B2-35B7-3936D2DB0F9D}"/>
                </a:ext>
              </a:extLst>
            </p:cNvPr>
            <p:cNvSpPr txBox="1">
              <a:spLocks/>
            </p:cNvSpPr>
            <p:nvPr/>
          </p:nvSpPr>
          <p:spPr>
            <a:xfrm>
              <a:off x="4818960" y="4465396"/>
              <a:ext cx="1372278" cy="146515"/>
            </a:xfrm>
            <a:prstGeom prst="rect">
              <a:avLst/>
            </a:prstGeom>
          </p:spPr>
          <p:txBody>
            <a:bodyPr vert="horz" wrap="square" lIns="0" tIns="0" rIns="0" bIns="0" rtlCol="0">
              <a:spAutoFit/>
            </a:bodyPr>
            <a:lstStyle>
              <a:defPPr>
                <a:defRPr lang="en-US"/>
              </a:defPPr>
              <a:lvl1pPr indent="0" algn="ctr">
                <a:lnSpc>
                  <a:spcPct val="118000"/>
                </a:lnSpc>
                <a:spcBef>
                  <a:spcPts val="400"/>
                </a:spcBef>
                <a:spcAft>
                  <a:spcPts val="200"/>
                </a:spcAft>
                <a:buFont typeface="Verdana" panose="020B0604030504040204" pitchFamily="34" charset="0"/>
                <a:buNone/>
                <a:tabLst/>
                <a:defRPr sz="1200" spc="80" baseline="0"/>
              </a:lvl1pPr>
              <a:lvl2pPr marL="223838" indent="0">
                <a:lnSpc>
                  <a:spcPct val="118000"/>
                </a:lnSpc>
                <a:spcBef>
                  <a:spcPts val="400"/>
                </a:spcBef>
                <a:spcAft>
                  <a:spcPts val="200"/>
                </a:spcAft>
                <a:buFont typeface="Verdana" panose="020B0604030504040204" pitchFamily="34" charset="0"/>
                <a:buNone/>
                <a:tabLst/>
                <a:defRPr sz="1200" spc="-30" baseline="0"/>
              </a:lvl2pPr>
              <a:lvl3pPr marL="401637" indent="0">
                <a:lnSpc>
                  <a:spcPct val="118000"/>
                </a:lnSpc>
                <a:spcBef>
                  <a:spcPts val="400"/>
                </a:spcBef>
                <a:spcAft>
                  <a:spcPts val="200"/>
                </a:spcAft>
                <a:buFont typeface="Verdana" panose="020B0604030504040204" pitchFamily="34" charset="0"/>
                <a:buNone/>
                <a:tabLst/>
                <a:defRPr sz="1200" spc="-30" baseline="0"/>
              </a:lvl3pPr>
              <a:lvl4pPr marL="577850" indent="0">
                <a:lnSpc>
                  <a:spcPct val="118000"/>
                </a:lnSpc>
                <a:spcBef>
                  <a:spcPts val="400"/>
                </a:spcBef>
                <a:spcAft>
                  <a:spcPts val="200"/>
                </a:spcAft>
                <a:buFont typeface="Verdana" panose="020B0604030504040204" pitchFamily="34" charset="0"/>
                <a:buNone/>
                <a:tabLst/>
                <a:defRPr sz="1200" spc="-30" baseline="0"/>
              </a:lvl4pPr>
              <a:lvl5pPr marL="755650" indent="0">
                <a:lnSpc>
                  <a:spcPct val="118000"/>
                </a:lnSpc>
                <a:spcBef>
                  <a:spcPts val="400"/>
                </a:spcBef>
                <a:spcAft>
                  <a:spcPts val="200"/>
                </a:spcAft>
                <a:buFont typeface="Verdana" panose="020B0604030504040204" pitchFamily="34" charset="0"/>
                <a:buNone/>
                <a:tabLst/>
                <a:defRPr sz="1200" spc="-3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18000"/>
                </a:lnSpc>
                <a:spcBef>
                  <a:spcPts val="400"/>
                </a:spcBef>
                <a:spcAft>
                  <a:spcPts val="200"/>
                </a:spcAft>
                <a:buClrTx/>
                <a:buSzTx/>
                <a:buFont typeface="Verdana" panose="020B0604030504040204" pitchFamily="34" charset="0"/>
                <a:buNone/>
                <a:tabLst/>
                <a:defRPr/>
              </a:pPr>
              <a:r>
                <a:rPr kumimoji="0" lang="en-GB" sz="900" b="1" i="0" u="none" strike="noStrike" kern="1200" cap="none" spc="80" normalizeH="0" baseline="0" noProof="0">
                  <a:ln>
                    <a:noFill/>
                  </a:ln>
                  <a:solidFill>
                    <a:srgbClr val="000000"/>
                  </a:solidFill>
                  <a:effectLst/>
                  <a:uLnTx/>
                  <a:uFillTx/>
                  <a:latin typeface="Verdana"/>
                  <a:ea typeface="+mn-ea"/>
                  <a:cs typeface="+mn-cs"/>
                </a:rPr>
                <a:t>CLEAN ENERGY</a:t>
              </a:r>
            </a:p>
          </p:txBody>
        </p:sp>
        <p:pic>
          <p:nvPicPr>
            <p:cNvPr id="18" name="Picture 17">
              <a:extLst>
                <a:ext uri="{FF2B5EF4-FFF2-40B4-BE49-F238E27FC236}">
                  <a16:creationId xmlns:a16="http://schemas.microsoft.com/office/drawing/2014/main" id="{23447BA9-B21B-9704-ECAD-0F6A3CCA616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68975" y="3266833"/>
              <a:ext cx="924886" cy="907200"/>
            </a:xfrm>
            <a:prstGeom prst="rect">
              <a:avLst/>
            </a:prstGeom>
          </p:spPr>
        </p:pic>
      </p:grpSp>
      <p:grpSp>
        <p:nvGrpSpPr>
          <p:cNvPr id="19" name="Group 18">
            <a:extLst>
              <a:ext uri="{FF2B5EF4-FFF2-40B4-BE49-F238E27FC236}">
                <a16:creationId xmlns:a16="http://schemas.microsoft.com/office/drawing/2014/main" id="{35990A41-7F45-46A5-3260-959E078FBDA3}"/>
              </a:ext>
            </a:extLst>
          </p:cNvPr>
          <p:cNvGrpSpPr/>
          <p:nvPr/>
        </p:nvGrpSpPr>
        <p:grpSpPr>
          <a:xfrm>
            <a:off x="4993555" y="2172267"/>
            <a:ext cx="1647596" cy="1237136"/>
            <a:chOff x="5730605" y="5039171"/>
            <a:chExt cx="1647596" cy="1237136"/>
          </a:xfrm>
        </p:grpSpPr>
        <p:sp>
          <p:nvSpPr>
            <p:cNvPr id="20" name="Platshållare för text 9">
              <a:extLst>
                <a:ext uri="{FF2B5EF4-FFF2-40B4-BE49-F238E27FC236}">
                  <a16:creationId xmlns:a16="http://schemas.microsoft.com/office/drawing/2014/main" id="{A1DFFFFD-8C65-EE51-B5BE-F5B71FE87889}"/>
                </a:ext>
              </a:extLst>
            </p:cNvPr>
            <p:cNvSpPr txBox="1">
              <a:spLocks/>
            </p:cNvSpPr>
            <p:nvPr/>
          </p:nvSpPr>
          <p:spPr>
            <a:xfrm>
              <a:off x="5874049" y="6129792"/>
              <a:ext cx="1360708" cy="146515"/>
            </a:xfrm>
            <a:prstGeom prst="rect">
              <a:avLst/>
            </a:prstGeom>
          </p:spPr>
          <p:txBody>
            <a:bodyPr vert="horz" wrap="square" lIns="0" tIns="0" rIns="0" bIns="0" rtlCol="0">
              <a:spAutoFit/>
            </a:bodyPr>
            <a:lstStyle>
              <a:defPPr>
                <a:defRPr lang="en-US"/>
              </a:defPPr>
              <a:lvl1pPr indent="0" algn="ctr">
                <a:lnSpc>
                  <a:spcPct val="118000"/>
                </a:lnSpc>
                <a:spcBef>
                  <a:spcPts val="400"/>
                </a:spcBef>
                <a:spcAft>
                  <a:spcPts val="200"/>
                </a:spcAft>
                <a:buFont typeface="Verdana" panose="020B0604030504040204" pitchFamily="34" charset="0"/>
                <a:buNone/>
                <a:tabLst/>
                <a:defRPr sz="1200" spc="80" baseline="0"/>
              </a:lvl1pPr>
              <a:lvl2pPr marL="223838" indent="0">
                <a:lnSpc>
                  <a:spcPct val="118000"/>
                </a:lnSpc>
                <a:spcBef>
                  <a:spcPts val="400"/>
                </a:spcBef>
                <a:spcAft>
                  <a:spcPts val="200"/>
                </a:spcAft>
                <a:buFont typeface="Verdana" panose="020B0604030504040204" pitchFamily="34" charset="0"/>
                <a:buNone/>
                <a:tabLst/>
                <a:defRPr sz="1200" spc="-30" baseline="0"/>
              </a:lvl2pPr>
              <a:lvl3pPr marL="401637" indent="0">
                <a:lnSpc>
                  <a:spcPct val="118000"/>
                </a:lnSpc>
                <a:spcBef>
                  <a:spcPts val="400"/>
                </a:spcBef>
                <a:spcAft>
                  <a:spcPts val="200"/>
                </a:spcAft>
                <a:buFont typeface="Verdana" panose="020B0604030504040204" pitchFamily="34" charset="0"/>
                <a:buNone/>
                <a:tabLst/>
                <a:defRPr sz="1200" spc="-30" baseline="0"/>
              </a:lvl3pPr>
              <a:lvl4pPr marL="577850" indent="0">
                <a:lnSpc>
                  <a:spcPct val="118000"/>
                </a:lnSpc>
                <a:spcBef>
                  <a:spcPts val="400"/>
                </a:spcBef>
                <a:spcAft>
                  <a:spcPts val="200"/>
                </a:spcAft>
                <a:buFont typeface="Verdana" panose="020B0604030504040204" pitchFamily="34" charset="0"/>
                <a:buNone/>
                <a:tabLst/>
                <a:defRPr sz="1200" spc="-30" baseline="0"/>
              </a:lvl4pPr>
              <a:lvl5pPr marL="755650" indent="0">
                <a:lnSpc>
                  <a:spcPct val="118000"/>
                </a:lnSpc>
                <a:spcBef>
                  <a:spcPts val="400"/>
                </a:spcBef>
                <a:spcAft>
                  <a:spcPts val="200"/>
                </a:spcAft>
                <a:buFont typeface="Verdana" panose="020B0604030504040204" pitchFamily="34" charset="0"/>
                <a:buNone/>
                <a:tabLst/>
                <a:defRPr sz="1200" spc="-3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18000"/>
                </a:lnSpc>
                <a:spcBef>
                  <a:spcPts val="400"/>
                </a:spcBef>
                <a:spcAft>
                  <a:spcPts val="200"/>
                </a:spcAft>
                <a:buClrTx/>
                <a:buSzTx/>
                <a:buFont typeface="Verdana" panose="020B0604030504040204" pitchFamily="34" charset="0"/>
                <a:buNone/>
                <a:tabLst/>
                <a:defRPr/>
              </a:pPr>
              <a:r>
                <a:rPr kumimoji="0" lang="en-GB" sz="900" b="0" i="0" u="none" strike="noStrike" kern="1200" cap="none" spc="80" normalizeH="0" baseline="0" noProof="0">
                  <a:ln>
                    <a:noFill/>
                  </a:ln>
                  <a:solidFill>
                    <a:srgbClr val="000000"/>
                  </a:solidFill>
                  <a:effectLst/>
                  <a:uLnTx/>
                  <a:uFillTx/>
                  <a:latin typeface="Verdana"/>
                  <a:ea typeface="+mn-ea"/>
                  <a:cs typeface="+mn-cs"/>
                </a:rPr>
                <a:t>BIOINDUSTRY</a:t>
              </a:r>
            </a:p>
          </p:txBody>
        </p:sp>
        <p:pic>
          <p:nvPicPr>
            <p:cNvPr id="21" name="Picture 20">
              <a:extLst>
                <a:ext uri="{FF2B5EF4-FFF2-40B4-BE49-F238E27FC236}">
                  <a16:creationId xmlns:a16="http://schemas.microsoft.com/office/drawing/2014/main" id="{85610F60-3D95-78F8-548D-DF50A1DD5AE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30605" y="5039171"/>
              <a:ext cx="1647596" cy="1011151"/>
            </a:xfrm>
            <a:prstGeom prst="rect">
              <a:avLst/>
            </a:prstGeom>
          </p:spPr>
        </p:pic>
      </p:grpSp>
      <p:grpSp>
        <p:nvGrpSpPr>
          <p:cNvPr id="22" name="Group 21">
            <a:extLst>
              <a:ext uri="{FF2B5EF4-FFF2-40B4-BE49-F238E27FC236}">
                <a16:creationId xmlns:a16="http://schemas.microsoft.com/office/drawing/2014/main" id="{91D4A88B-0D13-365D-AE7C-22E5B282A6EE}"/>
              </a:ext>
            </a:extLst>
          </p:cNvPr>
          <p:cNvGrpSpPr/>
          <p:nvPr/>
        </p:nvGrpSpPr>
        <p:grpSpPr>
          <a:xfrm>
            <a:off x="9510620" y="2238448"/>
            <a:ext cx="1822465" cy="1104774"/>
            <a:chOff x="2743078" y="2502483"/>
            <a:chExt cx="1822465" cy="1104774"/>
          </a:xfrm>
        </p:grpSpPr>
        <p:sp>
          <p:nvSpPr>
            <p:cNvPr id="23" name="Platshållare för text 7">
              <a:extLst>
                <a:ext uri="{FF2B5EF4-FFF2-40B4-BE49-F238E27FC236}">
                  <a16:creationId xmlns:a16="http://schemas.microsoft.com/office/drawing/2014/main" id="{E8DABC2E-541C-B4EE-D4B8-90BD0C3CC0C6}"/>
                </a:ext>
              </a:extLst>
            </p:cNvPr>
            <p:cNvSpPr txBox="1">
              <a:spLocks/>
            </p:cNvSpPr>
            <p:nvPr/>
          </p:nvSpPr>
          <p:spPr>
            <a:xfrm>
              <a:off x="2743078" y="3460742"/>
              <a:ext cx="1822465" cy="146515"/>
            </a:xfrm>
            <a:prstGeom prst="rect">
              <a:avLst/>
            </a:prstGeom>
          </p:spPr>
          <p:txBody>
            <a:bodyPr vert="horz" wrap="square" lIns="0" tIns="0" rIns="0" bIns="0" rtlCol="0">
              <a:spAutoFit/>
            </a:bodyPr>
            <a:lstStyle>
              <a:defPPr>
                <a:defRPr lang="en-US"/>
              </a:defPPr>
              <a:lvl1pPr indent="0" algn="ctr">
                <a:lnSpc>
                  <a:spcPct val="118000"/>
                </a:lnSpc>
                <a:spcBef>
                  <a:spcPts val="400"/>
                </a:spcBef>
                <a:spcAft>
                  <a:spcPts val="200"/>
                </a:spcAft>
                <a:buFont typeface="Verdana" panose="020B0604030504040204" pitchFamily="34" charset="0"/>
                <a:buNone/>
                <a:tabLst/>
                <a:defRPr sz="1200" spc="80" baseline="0"/>
              </a:lvl1pPr>
              <a:lvl2pPr marL="223838" indent="0">
                <a:lnSpc>
                  <a:spcPct val="118000"/>
                </a:lnSpc>
                <a:spcBef>
                  <a:spcPts val="400"/>
                </a:spcBef>
                <a:spcAft>
                  <a:spcPts val="200"/>
                </a:spcAft>
                <a:buFont typeface="Verdana" panose="020B0604030504040204" pitchFamily="34" charset="0"/>
                <a:buNone/>
                <a:tabLst/>
                <a:defRPr sz="1200" spc="-30" baseline="0"/>
              </a:lvl2pPr>
              <a:lvl3pPr marL="401637" indent="0">
                <a:lnSpc>
                  <a:spcPct val="118000"/>
                </a:lnSpc>
                <a:spcBef>
                  <a:spcPts val="400"/>
                </a:spcBef>
                <a:spcAft>
                  <a:spcPts val="200"/>
                </a:spcAft>
                <a:buFont typeface="Verdana" panose="020B0604030504040204" pitchFamily="34" charset="0"/>
                <a:buNone/>
                <a:tabLst/>
                <a:defRPr sz="1200" spc="-30" baseline="0"/>
              </a:lvl3pPr>
              <a:lvl4pPr marL="577850" indent="0">
                <a:lnSpc>
                  <a:spcPct val="118000"/>
                </a:lnSpc>
                <a:spcBef>
                  <a:spcPts val="400"/>
                </a:spcBef>
                <a:spcAft>
                  <a:spcPts val="200"/>
                </a:spcAft>
                <a:buFont typeface="Verdana" panose="020B0604030504040204" pitchFamily="34" charset="0"/>
                <a:buNone/>
                <a:tabLst/>
                <a:defRPr sz="1200" spc="-30" baseline="0"/>
              </a:lvl4pPr>
              <a:lvl5pPr marL="755650" indent="0">
                <a:lnSpc>
                  <a:spcPct val="118000"/>
                </a:lnSpc>
                <a:spcBef>
                  <a:spcPts val="400"/>
                </a:spcBef>
                <a:spcAft>
                  <a:spcPts val="200"/>
                </a:spcAft>
                <a:buFont typeface="Verdana" panose="020B0604030504040204" pitchFamily="34" charset="0"/>
                <a:buNone/>
                <a:tabLst/>
                <a:defRPr sz="1200" spc="-3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18000"/>
                </a:lnSpc>
                <a:spcBef>
                  <a:spcPts val="400"/>
                </a:spcBef>
                <a:spcAft>
                  <a:spcPts val="200"/>
                </a:spcAft>
                <a:buClrTx/>
                <a:buSzTx/>
                <a:buFont typeface="Verdana" panose="020B0604030504040204" pitchFamily="34" charset="0"/>
                <a:buNone/>
                <a:tabLst/>
                <a:defRPr/>
              </a:pPr>
              <a:r>
                <a:rPr kumimoji="0" lang="en-GB" sz="900" b="0" i="0" u="none" strike="noStrike" kern="1200" cap="none" spc="80" normalizeH="0" baseline="0" noProof="0">
                  <a:ln>
                    <a:noFill/>
                  </a:ln>
                  <a:solidFill>
                    <a:srgbClr val="000000"/>
                  </a:solidFill>
                  <a:effectLst/>
                  <a:uLnTx/>
                  <a:uFillTx/>
                  <a:latin typeface="Verdana"/>
                  <a:ea typeface="+mn-ea"/>
                  <a:cs typeface="+mn-cs"/>
                </a:rPr>
                <a:t>FOOD AND LIFE SCIENCE</a:t>
              </a:r>
            </a:p>
          </p:txBody>
        </p:sp>
        <p:pic>
          <p:nvPicPr>
            <p:cNvPr id="24" name="Picture 23">
              <a:extLst>
                <a:ext uri="{FF2B5EF4-FFF2-40B4-BE49-F238E27FC236}">
                  <a16:creationId xmlns:a16="http://schemas.microsoft.com/office/drawing/2014/main" id="{9A870AB9-BA4E-4B23-912B-7C6EDDA38F1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64125" y="2502483"/>
              <a:ext cx="1380373" cy="666813"/>
            </a:xfrm>
            <a:prstGeom prst="rect">
              <a:avLst/>
            </a:prstGeom>
          </p:spPr>
        </p:pic>
      </p:grpSp>
      <p:sp>
        <p:nvSpPr>
          <p:cNvPr id="25" name="Rectangle 24">
            <a:extLst>
              <a:ext uri="{FF2B5EF4-FFF2-40B4-BE49-F238E27FC236}">
                <a16:creationId xmlns:a16="http://schemas.microsoft.com/office/drawing/2014/main" id="{3BE20E8E-0622-720E-53AA-BF6A15765624}"/>
              </a:ext>
            </a:extLst>
          </p:cNvPr>
          <p:cNvSpPr/>
          <p:nvPr/>
        </p:nvSpPr>
        <p:spPr>
          <a:xfrm>
            <a:off x="4989917" y="4043555"/>
            <a:ext cx="1800001" cy="2193733"/>
          </a:xfrm>
          <a:prstGeom prst="rect">
            <a:avLst/>
          </a:prstGeom>
          <a:solidFill>
            <a:srgbClr val="E9E6E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sp>
        <p:nvSpPr>
          <p:cNvPr id="26" name="Rectangle 25">
            <a:extLst>
              <a:ext uri="{FF2B5EF4-FFF2-40B4-BE49-F238E27FC236}">
                <a16:creationId xmlns:a16="http://schemas.microsoft.com/office/drawing/2014/main" id="{239BC432-903D-8DC9-7F91-2E56398B97D9}"/>
              </a:ext>
            </a:extLst>
          </p:cNvPr>
          <p:cNvSpPr/>
          <p:nvPr/>
        </p:nvSpPr>
        <p:spPr>
          <a:xfrm>
            <a:off x="2863801" y="4043555"/>
            <a:ext cx="1800001" cy="2193733"/>
          </a:xfrm>
          <a:prstGeom prst="rect">
            <a:avLst/>
          </a:prstGeom>
          <a:solidFill>
            <a:srgbClr val="E9E6E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grpSp>
        <p:nvGrpSpPr>
          <p:cNvPr id="27" name="Group 26">
            <a:extLst>
              <a:ext uri="{FF2B5EF4-FFF2-40B4-BE49-F238E27FC236}">
                <a16:creationId xmlns:a16="http://schemas.microsoft.com/office/drawing/2014/main" id="{676C9FE3-FA55-4900-BC8E-E34F834DA91A}"/>
              </a:ext>
            </a:extLst>
          </p:cNvPr>
          <p:cNvGrpSpPr/>
          <p:nvPr/>
        </p:nvGrpSpPr>
        <p:grpSpPr>
          <a:xfrm>
            <a:off x="7033338" y="4043555"/>
            <a:ext cx="2137491" cy="2100245"/>
            <a:chOff x="4964598" y="2132115"/>
            <a:chExt cx="2137491" cy="2100245"/>
          </a:xfrm>
        </p:grpSpPr>
        <p:pic>
          <p:nvPicPr>
            <p:cNvPr id="28" name="Bildobjekt 4">
              <a:extLst>
                <a:ext uri="{FF2B5EF4-FFF2-40B4-BE49-F238E27FC236}">
                  <a16:creationId xmlns:a16="http://schemas.microsoft.com/office/drawing/2014/main" id="{E33C270E-1E84-6F72-136F-CB682B7E45F9}"/>
                </a:ext>
              </a:extLst>
            </p:cNvPr>
            <p:cNvPicPr preferRelativeResize="0">
              <a:picLocks noChangeAspect="1"/>
            </p:cNvPicPr>
            <p:nvPr/>
          </p:nvPicPr>
          <p:blipFill>
            <a:blip r:embed="rId12" cstate="email">
              <a:extLst>
                <a:ext uri="{28A0092B-C50C-407E-A947-70E740481C1C}">
                  <a14:useLocalDpi xmlns:a14="http://schemas.microsoft.com/office/drawing/2010/main"/>
                </a:ext>
              </a:extLst>
            </a:blip>
            <a:srcRect/>
            <a:stretch/>
          </p:blipFill>
          <p:spPr>
            <a:xfrm>
              <a:off x="5133344" y="2132115"/>
              <a:ext cx="1800001" cy="1800000"/>
            </a:xfrm>
            <a:prstGeom prst="ellipse">
              <a:avLst/>
            </a:prstGeom>
          </p:spPr>
        </p:pic>
        <p:sp>
          <p:nvSpPr>
            <p:cNvPr id="29" name="Rektangel 11">
              <a:extLst>
                <a:ext uri="{FF2B5EF4-FFF2-40B4-BE49-F238E27FC236}">
                  <a16:creationId xmlns:a16="http://schemas.microsoft.com/office/drawing/2014/main" id="{2F561E99-8693-9DF5-B987-B2BDCAB659F4}"/>
                </a:ext>
              </a:extLst>
            </p:cNvPr>
            <p:cNvSpPr/>
            <p:nvPr/>
          </p:nvSpPr>
          <p:spPr>
            <a:xfrm>
              <a:off x="4964598" y="4016916"/>
              <a:ext cx="2137491" cy="215444"/>
            </a:xfrm>
            <a:prstGeom prst="rect">
              <a:avLst/>
            </a:prstGeom>
          </p:spPr>
          <p:txBody>
            <a:bodyPr wrap="square" tIns="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100" b="0" i="0" u="none" strike="noStrike" kern="1200" cap="none" spc="80" normalizeH="0" baseline="0" noProof="0">
                  <a:ln>
                    <a:noFill/>
                  </a:ln>
                  <a:solidFill>
                    <a:srgbClr val="000000"/>
                  </a:solidFill>
                  <a:effectLst/>
                  <a:uLnTx/>
                  <a:uFillTx/>
                  <a:latin typeface="Verdana"/>
                  <a:ea typeface="+mn-ea"/>
                  <a:cs typeface="+mn-cs"/>
                </a:rPr>
                <a:t>DESIGN</a:t>
              </a:r>
            </a:p>
          </p:txBody>
        </p:sp>
      </p:grpSp>
      <p:grpSp>
        <p:nvGrpSpPr>
          <p:cNvPr id="30" name="Group 29">
            <a:extLst>
              <a:ext uri="{FF2B5EF4-FFF2-40B4-BE49-F238E27FC236}">
                <a16:creationId xmlns:a16="http://schemas.microsoft.com/office/drawing/2014/main" id="{D429E9A4-7D61-6B3D-7ADE-8BB8FE071A9B}"/>
              </a:ext>
            </a:extLst>
          </p:cNvPr>
          <p:cNvGrpSpPr/>
          <p:nvPr/>
        </p:nvGrpSpPr>
        <p:grpSpPr>
          <a:xfrm>
            <a:off x="2747301" y="4043555"/>
            <a:ext cx="2014121" cy="2255057"/>
            <a:chOff x="9512139" y="2122476"/>
            <a:chExt cx="2014121" cy="2255057"/>
          </a:xfrm>
        </p:grpSpPr>
        <p:pic>
          <p:nvPicPr>
            <p:cNvPr id="31" name="Picture 7">
              <a:extLst>
                <a:ext uri="{FF2B5EF4-FFF2-40B4-BE49-F238E27FC236}">
                  <a16:creationId xmlns:a16="http://schemas.microsoft.com/office/drawing/2014/main" id="{B9D16DC9-CDCE-D837-74D9-4989B52B6DAD}"/>
                </a:ext>
              </a:extLst>
            </p:cNvPr>
            <p:cNvPicPr preferRelativeResize="0">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619200" y="2122476"/>
              <a:ext cx="1800001" cy="1800000"/>
            </a:xfrm>
            <a:prstGeom prst="ellipse">
              <a:avLst/>
            </a:prstGeom>
          </p:spPr>
        </p:pic>
        <p:sp>
          <p:nvSpPr>
            <p:cNvPr id="32" name="Rektangel 23">
              <a:extLst>
                <a:ext uri="{FF2B5EF4-FFF2-40B4-BE49-F238E27FC236}">
                  <a16:creationId xmlns:a16="http://schemas.microsoft.com/office/drawing/2014/main" id="{24263E54-5EB3-EA69-49D8-B79B8DB18F86}"/>
                </a:ext>
              </a:extLst>
            </p:cNvPr>
            <p:cNvSpPr/>
            <p:nvPr/>
          </p:nvSpPr>
          <p:spPr>
            <a:xfrm>
              <a:off x="9512139" y="3992812"/>
              <a:ext cx="2014121" cy="384721"/>
            </a:xfrm>
            <a:prstGeom prst="rect">
              <a:avLst/>
            </a:prstGeom>
          </p:spPr>
          <p:txBody>
            <a:bodyPr wrap="square" tIns="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100" b="1" i="0" u="none" strike="noStrike" kern="1200" cap="none" spc="80" normalizeH="0" baseline="0" noProof="0">
                  <a:ln>
                    <a:noFill/>
                  </a:ln>
                  <a:solidFill>
                    <a:srgbClr val="000000"/>
                  </a:solidFill>
                  <a:effectLst/>
                  <a:uLnTx/>
                  <a:uFillTx/>
                  <a:latin typeface="Verdana"/>
                  <a:ea typeface="+mn-ea"/>
                  <a:cs typeface="+mn-cs"/>
                </a:rPr>
                <a:t>ADVISORY SERVICES</a:t>
              </a:r>
            </a:p>
          </p:txBody>
        </p:sp>
      </p:grpSp>
      <p:grpSp>
        <p:nvGrpSpPr>
          <p:cNvPr id="33" name="Group 32">
            <a:extLst>
              <a:ext uri="{FF2B5EF4-FFF2-40B4-BE49-F238E27FC236}">
                <a16:creationId xmlns:a16="http://schemas.microsoft.com/office/drawing/2014/main" id="{5DECE92A-15B2-B107-07CC-D29B89B1CAC2}"/>
              </a:ext>
            </a:extLst>
          </p:cNvPr>
          <p:cNvGrpSpPr/>
          <p:nvPr/>
        </p:nvGrpSpPr>
        <p:grpSpPr>
          <a:xfrm>
            <a:off x="4921229" y="4043555"/>
            <a:ext cx="1952302" cy="2097471"/>
            <a:chOff x="2817091" y="2132115"/>
            <a:chExt cx="1952302" cy="2097471"/>
          </a:xfrm>
        </p:grpSpPr>
        <p:pic>
          <p:nvPicPr>
            <p:cNvPr id="34" name="Bildobjekt 8" descr="En bild som visar byggnad, utomhus, sitter&#10;&#10;Automatiskt genererad beskrivning">
              <a:extLst>
                <a:ext uri="{FF2B5EF4-FFF2-40B4-BE49-F238E27FC236}">
                  <a16:creationId xmlns:a16="http://schemas.microsoft.com/office/drawing/2014/main" id="{8B2EDA38-C9BA-EF38-530B-B39293F4EA7E}"/>
                </a:ext>
              </a:extLst>
            </p:cNvPr>
            <p:cNvPicPr preferRelativeResize="0">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2890416" y="2132115"/>
              <a:ext cx="1800001" cy="1800000"/>
            </a:xfrm>
            <a:prstGeom prst="ellipse">
              <a:avLst/>
            </a:prstGeom>
          </p:spPr>
        </p:pic>
        <p:sp>
          <p:nvSpPr>
            <p:cNvPr id="35" name="Rektangel 35">
              <a:extLst>
                <a:ext uri="{FF2B5EF4-FFF2-40B4-BE49-F238E27FC236}">
                  <a16:creationId xmlns:a16="http://schemas.microsoft.com/office/drawing/2014/main" id="{833FDEF6-374B-7050-2A27-B6C02168EA97}"/>
                </a:ext>
              </a:extLst>
            </p:cNvPr>
            <p:cNvSpPr/>
            <p:nvPr/>
          </p:nvSpPr>
          <p:spPr>
            <a:xfrm>
              <a:off x="2817091" y="4014142"/>
              <a:ext cx="1952302" cy="215444"/>
            </a:xfrm>
            <a:prstGeom prst="rect">
              <a:avLst/>
            </a:prstGeom>
          </p:spPr>
          <p:txBody>
            <a:bodyPr wrap="square" tIns="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100" b="1" i="0" u="none" strike="noStrike" kern="1200" cap="none" spc="80" normalizeH="0" baseline="0" noProof="0">
                  <a:ln>
                    <a:noFill/>
                  </a:ln>
                  <a:solidFill>
                    <a:srgbClr val="000000"/>
                  </a:solidFill>
                  <a:effectLst/>
                  <a:uLnTx/>
                  <a:uFillTx/>
                  <a:latin typeface="Verdana"/>
                  <a:ea typeface="+mn-ea"/>
                  <a:cs typeface="+mn-cs"/>
                </a:rPr>
                <a:t>ENGINEERING</a:t>
              </a:r>
            </a:p>
          </p:txBody>
        </p:sp>
      </p:grpSp>
      <p:grpSp>
        <p:nvGrpSpPr>
          <p:cNvPr id="36" name="Group 35">
            <a:extLst>
              <a:ext uri="{FF2B5EF4-FFF2-40B4-BE49-F238E27FC236}">
                <a16:creationId xmlns:a16="http://schemas.microsoft.com/office/drawing/2014/main" id="{D9CEF3B5-DA92-4ED8-7760-86B23797F1CC}"/>
              </a:ext>
            </a:extLst>
          </p:cNvPr>
          <p:cNvGrpSpPr/>
          <p:nvPr/>
        </p:nvGrpSpPr>
        <p:grpSpPr>
          <a:xfrm>
            <a:off x="9330635" y="4043555"/>
            <a:ext cx="2159969" cy="2091121"/>
            <a:chOff x="7196287" y="2132115"/>
            <a:chExt cx="2159969" cy="2091121"/>
          </a:xfrm>
        </p:grpSpPr>
        <p:pic>
          <p:nvPicPr>
            <p:cNvPr id="37" name="Bildobjekt 6">
              <a:extLst>
                <a:ext uri="{FF2B5EF4-FFF2-40B4-BE49-F238E27FC236}">
                  <a16:creationId xmlns:a16="http://schemas.microsoft.com/office/drawing/2014/main" id="{137D29CD-FB6D-9764-00E2-C67526A317D8}"/>
                </a:ext>
              </a:extLst>
            </p:cNvPr>
            <p:cNvPicPr preferRelativeResize="0">
              <a:picLocks noChangeAspect="1"/>
            </p:cNvPicPr>
            <p:nvPr/>
          </p:nvPicPr>
          <p:blipFill>
            <a:blip r:embed="rId15" cstate="email">
              <a:extLst>
                <a:ext uri="{28A0092B-C50C-407E-A947-70E740481C1C}">
                  <a14:useLocalDpi xmlns:a14="http://schemas.microsoft.com/office/drawing/2010/main"/>
                </a:ext>
              </a:extLst>
            </a:blip>
            <a:srcRect/>
            <a:stretch/>
          </p:blipFill>
          <p:spPr>
            <a:xfrm>
              <a:off x="7376272" y="2132115"/>
              <a:ext cx="1800001" cy="1800000"/>
            </a:xfrm>
            <a:prstGeom prst="ellipse">
              <a:avLst/>
            </a:prstGeom>
          </p:spPr>
        </p:pic>
        <p:sp>
          <p:nvSpPr>
            <p:cNvPr id="38" name="TextBox 29">
              <a:extLst>
                <a:ext uri="{FF2B5EF4-FFF2-40B4-BE49-F238E27FC236}">
                  <a16:creationId xmlns:a16="http://schemas.microsoft.com/office/drawing/2014/main" id="{2E02768C-8289-89CA-D3A9-54A8F390C4BD}"/>
                </a:ext>
              </a:extLst>
            </p:cNvPr>
            <p:cNvSpPr txBox="1"/>
            <p:nvPr/>
          </p:nvSpPr>
          <p:spPr>
            <a:xfrm>
              <a:off x="7196287" y="4007792"/>
              <a:ext cx="2159969" cy="215444"/>
            </a:xfrm>
            <a:prstGeom prst="rect">
              <a:avLst/>
            </a:prstGeom>
            <a:noFill/>
          </p:spPr>
          <p:txBody>
            <a:bodyPr wrap="square" t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80" normalizeH="0" baseline="0" noProof="0">
                  <a:ln>
                    <a:noFill/>
                  </a:ln>
                  <a:solidFill>
                    <a:srgbClr val="000000"/>
                  </a:solidFill>
                  <a:effectLst/>
                  <a:uLnTx/>
                  <a:uFillTx/>
                  <a:latin typeface="Verdana"/>
                  <a:ea typeface="+mn-ea"/>
                  <a:cs typeface="+mn-cs"/>
                </a:rPr>
                <a:t>DIGITALISATION</a:t>
              </a:r>
            </a:p>
          </p:txBody>
        </p:sp>
      </p:grpSp>
    </p:spTree>
    <p:custDataLst>
      <p:tags r:id="rId1"/>
    </p:custDataLst>
    <p:extLst>
      <p:ext uri="{BB962C8B-B14F-4D97-AF65-F5344CB8AC3E}">
        <p14:creationId xmlns:p14="http://schemas.microsoft.com/office/powerpoint/2010/main" val="192813258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97BD71AA-B4A5-078E-C7ED-8C54CD5A93D5}"/>
              </a:ext>
            </a:extLst>
          </p:cNvPr>
          <p:cNvGraphicFramePr>
            <a:graphicFrameLocks noChangeAspect="1"/>
          </p:cNvGraphicFramePr>
          <p:nvPr>
            <p:custDataLst>
              <p:tags r:id="rId2"/>
            </p:custDataLst>
            <p:extLst>
              <p:ext uri="{D42A27DB-BD31-4B8C-83A1-F6EECF244321}">
                <p14:modId xmlns:p14="http://schemas.microsoft.com/office/powerpoint/2010/main" val="2217896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10" name="think-cell data - do not delete" hidden="1">
                        <a:extLst>
                          <a:ext uri="{FF2B5EF4-FFF2-40B4-BE49-F238E27FC236}">
                            <a16:creationId xmlns:a16="http://schemas.microsoft.com/office/drawing/2014/main" id="{97BD71AA-B4A5-078E-C7ED-8C54CD5A93D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B8E7D57C-A37B-4F7D-9F55-BBAD5A449C77}"/>
              </a:ext>
            </a:extLst>
          </p:cNvPr>
          <p:cNvSpPr>
            <a:spLocks noGrp="1"/>
          </p:cNvSpPr>
          <p:nvPr>
            <p:ph type="body" sz="quarter" idx="13"/>
          </p:nvPr>
        </p:nvSpPr>
        <p:spPr/>
        <p:txBody>
          <a:bodyPr/>
          <a:lstStyle/>
          <a:p>
            <a:r>
              <a:rPr lang="en-GB" dirty="0"/>
              <a:t>ABOUT Afry management consulting</a:t>
            </a:r>
          </a:p>
        </p:txBody>
      </p:sp>
      <p:sp>
        <p:nvSpPr>
          <p:cNvPr id="7" name="Title 6">
            <a:extLst>
              <a:ext uri="{FF2B5EF4-FFF2-40B4-BE49-F238E27FC236}">
                <a16:creationId xmlns:a16="http://schemas.microsoft.com/office/drawing/2014/main" id="{2E3B291B-9876-4A69-A303-A3CBC7FE5159}"/>
              </a:ext>
            </a:extLst>
          </p:cNvPr>
          <p:cNvSpPr>
            <a:spLocks noGrp="1"/>
          </p:cNvSpPr>
          <p:nvPr>
            <p:ph type="title"/>
          </p:nvPr>
        </p:nvSpPr>
        <p:spPr>
          <a:xfrm>
            <a:off x="766763" y="958740"/>
            <a:ext cx="10658475" cy="584775"/>
          </a:xfrm>
        </p:spPr>
        <p:txBody>
          <a:bodyPr vert="horz"/>
          <a:lstStyle/>
          <a:p>
            <a:r>
              <a:rPr lang="en-GB"/>
              <a:t>The Management Consulting Division is positioned as the leading advisor for the transition of the energy sector</a:t>
            </a:r>
          </a:p>
        </p:txBody>
      </p:sp>
      <p:sp>
        <p:nvSpPr>
          <p:cNvPr id="11" name="Rechteck 10">
            <a:extLst>
              <a:ext uri="{FF2B5EF4-FFF2-40B4-BE49-F238E27FC236}">
                <a16:creationId xmlns:a16="http://schemas.microsoft.com/office/drawing/2014/main" id="{C858C1A5-2181-46F8-91C6-603624B865A3}"/>
              </a:ext>
            </a:extLst>
          </p:cNvPr>
          <p:cNvSpPr/>
          <p:nvPr/>
        </p:nvSpPr>
        <p:spPr>
          <a:xfrm>
            <a:off x="3473068" y="4003007"/>
            <a:ext cx="2526364" cy="4806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r" defTabSz="914400" rtl="0" eaLnBrk="1" fontAlgn="auto" latinLnBrk="0" hangingPunct="1">
              <a:lnSpc>
                <a:spcPct val="95000"/>
              </a:lnSpc>
              <a:spcBef>
                <a:spcPts val="10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mn-ea"/>
                <a:cs typeface="+mn-cs"/>
              </a:rPr>
              <a:t>Networks</a:t>
            </a:r>
          </a:p>
        </p:txBody>
      </p:sp>
      <p:sp>
        <p:nvSpPr>
          <p:cNvPr id="12" name="Rechteck 11">
            <a:extLst>
              <a:ext uri="{FF2B5EF4-FFF2-40B4-BE49-F238E27FC236}">
                <a16:creationId xmlns:a16="http://schemas.microsoft.com/office/drawing/2014/main" id="{D762985D-72B2-475B-8D1E-D08A00760974}"/>
              </a:ext>
            </a:extLst>
          </p:cNvPr>
          <p:cNvSpPr/>
          <p:nvPr/>
        </p:nvSpPr>
        <p:spPr>
          <a:xfrm>
            <a:off x="762272" y="4001704"/>
            <a:ext cx="2526364" cy="4806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r" defTabSz="914400" rtl="0" eaLnBrk="1" fontAlgn="auto" latinLnBrk="0" hangingPunct="1">
              <a:lnSpc>
                <a:spcPct val="95000"/>
              </a:lnSpc>
              <a:spcBef>
                <a:spcPts val="10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mn-ea"/>
                <a:cs typeface="+mn-cs"/>
              </a:rPr>
              <a:t>Power &amp; Heat Generation</a:t>
            </a:r>
          </a:p>
        </p:txBody>
      </p:sp>
      <p:sp>
        <p:nvSpPr>
          <p:cNvPr id="13" name="Rechteck 12">
            <a:extLst>
              <a:ext uri="{FF2B5EF4-FFF2-40B4-BE49-F238E27FC236}">
                <a16:creationId xmlns:a16="http://schemas.microsoft.com/office/drawing/2014/main" id="{6900587B-42C1-4710-86CB-078D1A209D40}"/>
              </a:ext>
            </a:extLst>
          </p:cNvPr>
          <p:cNvSpPr/>
          <p:nvPr/>
        </p:nvSpPr>
        <p:spPr>
          <a:xfrm>
            <a:off x="6188171" y="4011520"/>
            <a:ext cx="2526364" cy="4806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r">
              <a:lnSpc>
                <a:spcPct val="95000"/>
              </a:lnSpc>
              <a:spcBef>
                <a:spcPts val="100"/>
              </a:spcBef>
            </a:pPr>
            <a:r>
              <a:rPr lang="en-GB" sz="1200">
                <a:solidFill>
                  <a:srgbClr val="FFFFFF"/>
                </a:solidFill>
                <a:latin typeface="Verdana" panose="020B0604030504040204" pitchFamily="34" charset="0"/>
              </a:rPr>
              <a:t>Hydrogen &amp; Low </a:t>
            </a:r>
            <a:br>
              <a:rPr lang="en-GB" sz="1200">
                <a:solidFill>
                  <a:srgbClr val="FFFFFF"/>
                </a:solidFill>
                <a:latin typeface="Verdana" panose="020B0604030504040204" pitchFamily="34" charset="0"/>
              </a:rPr>
            </a:br>
            <a:r>
              <a:rPr lang="en-GB" sz="1200">
                <a:solidFill>
                  <a:srgbClr val="FFFFFF"/>
                </a:solidFill>
                <a:latin typeface="Verdana" panose="020B0604030504040204" pitchFamily="34" charset="0"/>
              </a:rPr>
              <a:t>Carbon Gases</a:t>
            </a:r>
          </a:p>
        </p:txBody>
      </p:sp>
      <p:sp>
        <p:nvSpPr>
          <p:cNvPr id="15" name="Rechteck 14">
            <a:extLst>
              <a:ext uri="{FF2B5EF4-FFF2-40B4-BE49-F238E27FC236}">
                <a16:creationId xmlns:a16="http://schemas.microsoft.com/office/drawing/2014/main" id="{8AFD119F-7CCE-49B4-9CD8-E6EBD99483C1}"/>
              </a:ext>
            </a:extLst>
          </p:cNvPr>
          <p:cNvSpPr/>
          <p:nvPr/>
        </p:nvSpPr>
        <p:spPr>
          <a:xfrm>
            <a:off x="8898876" y="4011520"/>
            <a:ext cx="2526364" cy="4806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r" defTabSz="914400" rtl="0" eaLnBrk="1" fontAlgn="auto" latinLnBrk="0" hangingPunct="1">
              <a:lnSpc>
                <a:spcPct val="95000"/>
              </a:lnSpc>
              <a:spcBef>
                <a:spcPts val="10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mn-ea"/>
                <a:cs typeface="+mn-cs"/>
              </a:rPr>
              <a:t>Future Cities &amp;</a:t>
            </a:r>
          </a:p>
          <a:p>
            <a:pPr marL="0" marR="0" lvl="0" indent="0" algn="r" defTabSz="914400" rtl="0" eaLnBrk="1" fontAlgn="auto" latinLnBrk="0" hangingPunct="1">
              <a:lnSpc>
                <a:spcPct val="95000"/>
              </a:lnSpc>
              <a:spcBef>
                <a:spcPts val="10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Verdana" panose="020B0604030504040204" pitchFamily="34" charset="0"/>
                <a:ea typeface="+mn-ea"/>
                <a:cs typeface="+mn-cs"/>
              </a:rPr>
              <a:t> Mobility</a:t>
            </a:r>
          </a:p>
        </p:txBody>
      </p:sp>
      <p:sp>
        <p:nvSpPr>
          <p:cNvPr id="16" name="Rechteck 21">
            <a:extLst>
              <a:ext uri="{FF2B5EF4-FFF2-40B4-BE49-F238E27FC236}">
                <a16:creationId xmlns:a16="http://schemas.microsoft.com/office/drawing/2014/main" id="{79B1F2E5-07F9-496D-AAF1-BFDAB7DCF7B1}"/>
              </a:ext>
            </a:extLst>
          </p:cNvPr>
          <p:cNvSpPr/>
          <p:nvPr/>
        </p:nvSpPr>
        <p:spPr>
          <a:xfrm>
            <a:off x="3473068" y="4551177"/>
            <a:ext cx="2526364" cy="1687418"/>
          </a:xfrm>
          <a:prstGeom prst="rect">
            <a:avLst/>
          </a:prstGeom>
          <a:solidFill>
            <a:schemeClr val="tx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lnSpc>
                <a:spcPct val="95000"/>
              </a:lnSpc>
              <a:spcBef>
                <a:spcPts val="200"/>
              </a:spcBef>
              <a:buFont typeface="Symbol" panose="05050102010706020507" pitchFamily="18" charset="2"/>
              <a:buChar char="-"/>
            </a:pPr>
            <a:r>
              <a:rPr lang="en-GB" sz="1000">
                <a:solidFill>
                  <a:schemeClr val="bg1"/>
                </a:solidFill>
              </a:rPr>
              <a:t>Transmission (electricity)</a:t>
            </a:r>
          </a:p>
          <a:p>
            <a:pPr marL="171450" indent="-171450">
              <a:lnSpc>
                <a:spcPct val="95000"/>
              </a:lnSpc>
              <a:spcBef>
                <a:spcPts val="200"/>
              </a:spcBef>
              <a:buFont typeface="Symbol" panose="05050102010706020507" pitchFamily="18" charset="2"/>
              <a:buChar char="-"/>
            </a:pPr>
            <a:r>
              <a:rPr lang="en-GB" sz="1000">
                <a:solidFill>
                  <a:schemeClr val="bg1"/>
                </a:solidFill>
              </a:rPr>
              <a:t>Distribution </a:t>
            </a:r>
          </a:p>
          <a:p>
            <a:pPr marL="171450" indent="-171450">
              <a:lnSpc>
                <a:spcPct val="95000"/>
              </a:lnSpc>
              <a:spcBef>
                <a:spcPts val="200"/>
              </a:spcBef>
              <a:buFont typeface="Symbol" panose="05050102010706020507" pitchFamily="18" charset="2"/>
              <a:buChar char="-"/>
            </a:pPr>
            <a:r>
              <a:rPr lang="en-GB" sz="1000">
                <a:solidFill>
                  <a:schemeClr val="bg1"/>
                </a:solidFill>
              </a:rPr>
              <a:t>Smart- grids and metering</a:t>
            </a:r>
          </a:p>
          <a:p>
            <a:pPr marL="171450" indent="-171450">
              <a:lnSpc>
                <a:spcPct val="95000"/>
              </a:lnSpc>
              <a:spcBef>
                <a:spcPts val="200"/>
              </a:spcBef>
              <a:buFont typeface="Symbol" panose="05050102010706020507" pitchFamily="18" charset="2"/>
              <a:buChar char="-"/>
            </a:pPr>
            <a:r>
              <a:rPr lang="en-GB" sz="1000">
                <a:solidFill>
                  <a:schemeClr val="bg1"/>
                </a:solidFill>
              </a:rPr>
              <a:t>EV infrastructure</a:t>
            </a:r>
          </a:p>
          <a:p>
            <a:pPr marL="171450" indent="-171450">
              <a:lnSpc>
                <a:spcPct val="95000"/>
              </a:lnSpc>
              <a:spcBef>
                <a:spcPts val="200"/>
              </a:spcBef>
              <a:buFont typeface="Symbol" panose="05050102010706020507" pitchFamily="18" charset="2"/>
              <a:buChar char="-"/>
            </a:pPr>
            <a:r>
              <a:rPr lang="en-GB" sz="1000">
                <a:solidFill>
                  <a:schemeClr val="bg1"/>
                </a:solidFill>
              </a:rPr>
              <a:t>System operation</a:t>
            </a:r>
          </a:p>
          <a:p>
            <a:pPr marL="171450" indent="-171450">
              <a:lnSpc>
                <a:spcPct val="95000"/>
              </a:lnSpc>
              <a:spcBef>
                <a:spcPts val="200"/>
              </a:spcBef>
              <a:buFont typeface="Symbol" panose="05050102010706020507" pitchFamily="18" charset="2"/>
              <a:buChar char="-"/>
            </a:pPr>
            <a:r>
              <a:rPr lang="en-GB" sz="1000">
                <a:solidFill>
                  <a:schemeClr val="bg1"/>
                </a:solidFill>
              </a:rPr>
              <a:t>Market operation</a:t>
            </a:r>
          </a:p>
          <a:p>
            <a:pPr marL="171450" marR="0" lvl="0" indent="-171450" algn="l" defTabSz="914400" rtl="0" eaLnBrk="1" fontAlgn="auto" latinLnBrk="0" hangingPunct="1">
              <a:lnSpc>
                <a:spcPct val="95000"/>
              </a:lnSpc>
              <a:spcBef>
                <a:spcPts val="200"/>
              </a:spcBef>
              <a:spcAft>
                <a:spcPts val="0"/>
              </a:spcAft>
              <a:buClrTx/>
              <a:buSzTx/>
              <a:buFont typeface="Symbol" panose="05050102010706020507" pitchFamily="18" charset="2"/>
              <a:buChar char="-"/>
              <a:tabLst/>
              <a:defRPr/>
            </a:pPr>
            <a:endParaRPr kumimoji="0" lang="en-GB" sz="1000" b="0" i="0" u="none" strike="noStrike" kern="1200" cap="none" spc="0" normalizeH="0" baseline="0" noProof="0">
              <a:ln>
                <a:noFill/>
              </a:ln>
              <a:solidFill>
                <a:srgbClr val="FFFFFF"/>
              </a:solidFill>
              <a:effectLst/>
              <a:uLnTx/>
              <a:uFillTx/>
              <a:latin typeface="Verdana"/>
              <a:ea typeface="+mn-ea"/>
              <a:cs typeface="+mn-cs"/>
            </a:endParaRPr>
          </a:p>
        </p:txBody>
      </p:sp>
      <p:sp>
        <p:nvSpPr>
          <p:cNvPr id="17" name="Rechteck 22">
            <a:extLst>
              <a:ext uri="{FF2B5EF4-FFF2-40B4-BE49-F238E27FC236}">
                <a16:creationId xmlns:a16="http://schemas.microsoft.com/office/drawing/2014/main" id="{29D16E90-1192-4CE0-B3B3-F453F2FD74D5}"/>
              </a:ext>
            </a:extLst>
          </p:cNvPr>
          <p:cNvSpPr/>
          <p:nvPr/>
        </p:nvSpPr>
        <p:spPr>
          <a:xfrm>
            <a:off x="762272" y="4549870"/>
            <a:ext cx="2526364" cy="1687418"/>
          </a:xfrm>
          <a:prstGeom prst="rect">
            <a:avLst/>
          </a:prstGeom>
          <a:solidFill>
            <a:schemeClr val="tx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lnSpc>
                <a:spcPct val="95000"/>
              </a:lnSpc>
              <a:spcBef>
                <a:spcPts val="200"/>
              </a:spcBef>
              <a:buFont typeface="Symbol" panose="05050102010706020507" pitchFamily="18" charset="2"/>
              <a:buChar char="-"/>
            </a:pPr>
            <a:r>
              <a:rPr lang="en-GB" sz="1000">
                <a:solidFill>
                  <a:schemeClr val="bg1"/>
                </a:solidFill>
              </a:rPr>
              <a:t>Thermal generation (coal, gas, nuclear...)</a:t>
            </a:r>
          </a:p>
          <a:p>
            <a:pPr marL="171450" indent="-171450">
              <a:lnSpc>
                <a:spcPct val="95000"/>
              </a:lnSpc>
              <a:spcBef>
                <a:spcPts val="200"/>
              </a:spcBef>
              <a:buFont typeface="Symbol" panose="05050102010706020507" pitchFamily="18" charset="2"/>
              <a:buChar char="-"/>
            </a:pPr>
            <a:r>
              <a:rPr lang="en-GB" sz="1000">
                <a:solidFill>
                  <a:schemeClr val="bg1"/>
                </a:solidFill>
              </a:rPr>
              <a:t>Grid scale renewables (wind, solar, bioenergy) </a:t>
            </a:r>
          </a:p>
          <a:p>
            <a:pPr marL="171450" indent="-171450">
              <a:lnSpc>
                <a:spcPct val="95000"/>
              </a:lnSpc>
              <a:spcBef>
                <a:spcPts val="200"/>
              </a:spcBef>
              <a:buFont typeface="Symbol" panose="05050102010706020507" pitchFamily="18" charset="2"/>
              <a:buChar char="-"/>
            </a:pPr>
            <a:r>
              <a:rPr lang="en-GB" sz="1000">
                <a:solidFill>
                  <a:schemeClr val="bg1"/>
                </a:solidFill>
              </a:rPr>
              <a:t>Hydro power &amp; storage</a:t>
            </a:r>
          </a:p>
          <a:p>
            <a:pPr marL="171450" indent="-171450">
              <a:lnSpc>
                <a:spcPct val="95000"/>
              </a:lnSpc>
              <a:spcBef>
                <a:spcPts val="200"/>
              </a:spcBef>
              <a:buFont typeface="Symbol" panose="05050102010706020507" pitchFamily="18" charset="2"/>
              <a:buChar char="-"/>
            </a:pPr>
            <a:r>
              <a:rPr lang="en-GB" sz="1000">
                <a:solidFill>
                  <a:schemeClr val="bg1"/>
                </a:solidFill>
              </a:rPr>
              <a:t>Waste to energy</a:t>
            </a:r>
          </a:p>
          <a:p>
            <a:pPr marL="171450" indent="-171450">
              <a:lnSpc>
                <a:spcPct val="95000"/>
              </a:lnSpc>
              <a:spcBef>
                <a:spcPts val="200"/>
              </a:spcBef>
              <a:buFont typeface="Symbol" panose="05050102010706020507" pitchFamily="18" charset="2"/>
              <a:buChar char="-"/>
            </a:pPr>
            <a:r>
              <a:rPr lang="en-GB" sz="1000">
                <a:solidFill>
                  <a:schemeClr val="bg1"/>
                </a:solidFill>
              </a:rPr>
              <a:t>(green) district heating</a:t>
            </a:r>
          </a:p>
          <a:p>
            <a:pPr marL="171450" indent="-171450">
              <a:lnSpc>
                <a:spcPct val="95000"/>
              </a:lnSpc>
              <a:spcBef>
                <a:spcPts val="200"/>
              </a:spcBef>
              <a:buFont typeface="Symbol" panose="05050102010706020507" pitchFamily="18" charset="2"/>
              <a:buChar char="-"/>
            </a:pPr>
            <a:r>
              <a:rPr lang="en-GB" sz="1000">
                <a:solidFill>
                  <a:schemeClr val="bg1"/>
                </a:solidFill>
              </a:rPr>
              <a:t>PPAs</a:t>
            </a:r>
          </a:p>
        </p:txBody>
      </p:sp>
      <p:sp>
        <p:nvSpPr>
          <p:cNvPr id="18" name="Rechteck 23">
            <a:extLst>
              <a:ext uri="{FF2B5EF4-FFF2-40B4-BE49-F238E27FC236}">
                <a16:creationId xmlns:a16="http://schemas.microsoft.com/office/drawing/2014/main" id="{A396713F-A214-42C0-836E-4DF4228C4A62}"/>
              </a:ext>
            </a:extLst>
          </p:cNvPr>
          <p:cNvSpPr/>
          <p:nvPr/>
        </p:nvSpPr>
        <p:spPr>
          <a:xfrm>
            <a:off x="6188171" y="4559686"/>
            <a:ext cx="2526364" cy="1687418"/>
          </a:xfrm>
          <a:prstGeom prst="rect">
            <a:avLst/>
          </a:prstGeom>
          <a:solidFill>
            <a:schemeClr val="tx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lnSpc>
                <a:spcPct val="95000"/>
              </a:lnSpc>
              <a:spcBef>
                <a:spcPts val="200"/>
              </a:spcBef>
              <a:buFont typeface="Symbol" panose="05050102010706020507" pitchFamily="18" charset="2"/>
              <a:buChar char="-"/>
            </a:pPr>
            <a:r>
              <a:rPr lang="en-GB" sz="1000">
                <a:solidFill>
                  <a:schemeClr val="bg1"/>
                </a:solidFill>
              </a:rPr>
              <a:t>Production of green hydrogen</a:t>
            </a:r>
          </a:p>
          <a:p>
            <a:pPr marL="171450" indent="-171450">
              <a:lnSpc>
                <a:spcPct val="95000"/>
              </a:lnSpc>
              <a:spcBef>
                <a:spcPts val="200"/>
              </a:spcBef>
              <a:buFont typeface="Symbol" panose="05050102010706020507" pitchFamily="18" charset="2"/>
              <a:buChar char="-"/>
            </a:pPr>
            <a:r>
              <a:rPr lang="en-GB" sz="1000">
                <a:solidFill>
                  <a:schemeClr val="bg1"/>
                </a:solidFill>
              </a:rPr>
              <a:t>International trade and transport of green hydrogen</a:t>
            </a:r>
          </a:p>
          <a:p>
            <a:pPr marL="171450" indent="-171450">
              <a:lnSpc>
                <a:spcPct val="95000"/>
              </a:lnSpc>
              <a:spcBef>
                <a:spcPts val="200"/>
              </a:spcBef>
              <a:buFont typeface="Symbol" panose="05050102010706020507" pitchFamily="18" charset="2"/>
              <a:buChar char="-"/>
            </a:pPr>
            <a:r>
              <a:rPr lang="en-GB" sz="1000">
                <a:solidFill>
                  <a:schemeClr val="bg1"/>
                </a:solidFill>
              </a:rPr>
              <a:t>Hydrogen storage</a:t>
            </a:r>
          </a:p>
          <a:p>
            <a:pPr marL="171450" indent="-171450">
              <a:lnSpc>
                <a:spcPct val="95000"/>
              </a:lnSpc>
              <a:spcBef>
                <a:spcPts val="200"/>
              </a:spcBef>
              <a:buFont typeface="Symbol" panose="05050102010706020507" pitchFamily="18" charset="2"/>
              <a:buChar char="-"/>
            </a:pPr>
            <a:r>
              <a:rPr lang="en-GB" sz="1000">
                <a:solidFill>
                  <a:schemeClr val="bg1"/>
                </a:solidFill>
              </a:rPr>
              <a:t>CCS / CCU</a:t>
            </a:r>
          </a:p>
          <a:p>
            <a:pPr marL="171450" indent="-171450">
              <a:lnSpc>
                <a:spcPct val="95000"/>
              </a:lnSpc>
              <a:spcBef>
                <a:spcPts val="200"/>
              </a:spcBef>
              <a:buFont typeface="Symbol" panose="05050102010706020507" pitchFamily="18" charset="2"/>
              <a:buChar char="-"/>
            </a:pPr>
            <a:r>
              <a:rPr lang="en-GB" sz="1000">
                <a:solidFill>
                  <a:schemeClr val="bg1"/>
                </a:solidFill>
              </a:rPr>
              <a:t>Ammonia &amp; methanol</a:t>
            </a:r>
          </a:p>
          <a:p>
            <a:pPr marL="171450" indent="-171450">
              <a:lnSpc>
                <a:spcPct val="95000"/>
              </a:lnSpc>
              <a:spcBef>
                <a:spcPts val="200"/>
              </a:spcBef>
              <a:buFont typeface="Symbol" panose="05050102010706020507" pitchFamily="18" charset="2"/>
              <a:buChar char="-"/>
            </a:pPr>
            <a:r>
              <a:rPr lang="en-GB" sz="1000">
                <a:solidFill>
                  <a:schemeClr val="bg1"/>
                </a:solidFill>
              </a:rPr>
              <a:t>Biomethane</a:t>
            </a:r>
          </a:p>
        </p:txBody>
      </p:sp>
      <p:sp>
        <p:nvSpPr>
          <p:cNvPr id="20" name="Rechteck 25">
            <a:extLst>
              <a:ext uri="{FF2B5EF4-FFF2-40B4-BE49-F238E27FC236}">
                <a16:creationId xmlns:a16="http://schemas.microsoft.com/office/drawing/2014/main" id="{0162B6DD-584C-4EBD-B1C4-95A7EEDC3406}"/>
              </a:ext>
            </a:extLst>
          </p:cNvPr>
          <p:cNvSpPr/>
          <p:nvPr/>
        </p:nvSpPr>
        <p:spPr>
          <a:xfrm>
            <a:off x="8898875" y="4559686"/>
            <a:ext cx="2526364" cy="1687418"/>
          </a:xfrm>
          <a:prstGeom prst="rect">
            <a:avLst/>
          </a:prstGeom>
          <a:solidFill>
            <a:schemeClr val="tx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lnSpc>
                <a:spcPct val="95000"/>
              </a:lnSpc>
              <a:spcBef>
                <a:spcPts val="200"/>
              </a:spcBef>
              <a:buFont typeface="Symbol" panose="05050102010706020507" pitchFamily="18" charset="2"/>
              <a:buChar char="-"/>
            </a:pPr>
            <a:r>
              <a:rPr lang="en-GB" sz="1000">
                <a:solidFill>
                  <a:schemeClr val="bg1"/>
                </a:solidFill>
              </a:rPr>
              <a:t>EV charging​</a:t>
            </a:r>
          </a:p>
          <a:p>
            <a:pPr marL="171450" indent="-171450">
              <a:lnSpc>
                <a:spcPct val="95000"/>
              </a:lnSpc>
              <a:spcBef>
                <a:spcPts val="200"/>
              </a:spcBef>
              <a:buFont typeface="Symbol" panose="05050102010706020507" pitchFamily="18" charset="2"/>
              <a:buChar char="-"/>
            </a:pPr>
            <a:r>
              <a:rPr lang="en-GB" sz="1000">
                <a:solidFill>
                  <a:schemeClr val="bg1"/>
                </a:solidFill>
              </a:rPr>
              <a:t>Decarbonization of cities and transport​</a:t>
            </a:r>
          </a:p>
          <a:p>
            <a:pPr marL="171450" indent="-171450">
              <a:lnSpc>
                <a:spcPct val="95000"/>
              </a:lnSpc>
              <a:spcBef>
                <a:spcPts val="200"/>
              </a:spcBef>
              <a:buFont typeface="Symbol" panose="05050102010706020507" pitchFamily="18" charset="2"/>
              <a:buChar char="-"/>
            </a:pPr>
            <a:r>
              <a:rPr lang="en-GB" sz="1000">
                <a:solidFill>
                  <a:schemeClr val="bg1"/>
                </a:solidFill>
              </a:rPr>
              <a:t>New mobility services​</a:t>
            </a:r>
          </a:p>
          <a:p>
            <a:pPr marL="171450" indent="-171450">
              <a:lnSpc>
                <a:spcPct val="95000"/>
              </a:lnSpc>
              <a:spcBef>
                <a:spcPts val="200"/>
              </a:spcBef>
              <a:buFont typeface="Symbol" panose="05050102010706020507" pitchFamily="18" charset="2"/>
              <a:buChar char="-"/>
            </a:pPr>
            <a:r>
              <a:rPr lang="en-GB" sz="1000">
                <a:solidFill>
                  <a:schemeClr val="bg1"/>
                </a:solidFill>
              </a:rPr>
              <a:t>Smart city solutions and efficient Buildings​</a:t>
            </a:r>
          </a:p>
        </p:txBody>
      </p:sp>
      <p:sp>
        <p:nvSpPr>
          <p:cNvPr id="2" name="Date Placeholder 1">
            <a:extLst>
              <a:ext uri="{FF2B5EF4-FFF2-40B4-BE49-F238E27FC236}">
                <a16:creationId xmlns:a16="http://schemas.microsoft.com/office/drawing/2014/main" id="{174030ED-A109-4CA6-8F80-65AE7391D7A9}"/>
              </a:ext>
            </a:extLst>
          </p:cNvPr>
          <p:cNvSpPr>
            <a:spLocks noGrp="1"/>
          </p:cNvSpPr>
          <p:nvPr>
            <p:ph type="dt" sz="half" idx="14"/>
          </p:nvPr>
        </p:nvSpPr>
        <p:spPr/>
        <p:txBody>
          <a:bodyPr/>
          <a:lstStyle/>
          <a:p>
            <a:r>
              <a:rPr lang="it-IT" noProof="0"/>
              <a:t>04/12/2024 |</a:t>
            </a:r>
            <a:endParaRPr lang="en-GB" noProof="0"/>
          </a:p>
        </p:txBody>
      </p:sp>
      <p:sp>
        <p:nvSpPr>
          <p:cNvPr id="3" name="Footer Placeholder 2">
            <a:extLst>
              <a:ext uri="{FF2B5EF4-FFF2-40B4-BE49-F238E27FC236}">
                <a16:creationId xmlns:a16="http://schemas.microsoft.com/office/drawing/2014/main" id="{2A9A723E-D686-4546-8BA2-7CB5475FA991}"/>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all" spc="20" normalizeH="0" baseline="0" noProof="0">
                <a:ln>
                  <a:noFill/>
                </a:ln>
                <a:solidFill>
                  <a:srgbClr val="000000"/>
                </a:solidFill>
                <a:effectLst/>
                <a:uLnTx/>
                <a:uFillTx/>
                <a:latin typeface="Verdana"/>
                <a:ea typeface="+mn-ea"/>
                <a:cs typeface="+mn-cs"/>
              </a:rPr>
              <a:t>Copyright AFRY AB | </a:t>
            </a:r>
            <a:r>
              <a:rPr lang="en-US" noProof="0"/>
              <a:t>The role of competition in the Italian BESS market - Battery Asset Management Summit Europe 2024</a:t>
            </a:r>
            <a:endParaRPr kumimoji="0" lang="en-GB" sz="500" b="0" i="0" u="none" strike="noStrike" kern="1200" cap="all" spc="20" normalizeH="0" baseline="0" noProof="0">
              <a:ln>
                <a:noFill/>
              </a:ln>
              <a:solidFill>
                <a:srgbClr val="000000"/>
              </a:solidFill>
              <a:effectLst/>
              <a:uLnTx/>
              <a:uFillTx/>
              <a:latin typeface="Verdana"/>
              <a:ea typeface="+mn-ea"/>
              <a:cs typeface="+mn-cs"/>
            </a:endParaRPr>
          </a:p>
        </p:txBody>
      </p:sp>
      <p:sp>
        <p:nvSpPr>
          <p:cNvPr id="4" name="Slide Number Placeholder 3">
            <a:extLst>
              <a:ext uri="{FF2B5EF4-FFF2-40B4-BE49-F238E27FC236}">
                <a16:creationId xmlns:a16="http://schemas.microsoft.com/office/drawing/2014/main" id="{C8DCA14D-5DD3-46C9-911B-51DBDC4D6B7D}"/>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500" b="1" i="0" u="none" strike="noStrike" kern="1200" cap="none" spc="0" normalizeH="0" baseline="0" noProof="0">
                <a:ln>
                  <a:noFill/>
                </a:ln>
                <a:solidFill>
                  <a:srgbClr val="00000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500" b="1" i="0" u="none" strike="noStrike" kern="1200" cap="none" spc="0" normalizeH="0" baseline="0" noProof="0">
              <a:ln>
                <a:noFill/>
              </a:ln>
              <a:solidFill>
                <a:srgbClr val="000000"/>
              </a:solidFill>
              <a:effectLst/>
              <a:uLnTx/>
              <a:uFillTx/>
              <a:latin typeface="Verdana"/>
              <a:ea typeface="+mn-ea"/>
              <a:cs typeface="+mn-cs"/>
            </a:endParaRPr>
          </a:p>
        </p:txBody>
      </p:sp>
      <p:grpSp>
        <p:nvGrpSpPr>
          <p:cNvPr id="29" name="Group 28">
            <a:extLst>
              <a:ext uri="{FF2B5EF4-FFF2-40B4-BE49-F238E27FC236}">
                <a16:creationId xmlns:a16="http://schemas.microsoft.com/office/drawing/2014/main" id="{CB13F42E-9233-8D9F-2F7B-1CC5EA8CCBA5}"/>
              </a:ext>
            </a:extLst>
          </p:cNvPr>
          <p:cNvGrpSpPr/>
          <p:nvPr/>
        </p:nvGrpSpPr>
        <p:grpSpPr>
          <a:xfrm>
            <a:off x="845600" y="4075543"/>
            <a:ext cx="295039" cy="332916"/>
            <a:chOff x="9846738" y="238006"/>
            <a:chExt cx="251236" cy="283487"/>
          </a:xfrm>
        </p:grpSpPr>
        <p:pic>
          <p:nvPicPr>
            <p:cNvPr id="30" name="Electric Bolt Lightning 01">
              <a:extLst>
                <a:ext uri="{FF2B5EF4-FFF2-40B4-BE49-F238E27FC236}">
                  <a16:creationId xmlns:a16="http://schemas.microsoft.com/office/drawing/2014/main" id="{C7EEE4CD-FF30-6693-6773-6DB701E818E7}"/>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846738" y="263358"/>
              <a:ext cx="104432" cy="202721"/>
            </a:xfrm>
            <a:prstGeom prst="rect">
              <a:avLst/>
            </a:prstGeom>
          </p:spPr>
        </p:pic>
        <p:pic>
          <p:nvPicPr>
            <p:cNvPr id="31" name="Flame Fire 02">
              <a:extLst>
                <a:ext uri="{FF2B5EF4-FFF2-40B4-BE49-F238E27FC236}">
                  <a16:creationId xmlns:a16="http://schemas.microsoft.com/office/drawing/2014/main" id="{75FC1AA5-777C-568D-4710-661FB9E6B732}"/>
                </a:ext>
              </a:extLst>
            </p:cNvPr>
            <p:cNvPicPr>
              <a:picLocks noChangeAspect="1"/>
            </p:cNvPicPr>
            <p:nvPr>
              <p:custDataLst>
                <p:tags r:id="rId9"/>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82321" y="238006"/>
              <a:ext cx="104432" cy="143594"/>
            </a:xfrm>
            <a:prstGeom prst="rect">
              <a:avLst/>
            </a:prstGeom>
          </p:spPr>
        </p:pic>
        <p:pic>
          <p:nvPicPr>
            <p:cNvPr id="32" name="Battery bolt 1">
              <a:extLst>
                <a:ext uri="{FF2B5EF4-FFF2-40B4-BE49-F238E27FC236}">
                  <a16:creationId xmlns:a16="http://schemas.microsoft.com/office/drawing/2014/main" id="{EEE91B78-E9E6-4344-5577-43E346D553A2}"/>
                </a:ext>
              </a:extLst>
            </p:cNvPr>
            <p:cNvPicPr>
              <a:picLocks noChangeAspect="1"/>
            </p:cNvPicPr>
            <p:nvPr>
              <p:custDataLst>
                <p:tags r:id="rId10"/>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928402" y="413584"/>
              <a:ext cx="169572" cy="107909"/>
            </a:xfrm>
            <a:prstGeom prst="rect">
              <a:avLst/>
            </a:prstGeom>
          </p:spPr>
        </p:pic>
      </p:grpSp>
      <p:pic>
        <p:nvPicPr>
          <p:cNvPr id="33" name="Graphic 79">
            <a:extLst>
              <a:ext uri="{FF2B5EF4-FFF2-40B4-BE49-F238E27FC236}">
                <a16:creationId xmlns:a16="http://schemas.microsoft.com/office/drawing/2014/main" id="{FF29AC7B-3575-B2A1-7881-A1E4DF7B4637}"/>
              </a:ext>
            </a:extLst>
          </p:cNvPr>
          <p:cNvPicPr>
            <a:picLocks noChangeAspect="1"/>
          </p:cNvPicPr>
          <p:nvPr>
            <p:custDataLst>
              <p:tags r:id="rId3"/>
            </p:custDataLst>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521344" y="4047124"/>
            <a:ext cx="435016" cy="392368"/>
          </a:xfrm>
          <a:prstGeom prst="rect">
            <a:avLst/>
          </a:prstGeom>
        </p:spPr>
      </p:pic>
      <p:pic>
        <p:nvPicPr>
          <p:cNvPr id="34" name="Graphic 19">
            <a:extLst>
              <a:ext uri="{FF2B5EF4-FFF2-40B4-BE49-F238E27FC236}">
                <a16:creationId xmlns:a16="http://schemas.microsoft.com/office/drawing/2014/main" id="{5AB85774-0F43-8901-14A9-D8435ED28A8D}"/>
              </a:ext>
            </a:extLst>
          </p:cNvPr>
          <p:cNvPicPr>
            <a:picLocks noChangeAspect="1"/>
          </p:cNvPicPr>
          <p:nvPr>
            <p:custDataLst>
              <p:tags r:id="rId4"/>
            </p:custDataLst>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218219" y="4077216"/>
            <a:ext cx="333306" cy="341059"/>
          </a:xfrm>
          <a:prstGeom prst="rect">
            <a:avLst/>
          </a:prstGeom>
        </p:spPr>
      </p:pic>
      <p:grpSp>
        <p:nvGrpSpPr>
          <p:cNvPr id="35" name="Group 34">
            <a:extLst>
              <a:ext uri="{FF2B5EF4-FFF2-40B4-BE49-F238E27FC236}">
                <a16:creationId xmlns:a16="http://schemas.microsoft.com/office/drawing/2014/main" id="{9C4B7759-2AD0-0CE5-83FE-A811172967FE}"/>
              </a:ext>
            </a:extLst>
          </p:cNvPr>
          <p:cNvGrpSpPr/>
          <p:nvPr/>
        </p:nvGrpSpPr>
        <p:grpSpPr>
          <a:xfrm>
            <a:off x="8944349" y="4077216"/>
            <a:ext cx="358403" cy="340536"/>
            <a:chOff x="8198410" y="285088"/>
            <a:chExt cx="566737" cy="538483"/>
          </a:xfrm>
        </p:grpSpPr>
        <p:pic>
          <p:nvPicPr>
            <p:cNvPr id="36" name="Graphic 193">
              <a:extLst>
                <a:ext uri="{FF2B5EF4-FFF2-40B4-BE49-F238E27FC236}">
                  <a16:creationId xmlns:a16="http://schemas.microsoft.com/office/drawing/2014/main" id="{CC0734C3-F06D-D1F9-6226-9E23FCCD5CDC}"/>
                </a:ext>
              </a:extLst>
            </p:cNvPr>
            <p:cNvPicPr>
              <a:picLocks noChangeAspect="1"/>
            </p:cNvPicPr>
            <p:nvPr>
              <p:custDataLst>
                <p:tags r:id="rId5"/>
              </p:custDataLst>
            </p:nvPr>
          </p:nvPicPr>
          <p:blipFill>
            <a:blip r:embed="rId25">
              <a:extLst>
                <a:ext uri="{96DAC541-7B7A-43D3-8B79-37D633B846F1}">
                  <asvg:svgBlip xmlns:asvg="http://schemas.microsoft.com/office/drawing/2016/SVG/main" r:embed="rId26"/>
                </a:ext>
              </a:extLst>
            </a:blip>
            <a:stretch>
              <a:fillRect/>
            </a:stretch>
          </p:blipFill>
          <p:spPr>
            <a:xfrm>
              <a:off x="8407960" y="285088"/>
              <a:ext cx="314325" cy="314325"/>
            </a:xfrm>
            <a:prstGeom prst="rect">
              <a:avLst/>
            </a:prstGeom>
          </p:spPr>
        </p:pic>
        <p:pic>
          <p:nvPicPr>
            <p:cNvPr id="37" name="Graphic 153">
              <a:extLst>
                <a:ext uri="{FF2B5EF4-FFF2-40B4-BE49-F238E27FC236}">
                  <a16:creationId xmlns:a16="http://schemas.microsoft.com/office/drawing/2014/main" id="{C9FDD81E-4970-2A77-B090-6590372BA8DF}"/>
                </a:ext>
              </a:extLst>
            </p:cNvPr>
            <p:cNvPicPr>
              <a:picLocks noChangeAspect="1"/>
            </p:cNvPicPr>
            <p:nvPr>
              <p:custDataLst>
                <p:tags r:id="rId6"/>
              </p:custDataLst>
            </p:nvPr>
          </p:nvPicPr>
          <p:blipFill>
            <a:blip r:embed="rId27">
              <a:extLst>
                <a:ext uri="{96DAC541-7B7A-43D3-8B79-37D633B846F1}">
                  <asvg:svgBlip xmlns:asvg="http://schemas.microsoft.com/office/drawing/2016/SVG/main" r:embed="rId28"/>
                </a:ext>
              </a:extLst>
            </a:blip>
            <a:stretch>
              <a:fillRect/>
            </a:stretch>
          </p:blipFill>
          <p:spPr>
            <a:xfrm>
              <a:off x="8198410" y="437785"/>
              <a:ext cx="209550" cy="295275"/>
            </a:xfrm>
            <a:prstGeom prst="rect">
              <a:avLst/>
            </a:prstGeom>
          </p:spPr>
        </p:pic>
        <p:pic>
          <p:nvPicPr>
            <p:cNvPr id="38" name="Car 02">
              <a:extLst>
                <a:ext uri="{FF2B5EF4-FFF2-40B4-BE49-F238E27FC236}">
                  <a16:creationId xmlns:a16="http://schemas.microsoft.com/office/drawing/2014/main" id="{96DCD0E0-66EB-5FF6-586F-6A26A4515F44}"/>
                </a:ext>
              </a:extLst>
            </p:cNvPr>
            <p:cNvPicPr>
              <a:picLocks noChangeAspect="1"/>
            </p:cNvPicPr>
            <p:nvPr>
              <p:custDataLst>
                <p:tags r:id="rId7"/>
              </p:custDataLst>
            </p:nvPr>
          </p:nvPicPr>
          <p:blipFill>
            <a:blip r:embed="rId29">
              <a:extLst>
                <a:ext uri="{96DAC541-7B7A-43D3-8B79-37D633B846F1}">
                  <asvg:svgBlip xmlns:asvg="http://schemas.microsoft.com/office/drawing/2016/SVG/main" r:embed="rId30"/>
                </a:ext>
              </a:extLst>
            </a:blip>
            <a:stretch>
              <a:fillRect/>
            </a:stretch>
          </p:blipFill>
          <p:spPr>
            <a:xfrm>
              <a:off x="8365097" y="629261"/>
              <a:ext cx="400050" cy="194310"/>
            </a:xfrm>
            <a:prstGeom prst="rect">
              <a:avLst/>
            </a:prstGeom>
          </p:spPr>
        </p:pic>
      </p:grpSp>
      <p:sp>
        <p:nvSpPr>
          <p:cNvPr id="5" name="TextBox 31">
            <a:extLst>
              <a:ext uri="{FF2B5EF4-FFF2-40B4-BE49-F238E27FC236}">
                <a16:creationId xmlns:a16="http://schemas.microsoft.com/office/drawing/2014/main" id="{7A832C7A-7C92-DC9B-BA77-2B92A848F1B0}"/>
              </a:ext>
            </a:extLst>
          </p:cNvPr>
          <p:cNvSpPr txBox="1"/>
          <p:nvPr/>
        </p:nvSpPr>
        <p:spPr>
          <a:xfrm>
            <a:off x="806549" y="3621884"/>
            <a:ext cx="4201194" cy="285751"/>
          </a:xfrm>
          <a:prstGeom prst="rect">
            <a:avLst/>
          </a:prstGeom>
          <a:noFill/>
        </p:spPr>
        <p:txBody>
          <a:bodyPr wrap="square" lIns="121917" tIns="60958" rIns="121917" bIns="60958" rtlCol="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Verdana"/>
                <a:ea typeface="+mn-ea"/>
                <a:cs typeface="+mn-cs"/>
              </a:rPr>
              <a:t>Expertise clusters</a:t>
            </a:r>
            <a:endParaRPr kumimoji="0" lang="en-GB" sz="1200" b="0" i="0" u="none" strike="noStrike" kern="1200" cap="none" spc="0" normalizeH="0" baseline="0" noProof="0">
              <a:ln>
                <a:noFill/>
              </a:ln>
              <a:solidFill>
                <a:srgbClr val="000000"/>
              </a:solidFill>
              <a:effectLst/>
              <a:uLnTx/>
              <a:uFillTx/>
              <a:latin typeface="Verdana"/>
              <a:ea typeface="+mn-ea"/>
              <a:cs typeface="Arial" charset="0"/>
            </a:endParaRPr>
          </a:p>
        </p:txBody>
      </p:sp>
      <p:cxnSp>
        <p:nvCxnSpPr>
          <p:cNvPr id="21" name="Straight Connector 20">
            <a:extLst>
              <a:ext uri="{FF2B5EF4-FFF2-40B4-BE49-F238E27FC236}">
                <a16:creationId xmlns:a16="http://schemas.microsoft.com/office/drawing/2014/main" id="{DAB458DA-A79A-5AF5-3C23-85FC2651EE6F}"/>
              </a:ext>
            </a:extLst>
          </p:cNvPr>
          <p:cNvCxnSpPr>
            <a:cxnSpLocks/>
          </p:cNvCxnSpPr>
          <p:nvPr/>
        </p:nvCxnSpPr>
        <p:spPr>
          <a:xfrm>
            <a:off x="806549" y="3930785"/>
            <a:ext cx="106186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1">
            <a:extLst>
              <a:ext uri="{FF2B5EF4-FFF2-40B4-BE49-F238E27FC236}">
                <a16:creationId xmlns:a16="http://schemas.microsoft.com/office/drawing/2014/main" id="{08A2ABF8-DAA3-3E99-97C2-E09A7CC03516}"/>
              </a:ext>
            </a:extLst>
          </p:cNvPr>
          <p:cNvSpPr txBox="1"/>
          <p:nvPr/>
        </p:nvSpPr>
        <p:spPr>
          <a:xfrm>
            <a:off x="4501703" y="1751417"/>
            <a:ext cx="3480700" cy="155827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1" i="0" u="none" strike="noStrike" kern="1200" cap="none" spc="0" normalizeH="0" baseline="0" noProof="0">
                <a:ln>
                  <a:noFill/>
                </a:ln>
                <a:effectLst/>
                <a:uLnTx/>
                <a:uFillTx/>
                <a:latin typeface="Verdana"/>
                <a:ea typeface="+mn-ea"/>
                <a:cs typeface="+mn-cs"/>
              </a:rPr>
              <a:t>Offering</a:t>
            </a:r>
            <a:endParaRPr kumimoji="0" lang="en-GB" sz="1100" b="1" i="0" u="none" strike="noStrike" kern="1200" cap="none" spc="0" normalizeH="0" baseline="0" noProof="0">
              <a:ln>
                <a:noFill/>
              </a:ln>
              <a:effectLst/>
              <a:uLnTx/>
              <a:uFillTx/>
              <a:latin typeface="Verdana"/>
              <a:ea typeface="+mn-ea"/>
              <a:cs typeface="+mn-cs"/>
            </a:endParaRPr>
          </a:p>
          <a:p>
            <a:pPr>
              <a:spcAft>
                <a:spcPts val="800"/>
              </a:spcAft>
              <a:defRPr/>
            </a:pPr>
            <a:r>
              <a:rPr lang="en-GB" sz="1200"/>
              <a:t>Strategic advice and business planning</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a:ln>
                  <a:noFill/>
                </a:ln>
                <a:effectLst/>
                <a:uLnTx/>
                <a:uFillTx/>
                <a:latin typeface="Verdana"/>
                <a:ea typeface="+mn-ea"/>
                <a:cs typeface="+mn-cs"/>
              </a:rPr>
              <a:t>Forward looking market analysis</a:t>
            </a:r>
          </a:p>
          <a:p>
            <a:pPr>
              <a:spcAft>
                <a:spcPts val="800"/>
              </a:spcAft>
              <a:defRPr/>
            </a:pPr>
            <a:r>
              <a:rPr kumimoji="0" lang="en-GB" sz="1200" b="0" i="0" u="none" strike="noStrike" kern="1200" cap="none" spc="0" normalizeH="0" baseline="0" noProof="0">
                <a:ln>
                  <a:noFill/>
                </a:ln>
                <a:effectLst/>
                <a:uLnTx/>
                <a:uFillTx/>
                <a:latin typeface="Verdana"/>
                <a:ea typeface="+mn-ea"/>
                <a:cs typeface="+mn-cs"/>
              </a:rPr>
              <a:t>Operational and digital transformation</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a:ln>
                  <a:noFill/>
                </a:ln>
                <a:effectLst/>
                <a:uLnTx/>
                <a:uFillTx/>
                <a:latin typeface="Verdana"/>
                <a:ea typeface="+mn-ea"/>
                <a:cs typeface="+mn-cs"/>
              </a:rPr>
              <a:t>M&amp;A</a:t>
            </a:r>
            <a:r>
              <a:rPr kumimoji="0" lang="en-GB" sz="1200" b="0" i="0" u="none" strike="noStrike" kern="1200" cap="none" spc="0" normalizeH="0" baseline="30000" noProof="0">
                <a:ln>
                  <a:noFill/>
                </a:ln>
                <a:effectLst/>
                <a:uLnTx/>
                <a:uFillTx/>
                <a:latin typeface="Verdana"/>
                <a:ea typeface="+mn-ea"/>
                <a:cs typeface="+mn-cs"/>
              </a:rPr>
              <a:t>2</a:t>
            </a:r>
            <a:r>
              <a:rPr kumimoji="0" lang="en-GB" sz="1200" b="0" i="0" u="none" strike="noStrike" kern="1200" cap="none" spc="0" normalizeH="0" baseline="0" noProof="0">
                <a:ln>
                  <a:noFill/>
                </a:ln>
                <a:effectLst/>
                <a:uLnTx/>
                <a:uFillTx/>
                <a:latin typeface="Verdana"/>
                <a:ea typeface="+mn-ea"/>
                <a:cs typeface="+mn-cs"/>
              </a:rPr>
              <a:t> and Transaction Services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a:ln>
                  <a:noFill/>
                </a:ln>
                <a:effectLst/>
                <a:uLnTx/>
                <a:uFillTx/>
                <a:latin typeface="Verdana"/>
                <a:ea typeface="+mn-ea"/>
                <a:cs typeface="Arial" charset="0"/>
              </a:rPr>
              <a:t>Close cooperation with the engineering, design, and digitalisation teams at AFRY</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GB" sz="1200" b="0" i="0" u="none" strike="noStrike" kern="1200" cap="none" spc="0" normalizeH="0" baseline="0" noProof="0">
              <a:ln>
                <a:noFill/>
              </a:ln>
              <a:effectLst/>
              <a:uLnTx/>
              <a:uFillTx/>
              <a:latin typeface="Verdana"/>
              <a:ea typeface="+mn-ea"/>
              <a:cs typeface="Arial" charset="0"/>
            </a:endParaRPr>
          </a:p>
        </p:txBody>
      </p:sp>
      <p:grpSp>
        <p:nvGrpSpPr>
          <p:cNvPr id="14" name="Group 34">
            <a:extLst>
              <a:ext uri="{FF2B5EF4-FFF2-40B4-BE49-F238E27FC236}">
                <a16:creationId xmlns:a16="http://schemas.microsoft.com/office/drawing/2014/main" id="{93015C49-8197-AA08-0763-247274A01F01}"/>
              </a:ext>
            </a:extLst>
          </p:cNvPr>
          <p:cNvGrpSpPr/>
          <p:nvPr/>
        </p:nvGrpSpPr>
        <p:grpSpPr>
          <a:xfrm>
            <a:off x="766762" y="1751417"/>
            <a:ext cx="338028" cy="314325"/>
            <a:chOff x="3647728" y="2229315"/>
            <a:chExt cx="338028" cy="314325"/>
          </a:xfrm>
        </p:grpSpPr>
        <p:pic>
          <p:nvPicPr>
            <p:cNvPr id="19" name="Graphic 55">
              <a:extLst>
                <a:ext uri="{FF2B5EF4-FFF2-40B4-BE49-F238E27FC236}">
                  <a16:creationId xmlns:a16="http://schemas.microsoft.com/office/drawing/2014/main" id="{6D78A8E5-D9F9-804F-73D5-230C5A329D86}"/>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647728" y="2229315"/>
              <a:ext cx="142875" cy="314325"/>
            </a:xfrm>
            <a:prstGeom prst="rect">
              <a:avLst/>
            </a:prstGeom>
          </p:spPr>
        </p:pic>
        <p:pic>
          <p:nvPicPr>
            <p:cNvPr id="22" name="Graphic 56">
              <a:extLst>
                <a:ext uri="{FF2B5EF4-FFF2-40B4-BE49-F238E27FC236}">
                  <a16:creationId xmlns:a16="http://schemas.microsoft.com/office/drawing/2014/main" id="{1A5D5305-E829-5EC7-AC5C-D881AFAF1369}"/>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823831" y="2229315"/>
              <a:ext cx="161925" cy="314325"/>
            </a:xfrm>
            <a:prstGeom prst="rect">
              <a:avLst/>
            </a:prstGeom>
          </p:spPr>
        </p:pic>
      </p:grpSp>
      <p:pic>
        <p:nvPicPr>
          <p:cNvPr id="23" name="Graphic 22">
            <a:extLst>
              <a:ext uri="{FF2B5EF4-FFF2-40B4-BE49-F238E27FC236}">
                <a16:creationId xmlns:a16="http://schemas.microsoft.com/office/drawing/2014/main" id="{CF827089-1874-341A-3AE2-FD894B271161}"/>
              </a:ext>
            </a:extLst>
          </p:cNvPr>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4017452" y="1751417"/>
            <a:ext cx="314325" cy="285750"/>
          </a:xfrm>
          <a:prstGeom prst="rect">
            <a:avLst/>
          </a:prstGeom>
        </p:spPr>
      </p:pic>
      <p:sp>
        <p:nvSpPr>
          <p:cNvPr id="25" name="TextBox 38">
            <a:extLst>
              <a:ext uri="{FF2B5EF4-FFF2-40B4-BE49-F238E27FC236}">
                <a16:creationId xmlns:a16="http://schemas.microsoft.com/office/drawing/2014/main" id="{71D8B367-393D-7039-CEB0-7F1701AF0701}"/>
              </a:ext>
            </a:extLst>
          </p:cNvPr>
          <p:cNvSpPr txBox="1"/>
          <p:nvPr/>
        </p:nvSpPr>
        <p:spPr>
          <a:xfrm>
            <a:off x="1289001" y="1751417"/>
            <a:ext cx="2525727" cy="1558273"/>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1" i="0" u="none" strike="noStrike" kern="1200" cap="none" spc="0" normalizeH="0" baseline="0" noProof="0">
                <a:ln>
                  <a:noFill/>
                </a:ln>
                <a:effectLst/>
                <a:uLnTx/>
                <a:uFillTx/>
                <a:latin typeface="Verdana"/>
                <a:ea typeface="+mn-ea"/>
                <a:cs typeface="+mn-cs"/>
              </a:rPr>
              <a:t>In numbers</a:t>
            </a:r>
            <a:r>
              <a:rPr kumimoji="0" lang="en-GB" sz="1400" b="0" i="0" u="none" strike="noStrike" kern="1200" cap="none" spc="0" normalizeH="0" baseline="30000" noProof="0">
                <a:ln>
                  <a:noFill/>
                </a:ln>
                <a:effectLst/>
                <a:uLnTx/>
                <a:uFillTx/>
                <a:latin typeface="Verdana"/>
                <a:ea typeface="+mn-ea"/>
                <a:cs typeface="+mn-cs"/>
              </a:rPr>
              <a:t>1</a:t>
            </a:r>
            <a:r>
              <a:rPr kumimoji="0" lang="en-GB" sz="1400" b="1" i="0" u="none" strike="noStrike" kern="1200" cap="none" spc="0" normalizeH="0" baseline="0" noProof="0">
                <a:ln>
                  <a:noFill/>
                </a:ln>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a:ln>
                  <a:noFill/>
                </a:ln>
                <a:effectLst/>
                <a:uLnTx/>
                <a:uFillTx/>
                <a:latin typeface="Verdana"/>
                <a:ea typeface="+mn-ea"/>
                <a:cs typeface="+mn-cs"/>
              </a:rPr>
              <a:t>&gt;800 management consultants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a:ln>
                  <a:noFill/>
                </a:ln>
                <a:effectLst/>
                <a:uLnTx/>
                <a:uFillTx/>
                <a:latin typeface="Verdana"/>
                <a:ea typeface="+mn-ea"/>
                <a:cs typeface="+mn-cs"/>
              </a:rPr>
              <a:t>5 continents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a:ln>
                  <a:noFill/>
                </a:ln>
                <a:effectLst/>
                <a:uLnTx/>
                <a:uFillTx/>
                <a:latin typeface="Verdana"/>
                <a:ea typeface="+mn-ea"/>
                <a:cs typeface="+mn-cs"/>
              </a:rPr>
              <a:t>33 offices</a:t>
            </a:r>
          </a:p>
        </p:txBody>
      </p:sp>
      <p:grpSp>
        <p:nvGrpSpPr>
          <p:cNvPr id="26" name="Graphic 33">
            <a:extLst>
              <a:ext uri="{FF2B5EF4-FFF2-40B4-BE49-F238E27FC236}">
                <a16:creationId xmlns:a16="http://schemas.microsoft.com/office/drawing/2014/main" id="{BA9C4BE0-F614-A0CD-3929-A5E0E4D7EBC8}"/>
              </a:ext>
            </a:extLst>
          </p:cNvPr>
          <p:cNvGrpSpPr/>
          <p:nvPr/>
        </p:nvGrpSpPr>
        <p:grpSpPr>
          <a:xfrm>
            <a:off x="9034532" y="1543515"/>
            <a:ext cx="2218773" cy="1979363"/>
            <a:chOff x="5527178" y="2444991"/>
            <a:chExt cx="2038349" cy="2000249"/>
          </a:xfrm>
        </p:grpSpPr>
        <p:sp>
          <p:nvSpPr>
            <p:cNvPr id="27" name="Freeform: Shape 75">
              <a:extLst>
                <a:ext uri="{FF2B5EF4-FFF2-40B4-BE49-F238E27FC236}">
                  <a16:creationId xmlns:a16="http://schemas.microsoft.com/office/drawing/2014/main" id="{D3C19863-EADC-401A-227A-6DA84DF7125D}"/>
                </a:ext>
              </a:extLst>
            </p:cNvPr>
            <p:cNvSpPr/>
            <p:nvPr/>
          </p:nvSpPr>
          <p:spPr>
            <a:xfrm>
              <a:off x="6854758" y="3135711"/>
              <a:ext cx="571500" cy="571500"/>
            </a:xfrm>
            <a:custGeom>
              <a:avLst/>
              <a:gdLst>
                <a:gd name="connsiteX0" fmla="*/ 11348 w 571500"/>
                <a:gd name="connsiteY0" fmla="*/ 385681 h 571500"/>
                <a:gd name="connsiteX1" fmla="*/ 155176 w 571500"/>
                <a:gd name="connsiteY1" fmla="*/ 376156 h 571500"/>
                <a:gd name="connsiteX2" fmla="*/ 155176 w 571500"/>
                <a:gd name="connsiteY2" fmla="*/ 548558 h 571500"/>
                <a:gd name="connsiteX3" fmla="*/ 158033 w 571500"/>
                <a:gd name="connsiteY3" fmla="*/ 552368 h 571500"/>
                <a:gd name="connsiteX4" fmla="*/ 161843 w 571500"/>
                <a:gd name="connsiteY4" fmla="*/ 551416 h 571500"/>
                <a:gd name="connsiteX5" fmla="*/ 257093 w 571500"/>
                <a:gd name="connsiteY5" fmla="*/ 442831 h 571500"/>
                <a:gd name="connsiteX6" fmla="*/ 379013 w 571500"/>
                <a:gd name="connsiteY6" fmla="*/ 565703 h 571500"/>
                <a:gd name="connsiteX7" fmla="*/ 381871 w 571500"/>
                <a:gd name="connsiteY7" fmla="*/ 566656 h 571500"/>
                <a:gd name="connsiteX8" fmla="*/ 383776 w 571500"/>
                <a:gd name="connsiteY8" fmla="*/ 566656 h 571500"/>
                <a:gd name="connsiteX9" fmla="*/ 385681 w 571500"/>
                <a:gd name="connsiteY9" fmla="*/ 562846 h 571500"/>
                <a:gd name="connsiteX10" fmla="*/ 376156 w 571500"/>
                <a:gd name="connsiteY10" fmla="*/ 419018 h 571500"/>
                <a:gd name="connsiteX11" fmla="*/ 548558 w 571500"/>
                <a:gd name="connsiteY11" fmla="*/ 419018 h 571500"/>
                <a:gd name="connsiteX12" fmla="*/ 548558 w 571500"/>
                <a:gd name="connsiteY12" fmla="*/ 419018 h 571500"/>
                <a:gd name="connsiteX13" fmla="*/ 552368 w 571500"/>
                <a:gd name="connsiteY13" fmla="*/ 416161 h 571500"/>
                <a:gd name="connsiteX14" fmla="*/ 551416 w 571500"/>
                <a:gd name="connsiteY14" fmla="*/ 412351 h 571500"/>
                <a:gd name="connsiteX15" fmla="*/ 442831 w 571500"/>
                <a:gd name="connsiteY15" fmla="*/ 317101 h 571500"/>
                <a:gd name="connsiteX16" fmla="*/ 565703 w 571500"/>
                <a:gd name="connsiteY16" fmla="*/ 195181 h 571500"/>
                <a:gd name="connsiteX17" fmla="*/ 566656 w 571500"/>
                <a:gd name="connsiteY17" fmla="*/ 190418 h 571500"/>
                <a:gd name="connsiteX18" fmla="*/ 562846 w 571500"/>
                <a:gd name="connsiteY18" fmla="*/ 188513 h 571500"/>
                <a:gd name="connsiteX19" fmla="*/ 419018 w 571500"/>
                <a:gd name="connsiteY19" fmla="*/ 198038 h 571500"/>
                <a:gd name="connsiteX20" fmla="*/ 419018 w 571500"/>
                <a:gd name="connsiteY20" fmla="*/ 25636 h 571500"/>
                <a:gd name="connsiteX21" fmla="*/ 416161 w 571500"/>
                <a:gd name="connsiteY21" fmla="*/ 21826 h 571500"/>
                <a:gd name="connsiteX22" fmla="*/ 412351 w 571500"/>
                <a:gd name="connsiteY22" fmla="*/ 22778 h 571500"/>
                <a:gd name="connsiteX23" fmla="*/ 317101 w 571500"/>
                <a:gd name="connsiteY23" fmla="*/ 131363 h 571500"/>
                <a:gd name="connsiteX24" fmla="*/ 195181 w 571500"/>
                <a:gd name="connsiteY24" fmla="*/ 8491 h 571500"/>
                <a:gd name="connsiteX25" fmla="*/ 190418 w 571500"/>
                <a:gd name="connsiteY25" fmla="*/ 7538 h 571500"/>
                <a:gd name="connsiteX26" fmla="*/ 188513 w 571500"/>
                <a:gd name="connsiteY26" fmla="*/ 11348 h 571500"/>
                <a:gd name="connsiteX27" fmla="*/ 198038 w 571500"/>
                <a:gd name="connsiteY27" fmla="*/ 155176 h 571500"/>
                <a:gd name="connsiteX28" fmla="*/ 25636 w 571500"/>
                <a:gd name="connsiteY28" fmla="*/ 155176 h 571500"/>
                <a:gd name="connsiteX29" fmla="*/ 25636 w 571500"/>
                <a:gd name="connsiteY29" fmla="*/ 155176 h 571500"/>
                <a:gd name="connsiteX30" fmla="*/ 21826 w 571500"/>
                <a:gd name="connsiteY30" fmla="*/ 158033 h 571500"/>
                <a:gd name="connsiteX31" fmla="*/ 22778 w 571500"/>
                <a:gd name="connsiteY31" fmla="*/ 161843 h 571500"/>
                <a:gd name="connsiteX32" fmla="*/ 131363 w 571500"/>
                <a:gd name="connsiteY32" fmla="*/ 257093 h 571500"/>
                <a:gd name="connsiteX33" fmla="*/ 8491 w 571500"/>
                <a:gd name="connsiteY33" fmla="*/ 379013 h 571500"/>
                <a:gd name="connsiteX34" fmla="*/ 7538 w 571500"/>
                <a:gd name="connsiteY34" fmla="*/ 383776 h 571500"/>
                <a:gd name="connsiteX35" fmla="*/ 11348 w 571500"/>
                <a:gd name="connsiteY35" fmla="*/ 385681 h 571500"/>
                <a:gd name="connsiteX36" fmla="*/ 163748 w 571500"/>
                <a:gd name="connsiteY36" fmla="*/ 539033 h 571500"/>
                <a:gd name="connsiteX37" fmla="*/ 163748 w 571500"/>
                <a:gd name="connsiteY37" fmla="*/ 382823 h 571500"/>
                <a:gd name="connsiteX38" fmla="*/ 251378 w 571500"/>
                <a:gd name="connsiteY38" fmla="*/ 439021 h 571500"/>
                <a:gd name="connsiteX39" fmla="*/ 163748 w 571500"/>
                <a:gd name="connsiteY39" fmla="*/ 539033 h 571500"/>
                <a:gd name="connsiteX40" fmla="*/ 378061 w 571500"/>
                <a:gd name="connsiteY40" fmla="*/ 553321 h 571500"/>
                <a:gd name="connsiteX41" fmla="*/ 268523 w 571500"/>
                <a:gd name="connsiteY41" fmla="*/ 442831 h 571500"/>
                <a:gd name="connsiteX42" fmla="*/ 298051 w 571500"/>
                <a:gd name="connsiteY42" fmla="*/ 443783 h 571500"/>
                <a:gd name="connsiteX43" fmla="*/ 370441 w 571500"/>
                <a:gd name="connsiteY43" fmla="*/ 420923 h 571500"/>
                <a:gd name="connsiteX44" fmla="*/ 378061 w 571500"/>
                <a:gd name="connsiteY44" fmla="*/ 553321 h 571500"/>
                <a:gd name="connsiteX45" fmla="*/ 539986 w 571500"/>
                <a:gd name="connsiteY45" fmla="*/ 411398 h 571500"/>
                <a:gd name="connsiteX46" fmla="*/ 383776 w 571500"/>
                <a:gd name="connsiteY46" fmla="*/ 411398 h 571500"/>
                <a:gd name="connsiteX47" fmla="*/ 405683 w 571500"/>
                <a:gd name="connsiteY47" fmla="*/ 391396 h 571500"/>
                <a:gd name="connsiteX48" fmla="*/ 440926 w 571500"/>
                <a:gd name="connsiteY48" fmla="*/ 324721 h 571500"/>
                <a:gd name="connsiteX49" fmla="*/ 539986 w 571500"/>
                <a:gd name="connsiteY49" fmla="*/ 411398 h 571500"/>
                <a:gd name="connsiteX50" fmla="*/ 554273 w 571500"/>
                <a:gd name="connsiteY50" fmla="*/ 196133 h 571500"/>
                <a:gd name="connsiteX51" fmla="*/ 443783 w 571500"/>
                <a:gd name="connsiteY51" fmla="*/ 305671 h 571500"/>
                <a:gd name="connsiteX52" fmla="*/ 444736 w 571500"/>
                <a:gd name="connsiteY52" fmla="*/ 276143 h 571500"/>
                <a:gd name="connsiteX53" fmla="*/ 421876 w 571500"/>
                <a:gd name="connsiteY53" fmla="*/ 203753 h 571500"/>
                <a:gd name="connsiteX54" fmla="*/ 554273 w 571500"/>
                <a:gd name="connsiteY54" fmla="*/ 196133 h 571500"/>
                <a:gd name="connsiteX55" fmla="*/ 412351 w 571500"/>
                <a:gd name="connsiteY55" fmla="*/ 35161 h 571500"/>
                <a:gd name="connsiteX56" fmla="*/ 412351 w 571500"/>
                <a:gd name="connsiteY56" fmla="*/ 191371 h 571500"/>
                <a:gd name="connsiteX57" fmla="*/ 392348 w 571500"/>
                <a:gd name="connsiteY57" fmla="*/ 169463 h 571500"/>
                <a:gd name="connsiteX58" fmla="*/ 325673 w 571500"/>
                <a:gd name="connsiteY58" fmla="*/ 134221 h 571500"/>
                <a:gd name="connsiteX59" fmla="*/ 412351 w 571500"/>
                <a:gd name="connsiteY59" fmla="*/ 35161 h 571500"/>
                <a:gd name="connsiteX60" fmla="*/ 197086 w 571500"/>
                <a:gd name="connsiteY60" fmla="*/ 20873 h 571500"/>
                <a:gd name="connsiteX61" fmla="*/ 306623 w 571500"/>
                <a:gd name="connsiteY61" fmla="*/ 131363 h 571500"/>
                <a:gd name="connsiteX62" fmla="*/ 277096 w 571500"/>
                <a:gd name="connsiteY62" fmla="*/ 130411 h 571500"/>
                <a:gd name="connsiteX63" fmla="*/ 204706 w 571500"/>
                <a:gd name="connsiteY63" fmla="*/ 153271 h 571500"/>
                <a:gd name="connsiteX64" fmla="*/ 197086 w 571500"/>
                <a:gd name="connsiteY64" fmla="*/ 20873 h 571500"/>
                <a:gd name="connsiteX65" fmla="*/ 278048 w 571500"/>
                <a:gd name="connsiteY65" fmla="*/ 138031 h 571500"/>
                <a:gd name="connsiteX66" fmla="*/ 287573 w 571500"/>
                <a:gd name="connsiteY66" fmla="*/ 138031 h 571500"/>
                <a:gd name="connsiteX67" fmla="*/ 385681 w 571500"/>
                <a:gd name="connsiteY67" fmla="*/ 175178 h 571500"/>
                <a:gd name="connsiteX68" fmla="*/ 436163 w 571500"/>
                <a:gd name="connsiteY68" fmla="*/ 278048 h 571500"/>
                <a:gd name="connsiteX69" fmla="*/ 399016 w 571500"/>
                <a:gd name="connsiteY69" fmla="*/ 385681 h 571500"/>
                <a:gd name="connsiteX70" fmla="*/ 296146 w 571500"/>
                <a:gd name="connsiteY70" fmla="*/ 436163 h 571500"/>
                <a:gd name="connsiteX71" fmla="*/ 138031 w 571500"/>
                <a:gd name="connsiteY71" fmla="*/ 297098 h 571500"/>
                <a:gd name="connsiteX72" fmla="*/ 278048 w 571500"/>
                <a:gd name="connsiteY72" fmla="*/ 138031 h 571500"/>
                <a:gd name="connsiteX73" fmla="*/ 35161 w 571500"/>
                <a:gd name="connsiteY73" fmla="*/ 162796 h 571500"/>
                <a:gd name="connsiteX74" fmla="*/ 191371 w 571500"/>
                <a:gd name="connsiteY74" fmla="*/ 162796 h 571500"/>
                <a:gd name="connsiteX75" fmla="*/ 135173 w 571500"/>
                <a:gd name="connsiteY75" fmla="*/ 250426 h 571500"/>
                <a:gd name="connsiteX76" fmla="*/ 35161 w 571500"/>
                <a:gd name="connsiteY76" fmla="*/ 162796 h 571500"/>
                <a:gd name="connsiteX77" fmla="*/ 132316 w 571500"/>
                <a:gd name="connsiteY77" fmla="*/ 267571 h 571500"/>
                <a:gd name="connsiteX78" fmla="*/ 131363 w 571500"/>
                <a:gd name="connsiteY78" fmla="*/ 297098 h 571500"/>
                <a:gd name="connsiteX79" fmla="*/ 154223 w 571500"/>
                <a:gd name="connsiteY79" fmla="*/ 369488 h 571500"/>
                <a:gd name="connsiteX80" fmla="*/ 21826 w 571500"/>
                <a:gd name="connsiteY80" fmla="*/ 378061 h 571500"/>
                <a:gd name="connsiteX81" fmla="*/ 132316 w 571500"/>
                <a:gd name="connsiteY81" fmla="*/ 267571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71500" h="571500">
                  <a:moveTo>
                    <a:pt x="11348" y="385681"/>
                  </a:moveTo>
                  <a:lnTo>
                    <a:pt x="155176" y="376156"/>
                  </a:lnTo>
                  <a:lnTo>
                    <a:pt x="155176" y="548558"/>
                  </a:lnTo>
                  <a:cubicBezTo>
                    <a:pt x="155176" y="550463"/>
                    <a:pt x="156128" y="551416"/>
                    <a:pt x="158033" y="552368"/>
                  </a:cubicBezTo>
                  <a:cubicBezTo>
                    <a:pt x="159938" y="553321"/>
                    <a:pt x="160891" y="552368"/>
                    <a:pt x="161843" y="551416"/>
                  </a:cubicBezTo>
                  <a:lnTo>
                    <a:pt x="257093" y="442831"/>
                  </a:lnTo>
                  <a:lnTo>
                    <a:pt x="379013" y="565703"/>
                  </a:lnTo>
                  <a:cubicBezTo>
                    <a:pt x="379966" y="566656"/>
                    <a:pt x="380918" y="566656"/>
                    <a:pt x="381871" y="566656"/>
                  </a:cubicBezTo>
                  <a:cubicBezTo>
                    <a:pt x="382823" y="566656"/>
                    <a:pt x="382823" y="566656"/>
                    <a:pt x="383776" y="566656"/>
                  </a:cubicBezTo>
                  <a:cubicBezTo>
                    <a:pt x="385681" y="565703"/>
                    <a:pt x="385681" y="564751"/>
                    <a:pt x="385681" y="562846"/>
                  </a:cubicBezTo>
                  <a:lnTo>
                    <a:pt x="376156" y="419018"/>
                  </a:lnTo>
                  <a:lnTo>
                    <a:pt x="548558" y="419018"/>
                  </a:lnTo>
                  <a:lnTo>
                    <a:pt x="548558" y="419018"/>
                  </a:lnTo>
                  <a:cubicBezTo>
                    <a:pt x="550463" y="419018"/>
                    <a:pt x="551416" y="418066"/>
                    <a:pt x="552368" y="416161"/>
                  </a:cubicBezTo>
                  <a:cubicBezTo>
                    <a:pt x="553321" y="414256"/>
                    <a:pt x="552368" y="413303"/>
                    <a:pt x="551416" y="412351"/>
                  </a:cubicBezTo>
                  <a:lnTo>
                    <a:pt x="442831" y="317101"/>
                  </a:lnTo>
                  <a:lnTo>
                    <a:pt x="565703" y="195181"/>
                  </a:lnTo>
                  <a:cubicBezTo>
                    <a:pt x="566656" y="194228"/>
                    <a:pt x="567608" y="192323"/>
                    <a:pt x="566656" y="190418"/>
                  </a:cubicBezTo>
                  <a:cubicBezTo>
                    <a:pt x="565703" y="188513"/>
                    <a:pt x="564751" y="188513"/>
                    <a:pt x="562846" y="188513"/>
                  </a:cubicBezTo>
                  <a:lnTo>
                    <a:pt x="419018" y="198038"/>
                  </a:lnTo>
                  <a:lnTo>
                    <a:pt x="419018" y="25636"/>
                  </a:lnTo>
                  <a:cubicBezTo>
                    <a:pt x="419018" y="23731"/>
                    <a:pt x="418066" y="22778"/>
                    <a:pt x="416161" y="21826"/>
                  </a:cubicBezTo>
                  <a:cubicBezTo>
                    <a:pt x="414256" y="20873"/>
                    <a:pt x="413303" y="21826"/>
                    <a:pt x="412351" y="22778"/>
                  </a:cubicBezTo>
                  <a:lnTo>
                    <a:pt x="317101" y="131363"/>
                  </a:lnTo>
                  <a:lnTo>
                    <a:pt x="195181" y="8491"/>
                  </a:lnTo>
                  <a:cubicBezTo>
                    <a:pt x="194228" y="7538"/>
                    <a:pt x="192323" y="6586"/>
                    <a:pt x="190418" y="7538"/>
                  </a:cubicBezTo>
                  <a:cubicBezTo>
                    <a:pt x="188513" y="8491"/>
                    <a:pt x="188513" y="9443"/>
                    <a:pt x="188513" y="11348"/>
                  </a:cubicBezTo>
                  <a:lnTo>
                    <a:pt x="198038" y="155176"/>
                  </a:lnTo>
                  <a:lnTo>
                    <a:pt x="25636" y="155176"/>
                  </a:lnTo>
                  <a:lnTo>
                    <a:pt x="25636" y="155176"/>
                  </a:lnTo>
                  <a:cubicBezTo>
                    <a:pt x="23731" y="155176"/>
                    <a:pt x="22778" y="156128"/>
                    <a:pt x="21826" y="158033"/>
                  </a:cubicBezTo>
                  <a:cubicBezTo>
                    <a:pt x="20873" y="159938"/>
                    <a:pt x="21826" y="160891"/>
                    <a:pt x="22778" y="161843"/>
                  </a:cubicBezTo>
                  <a:lnTo>
                    <a:pt x="131363" y="257093"/>
                  </a:lnTo>
                  <a:lnTo>
                    <a:pt x="8491" y="379013"/>
                  </a:lnTo>
                  <a:cubicBezTo>
                    <a:pt x="7538" y="379966"/>
                    <a:pt x="6586" y="381871"/>
                    <a:pt x="7538" y="383776"/>
                  </a:cubicBezTo>
                  <a:cubicBezTo>
                    <a:pt x="8491" y="384728"/>
                    <a:pt x="10396" y="385681"/>
                    <a:pt x="11348" y="385681"/>
                  </a:cubicBezTo>
                  <a:close/>
                  <a:moveTo>
                    <a:pt x="163748" y="539033"/>
                  </a:moveTo>
                  <a:lnTo>
                    <a:pt x="163748" y="382823"/>
                  </a:lnTo>
                  <a:cubicBezTo>
                    <a:pt x="185656" y="410446"/>
                    <a:pt x="216136" y="430448"/>
                    <a:pt x="251378" y="439021"/>
                  </a:cubicBezTo>
                  <a:lnTo>
                    <a:pt x="163748" y="539033"/>
                  </a:lnTo>
                  <a:close/>
                  <a:moveTo>
                    <a:pt x="378061" y="553321"/>
                  </a:moveTo>
                  <a:lnTo>
                    <a:pt x="268523" y="442831"/>
                  </a:lnTo>
                  <a:cubicBezTo>
                    <a:pt x="278048" y="443783"/>
                    <a:pt x="288526" y="444736"/>
                    <a:pt x="298051" y="443783"/>
                  </a:cubicBezTo>
                  <a:cubicBezTo>
                    <a:pt x="323768" y="441878"/>
                    <a:pt x="348533" y="434258"/>
                    <a:pt x="370441" y="420923"/>
                  </a:cubicBezTo>
                  <a:lnTo>
                    <a:pt x="378061" y="553321"/>
                  </a:lnTo>
                  <a:close/>
                  <a:moveTo>
                    <a:pt x="539986" y="411398"/>
                  </a:moveTo>
                  <a:lnTo>
                    <a:pt x="383776" y="411398"/>
                  </a:lnTo>
                  <a:cubicBezTo>
                    <a:pt x="391396" y="405683"/>
                    <a:pt x="399016" y="399016"/>
                    <a:pt x="405683" y="391396"/>
                  </a:cubicBezTo>
                  <a:cubicBezTo>
                    <a:pt x="422828" y="372346"/>
                    <a:pt x="434258" y="348533"/>
                    <a:pt x="440926" y="324721"/>
                  </a:cubicBezTo>
                  <a:lnTo>
                    <a:pt x="539986" y="411398"/>
                  </a:lnTo>
                  <a:close/>
                  <a:moveTo>
                    <a:pt x="554273" y="196133"/>
                  </a:moveTo>
                  <a:lnTo>
                    <a:pt x="443783" y="305671"/>
                  </a:lnTo>
                  <a:cubicBezTo>
                    <a:pt x="444736" y="296146"/>
                    <a:pt x="445688" y="285668"/>
                    <a:pt x="444736" y="276143"/>
                  </a:cubicBezTo>
                  <a:cubicBezTo>
                    <a:pt x="442831" y="250426"/>
                    <a:pt x="435211" y="225661"/>
                    <a:pt x="421876" y="203753"/>
                  </a:cubicBezTo>
                  <a:lnTo>
                    <a:pt x="554273" y="196133"/>
                  </a:lnTo>
                  <a:close/>
                  <a:moveTo>
                    <a:pt x="412351" y="35161"/>
                  </a:moveTo>
                  <a:lnTo>
                    <a:pt x="412351" y="191371"/>
                  </a:lnTo>
                  <a:cubicBezTo>
                    <a:pt x="406636" y="183751"/>
                    <a:pt x="399968" y="176131"/>
                    <a:pt x="392348" y="169463"/>
                  </a:cubicBezTo>
                  <a:cubicBezTo>
                    <a:pt x="373298" y="152318"/>
                    <a:pt x="349486" y="140888"/>
                    <a:pt x="325673" y="134221"/>
                  </a:cubicBezTo>
                  <a:lnTo>
                    <a:pt x="412351" y="35161"/>
                  </a:lnTo>
                  <a:close/>
                  <a:moveTo>
                    <a:pt x="197086" y="20873"/>
                  </a:moveTo>
                  <a:lnTo>
                    <a:pt x="306623" y="131363"/>
                  </a:lnTo>
                  <a:cubicBezTo>
                    <a:pt x="297098" y="130411"/>
                    <a:pt x="286621" y="129458"/>
                    <a:pt x="277096" y="130411"/>
                  </a:cubicBezTo>
                  <a:cubicBezTo>
                    <a:pt x="250426" y="132316"/>
                    <a:pt x="226613" y="139936"/>
                    <a:pt x="204706" y="153271"/>
                  </a:cubicBezTo>
                  <a:lnTo>
                    <a:pt x="197086" y="20873"/>
                  </a:lnTo>
                  <a:close/>
                  <a:moveTo>
                    <a:pt x="278048" y="138031"/>
                  </a:moveTo>
                  <a:cubicBezTo>
                    <a:pt x="280906" y="138031"/>
                    <a:pt x="284716" y="138031"/>
                    <a:pt x="287573" y="138031"/>
                  </a:cubicBezTo>
                  <a:cubicBezTo>
                    <a:pt x="323768" y="138031"/>
                    <a:pt x="358058" y="151366"/>
                    <a:pt x="385681" y="175178"/>
                  </a:cubicBezTo>
                  <a:cubicBezTo>
                    <a:pt x="415208" y="201848"/>
                    <a:pt x="433306" y="238043"/>
                    <a:pt x="436163" y="278048"/>
                  </a:cubicBezTo>
                  <a:cubicBezTo>
                    <a:pt x="439021" y="318053"/>
                    <a:pt x="425686" y="356153"/>
                    <a:pt x="399016" y="385681"/>
                  </a:cubicBezTo>
                  <a:cubicBezTo>
                    <a:pt x="372346" y="415208"/>
                    <a:pt x="336151" y="433306"/>
                    <a:pt x="296146" y="436163"/>
                  </a:cubicBezTo>
                  <a:cubicBezTo>
                    <a:pt x="214231" y="441878"/>
                    <a:pt x="142793" y="379013"/>
                    <a:pt x="138031" y="297098"/>
                  </a:cubicBezTo>
                  <a:cubicBezTo>
                    <a:pt x="133268" y="214231"/>
                    <a:pt x="196133" y="142793"/>
                    <a:pt x="278048" y="138031"/>
                  </a:cubicBezTo>
                  <a:close/>
                  <a:moveTo>
                    <a:pt x="35161" y="162796"/>
                  </a:moveTo>
                  <a:lnTo>
                    <a:pt x="191371" y="162796"/>
                  </a:lnTo>
                  <a:cubicBezTo>
                    <a:pt x="163748" y="184703"/>
                    <a:pt x="143746" y="215183"/>
                    <a:pt x="135173" y="250426"/>
                  </a:cubicBezTo>
                  <a:lnTo>
                    <a:pt x="35161" y="162796"/>
                  </a:lnTo>
                  <a:close/>
                  <a:moveTo>
                    <a:pt x="132316" y="267571"/>
                  </a:moveTo>
                  <a:cubicBezTo>
                    <a:pt x="131363" y="277096"/>
                    <a:pt x="130411" y="287573"/>
                    <a:pt x="131363" y="297098"/>
                  </a:cubicBezTo>
                  <a:cubicBezTo>
                    <a:pt x="133268" y="323768"/>
                    <a:pt x="140888" y="347581"/>
                    <a:pt x="154223" y="369488"/>
                  </a:cubicBezTo>
                  <a:lnTo>
                    <a:pt x="21826" y="378061"/>
                  </a:lnTo>
                  <a:lnTo>
                    <a:pt x="132316" y="267571"/>
                  </a:lnTo>
                  <a:close/>
                </a:path>
              </a:pathLst>
            </a:custGeom>
            <a:solidFill>
              <a:srgbClr val="000000"/>
            </a:solidFill>
            <a:ln w="158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Verdana"/>
                <a:ea typeface="+mn-ea"/>
                <a:cs typeface="+mn-cs"/>
              </a:endParaRPr>
            </a:p>
          </p:txBody>
        </p:sp>
        <p:sp>
          <p:nvSpPr>
            <p:cNvPr id="28" name="Freeform: Shape 76">
              <a:extLst>
                <a:ext uri="{FF2B5EF4-FFF2-40B4-BE49-F238E27FC236}">
                  <a16:creationId xmlns:a16="http://schemas.microsoft.com/office/drawing/2014/main" id="{73DFCACE-CF5D-8BDE-EE76-94D7C8FAA6EC}"/>
                </a:ext>
              </a:extLst>
            </p:cNvPr>
            <p:cNvSpPr/>
            <p:nvPr/>
          </p:nvSpPr>
          <p:spPr>
            <a:xfrm>
              <a:off x="5527178" y="2444991"/>
              <a:ext cx="2038349" cy="2000249"/>
            </a:xfrm>
            <a:custGeom>
              <a:avLst/>
              <a:gdLst>
                <a:gd name="connsiteX0" fmla="*/ 2032159 w 2038350"/>
                <a:gd name="connsiteY0" fmla="*/ 1992154 h 2000250"/>
                <a:gd name="connsiteX1" fmla="*/ 1906429 w 2038350"/>
                <a:gd name="connsiteY1" fmla="*/ 1992154 h 2000250"/>
                <a:gd name="connsiteX2" fmla="*/ 1423511 w 2038350"/>
                <a:gd name="connsiteY2" fmla="*/ 1674971 h 2000250"/>
                <a:gd name="connsiteX3" fmla="*/ 1419701 w 2038350"/>
                <a:gd name="connsiteY3" fmla="*/ 1674971 h 2000250"/>
                <a:gd name="connsiteX4" fmla="*/ 1253966 w 2038350"/>
                <a:gd name="connsiteY4" fmla="*/ 1783556 h 2000250"/>
                <a:gd name="connsiteX5" fmla="*/ 856774 w 2038350"/>
                <a:gd name="connsiteY5" fmla="*/ 1522571 h 2000250"/>
                <a:gd name="connsiteX6" fmla="*/ 852964 w 2038350"/>
                <a:gd name="connsiteY6" fmla="*/ 1522571 h 2000250"/>
                <a:gd name="connsiteX7" fmla="*/ 655796 w 2038350"/>
                <a:gd name="connsiteY7" fmla="*/ 1652111 h 2000250"/>
                <a:gd name="connsiteX8" fmla="*/ 634841 w 2038350"/>
                <a:gd name="connsiteY8" fmla="*/ 735806 h 2000250"/>
                <a:gd name="connsiteX9" fmla="*/ 1121569 w 2038350"/>
                <a:gd name="connsiteY9" fmla="*/ 928211 h 2000250"/>
                <a:gd name="connsiteX10" fmla="*/ 1122521 w 2038350"/>
                <a:gd name="connsiteY10" fmla="*/ 928211 h 2000250"/>
                <a:gd name="connsiteX11" fmla="*/ 1125379 w 2038350"/>
                <a:gd name="connsiteY11" fmla="*/ 926306 h 2000250"/>
                <a:gd name="connsiteX12" fmla="*/ 1124426 w 2038350"/>
                <a:gd name="connsiteY12" fmla="*/ 921544 h 2000250"/>
                <a:gd name="connsiteX13" fmla="*/ 681514 w 2038350"/>
                <a:gd name="connsiteY13" fmla="*/ 570071 h 2000250"/>
                <a:gd name="connsiteX14" fmla="*/ 598646 w 2038350"/>
                <a:gd name="connsiteY14" fmla="*/ 10001 h 2000250"/>
                <a:gd name="connsiteX15" fmla="*/ 594836 w 2038350"/>
                <a:gd name="connsiteY15" fmla="*/ 7144 h 2000250"/>
                <a:gd name="connsiteX16" fmla="*/ 591026 w 2038350"/>
                <a:gd name="connsiteY16" fmla="*/ 10001 h 2000250"/>
                <a:gd name="connsiteX17" fmla="*/ 508159 w 2038350"/>
                <a:gd name="connsiteY17" fmla="*/ 570071 h 2000250"/>
                <a:gd name="connsiteX18" fmla="*/ 65246 w 2038350"/>
                <a:gd name="connsiteY18" fmla="*/ 921544 h 2000250"/>
                <a:gd name="connsiteX19" fmla="*/ 64294 w 2038350"/>
                <a:gd name="connsiteY19" fmla="*/ 926306 h 2000250"/>
                <a:gd name="connsiteX20" fmla="*/ 67151 w 2038350"/>
                <a:gd name="connsiteY20" fmla="*/ 928211 h 2000250"/>
                <a:gd name="connsiteX21" fmla="*/ 68104 w 2038350"/>
                <a:gd name="connsiteY21" fmla="*/ 928211 h 2000250"/>
                <a:gd name="connsiteX22" fmla="*/ 556736 w 2038350"/>
                <a:gd name="connsiteY22" fmla="*/ 734854 h 2000250"/>
                <a:gd name="connsiteX23" fmla="*/ 533876 w 2038350"/>
                <a:gd name="connsiteY23" fmla="*/ 1732121 h 2000250"/>
                <a:gd name="connsiteX24" fmla="*/ 138589 w 2038350"/>
                <a:gd name="connsiteY24" fmla="*/ 1992154 h 2000250"/>
                <a:gd name="connsiteX25" fmla="*/ 10954 w 2038350"/>
                <a:gd name="connsiteY25" fmla="*/ 1992154 h 2000250"/>
                <a:gd name="connsiteX26" fmla="*/ 7144 w 2038350"/>
                <a:gd name="connsiteY26" fmla="*/ 1995964 h 2000250"/>
                <a:gd name="connsiteX27" fmla="*/ 10954 w 2038350"/>
                <a:gd name="connsiteY27" fmla="*/ 1999774 h 2000250"/>
                <a:gd name="connsiteX28" fmla="*/ 531971 w 2038350"/>
                <a:gd name="connsiteY28" fmla="*/ 1999774 h 2000250"/>
                <a:gd name="connsiteX29" fmla="*/ 531971 w 2038350"/>
                <a:gd name="connsiteY29" fmla="*/ 1999774 h 2000250"/>
                <a:gd name="connsiteX30" fmla="*/ 660559 w 2038350"/>
                <a:gd name="connsiteY30" fmla="*/ 1999774 h 2000250"/>
                <a:gd name="connsiteX31" fmla="*/ 660559 w 2038350"/>
                <a:gd name="connsiteY31" fmla="*/ 1999774 h 2000250"/>
                <a:gd name="connsiteX32" fmla="*/ 2032159 w 2038350"/>
                <a:gd name="connsiteY32" fmla="*/ 1999774 h 2000250"/>
                <a:gd name="connsiteX33" fmla="*/ 2035969 w 2038350"/>
                <a:gd name="connsiteY33" fmla="*/ 1995964 h 2000250"/>
                <a:gd name="connsiteX34" fmla="*/ 2032159 w 2038350"/>
                <a:gd name="connsiteY34" fmla="*/ 1992154 h 2000250"/>
                <a:gd name="connsiteX35" fmla="*/ 1421606 w 2038350"/>
                <a:gd name="connsiteY35" fmla="*/ 1682591 h 2000250"/>
                <a:gd name="connsiteX36" fmla="*/ 1892141 w 2038350"/>
                <a:gd name="connsiteY36" fmla="*/ 1992154 h 2000250"/>
                <a:gd name="connsiteX37" fmla="*/ 1571149 w 2038350"/>
                <a:gd name="connsiteY37" fmla="*/ 1992154 h 2000250"/>
                <a:gd name="connsiteX38" fmla="*/ 1261586 w 2038350"/>
                <a:gd name="connsiteY38" fmla="*/ 1788319 h 2000250"/>
                <a:gd name="connsiteX39" fmla="*/ 1421606 w 2038350"/>
                <a:gd name="connsiteY39" fmla="*/ 1682591 h 2000250"/>
                <a:gd name="connsiteX40" fmla="*/ 1557814 w 2038350"/>
                <a:gd name="connsiteY40" fmla="*/ 1992154 h 2000250"/>
                <a:gd name="connsiteX41" fmla="*/ 951071 w 2038350"/>
                <a:gd name="connsiteY41" fmla="*/ 1992154 h 2000250"/>
                <a:gd name="connsiteX42" fmla="*/ 1253966 w 2038350"/>
                <a:gd name="connsiteY42" fmla="*/ 1793081 h 2000250"/>
                <a:gd name="connsiteX43" fmla="*/ 1557814 w 2038350"/>
                <a:gd name="connsiteY43" fmla="*/ 1992154 h 2000250"/>
                <a:gd name="connsiteX44" fmla="*/ 855821 w 2038350"/>
                <a:gd name="connsiteY44" fmla="*/ 1530191 h 2000250"/>
                <a:gd name="connsiteX45" fmla="*/ 1247299 w 2038350"/>
                <a:gd name="connsiteY45" fmla="*/ 1788319 h 2000250"/>
                <a:gd name="connsiteX46" fmla="*/ 936784 w 2038350"/>
                <a:gd name="connsiteY46" fmla="*/ 1992154 h 2000250"/>
                <a:gd name="connsiteX47" fmla="*/ 664369 w 2038350"/>
                <a:gd name="connsiteY47" fmla="*/ 1992154 h 2000250"/>
                <a:gd name="connsiteX48" fmla="*/ 656749 w 2038350"/>
                <a:gd name="connsiteY48" fmla="*/ 1661636 h 2000250"/>
                <a:gd name="connsiteX49" fmla="*/ 855821 w 2038350"/>
                <a:gd name="connsiteY49" fmla="*/ 1530191 h 2000250"/>
                <a:gd name="connsiteX50" fmla="*/ 1100614 w 2038350"/>
                <a:gd name="connsiteY50" fmla="*/ 912019 h 2000250"/>
                <a:gd name="connsiteX51" fmla="*/ 632936 w 2038350"/>
                <a:gd name="connsiteY51" fmla="*/ 727234 h 2000250"/>
                <a:gd name="connsiteX52" fmla="*/ 632936 w 2038350"/>
                <a:gd name="connsiteY52" fmla="*/ 727234 h 2000250"/>
                <a:gd name="connsiteX53" fmla="*/ 606266 w 2038350"/>
                <a:gd name="connsiteY53" fmla="*/ 716756 h 2000250"/>
                <a:gd name="connsiteX54" fmla="*/ 695801 w 2038350"/>
                <a:gd name="connsiteY54" fmla="*/ 681514 h 2000250"/>
                <a:gd name="connsiteX55" fmla="*/ 695801 w 2038350"/>
                <a:gd name="connsiteY55" fmla="*/ 681514 h 2000250"/>
                <a:gd name="connsiteX56" fmla="*/ 696754 w 2038350"/>
                <a:gd name="connsiteY56" fmla="*/ 681514 h 2000250"/>
                <a:gd name="connsiteX57" fmla="*/ 697706 w 2038350"/>
                <a:gd name="connsiteY57" fmla="*/ 681514 h 2000250"/>
                <a:gd name="connsiteX58" fmla="*/ 697706 w 2038350"/>
                <a:gd name="connsiteY58" fmla="*/ 680561 h 2000250"/>
                <a:gd name="connsiteX59" fmla="*/ 697706 w 2038350"/>
                <a:gd name="connsiteY59" fmla="*/ 679609 h 2000250"/>
                <a:gd name="connsiteX60" fmla="*/ 697706 w 2038350"/>
                <a:gd name="connsiteY60" fmla="*/ 678656 h 2000250"/>
                <a:gd name="connsiteX61" fmla="*/ 697706 w 2038350"/>
                <a:gd name="connsiteY61" fmla="*/ 677704 h 2000250"/>
                <a:gd name="connsiteX62" fmla="*/ 697706 w 2038350"/>
                <a:gd name="connsiteY62" fmla="*/ 677704 h 2000250"/>
                <a:gd name="connsiteX63" fmla="*/ 683419 w 2038350"/>
                <a:gd name="connsiteY63" fmla="*/ 582454 h 2000250"/>
                <a:gd name="connsiteX64" fmla="*/ 1100614 w 2038350"/>
                <a:gd name="connsiteY64" fmla="*/ 912019 h 2000250"/>
                <a:gd name="connsiteX65" fmla="*/ 594836 w 2038350"/>
                <a:gd name="connsiteY65" fmla="*/ 511016 h 2000250"/>
                <a:gd name="connsiteX66" fmla="*/ 674846 w 2038350"/>
                <a:gd name="connsiteY66" fmla="*/ 573881 h 2000250"/>
                <a:gd name="connsiteX67" fmla="*/ 690086 w 2038350"/>
                <a:gd name="connsiteY67" fmla="*/ 673894 h 2000250"/>
                <a:gd name="connsiteX68" fmla="*/ 594836 w 2038350"/>
                <a:gd name="connsiteY68" fmla="*/ 711994 h 2000250"/>
                <a:gd name="connsiteX69" fmla="*/ 500539 w 2038350"/>
                <a:gd name="connsiteY69" fmla="*/ 674846 h 2000250"/>
                <a:gd name="connsiteX70" fmla="*/ 515779 w 2038350"/>
                <a:gd name="connsiteY70" fmla="*/ 574834 h 2000250"/>
                <a:gd name="connsiteX71" fmla="*/ 594836 w 2038350"/>
                <a:gd name="connsiteY71" fmla="*/ 511016 h 2000250"/>
                <a:gd name="connsiteX72" fmla="*/ 594836 w 2038350"/>
                <a:gd name="connsiteY72" fmla="*/ 37624 h 2000250"/>
                <a:gd name="connsiteX73" fmla="*/ 672941 w 2038350"/>
                <a:gd name="connsiteY73" fmla="*/ 563404 h 2000250"/>
                <a:gd name="connsiteX74" fmla="*/ 597694 w 2038350"/>
                <a:gd name="connsiteY74" fmla="*/ 503396 h 2000250"/>
                <a:gd name="connsiteX75" fmla="*/ 597694 w 2038350"/>
                <a:gd name="connsiteY75" fmla="*/ 503396 h 2000250"/>
                <a:gd name="connsiteX76" fmla="*/ 596741 w 2038350"/>
                <a:gd name="connsiteY76" fmla="*/ 502444 h 2000250"/>
                <a:gd name="connsiteX77" fmla="*/ 596741 w 2038350"/>
                <a:gd name="connsiteY77" fmla="*/ 502444 h 2000250"/>
                <a:gd name="connsiteX78" fmla="*/ 595789 w 2038350"/>
                <a:gd name="connsiteY78" fmla="*/ 502444 h 2000250"/>
                <a:gd name="connsiteX79" fmla="*/ 595789 w 2038350"/>
                <a:gd name="connsiteY79" fmla="*/ 502444 h 2000250"/>
                <a:gd name="connsiteX80" fmla="*/ 594836 w 2038350"/>
                <a:gd name="connsiteY80" fmla="*/ 502444 h 2000250"/>
                <a:gd name="connsiteX81" fmla="*/ 594836 w 2038350"/>
                <a:gd name="connsiteY81" fmla="*/ 502444 h 2000250"/>
                <a:gd name="connsiteX82" fmla="*/ 594836 w 2038350"/>
                <a:gd name="connsiteY82" fmla="*/ 502444 h 2000250"/>
                <a:gd name="connsiteX83" fmla="*/ 519589 w 2038350"/>
                <a:gd name="connsiteY83" fmla="*/ 562451 h 2000250"/>
                <a:gd name="connsiteX84" fmla="*/ 594836 w 2038350"/>
                <a:gd name="connsiteY84" fmla="*/ 37624 h 2000250"/>
                <a:gd name="connsiteX85" fmla="*/ 507206 w 2038350"/>
                <a:gd name="connsiteY85" fmla="*/ 581501 h 2000250"/>
                <a:gd name="connsiteX86" fmla="*/ 492919 w 2038350"/>
                <a:gd name="connsiteY86" fmla="*/ 676751 h 2000250"/>
                <a:gd name="connsiteX87" fmla="*/ 492919 w 2038350"/>
                <a:gd name="connsiteY87" fmla="*/ 676751 h 2000250"/>
                <a:gd name="connsiteX88" fmla="*/ 492919 w 2038350"/>
                <a:gd name="connsiteY88" fmla="*/ 677704 h 2000250"/>
                <a:gd name="connsiteX89" fmla="*/ 492919 w 2038350"/>
                <a:gd name="connsiteY89" fmla="*/ 678656 h 2000250"/>
                <a:gd name="connsiteX90" fmla="*/ 492919 w 2038350"/>
                <a:gd name="connsiteY90" fmla="*/ 679609 h 2000250"/>
                <a:gd name="connsiteX91" fmla="*/ 492919 w 2038350"/>
                <a:gd name="connsiteY91" fmla="*/ 679609 h 2000250"/>
                <a:gd name="connsiteX92" fmla="*/ 493871 w 2038350"/>
                <a:gd name="connsiteY92" fmla="*/ 680561 h 2000250"/>
                <a:gd name="connsiteX93" fmla="*/ 493871 w 2038350"/>
                <a:gd name="connsiteY93" fmla="*/ 680561 h 2000250"/>
                <a:gd name="connsiteX94" fmla="*/ 493871 w 2038350"/>
                <a:gd name="connsiteY94" fmla="*/ 680561 h 2000250"/>
                <a:gd name="connsiteX95" fmla="*/ 583406 w 2038350"/>
                <a:gd name="connsiteY95" fmla="*/ 715804 h 2000250"/>
                <a:gd name="connsiteX96" fmla="*/ 90011 w 2038350"/>
                <a:gd name="connsiteY96" fmla="*/ 912019 h 2000250"/>
                <a:gd name="connsiteX97" fmla="*/ 507206 w 2038350"/>
                <a:gd name="connsiteY97" fmla="*/ 581501 h 2000250"/>
                <a:gd name="connsiteX98" fmla="*/ 594836 w 2038350"/>
                <a:gd name="connsiteY98" fmla="*/ 720566 h 2000250"/>
                <a:gd name="connsiteX99" fmla="*/ 627221 w 2038350"/>
                <a:gd name="connsiteY99" fmla="*/ 732949 h 2000250"/>
                <a:gd name="connsiteX100" fmla="*/ 656749 w 2038350"/>
                <a:gd name="connsiteY100" fmla="*/ 1992154 h 2000250"/>
                <a:gd name="connsiteX101" fmla="*/ 536734 w 2038350"/>
                <a:gd name="connsiteY101" fmla="*/ 1992154 h 2000250"/>
                <a:gd name="connsiteX102" fmla="*/ 566261 w 2038350"/>
                <a:gd name="connsiteY102" fmla="*/ 731996 h 2000250"/>
                <a:gd name="connsiteX103" fmla="*/ 594836 w 2038350"/>
                <a:gd name="connsiteY103" fmla="*/ 720566 h 2000250"/>
                <a:gd name="connsiteX104" fmla="*/ 534829 w 2038350"/>
                <a:gd name="connsiteY104" fmla="*/ 1741646 h 2000250"/>
                <a:gd name="connsiteX105" fmla="*/ 529114 w 2038350"/>
                <a:gd name="connsiteY105" fmla="*/ 1992154 h 2000250"/>
                <a:gd name="connsiteX106" fmla="*/ 153829 w 2038350"/>
                <a:gd name="connsiteY106" fmla="*/ 1992154 h 2000250"/>
                <a:gd name="connsiteX107" fmla="*/ 534829 w 2038350"/>
                <a:gd name="connsiteY107" fmla="*/ 1741646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038350" h="2000250">
                  <a:moveTo>
                    <a:pt x="2032159" y="1992154"/>
                  </a:moveTo>
                  <a:lnTo>
                    <a:pt x="1906429" y="1992154"/>
                  </a:lnTo>
                  <a:lnTo>
                    <a:pt x="1423511" y="1674971"/>
                  </a:lnTo>
                  <a:cubicBezTo>
                    <a:pt x="1422559" y="1674019"/>
                    <a:pt x="1420654" y="1674019"/>
                    <a:pt x="1419701" y="1674971"/>
                  </a:cubicBezTo>
                  <a:lnTo>
                    <a:pt x="1253966" y="1783556"/>
                  </a:lnTo>
                  <a:lnTo>
                    <a:pt x="856774" y="1522571"/>
                  </a:lnTo>
                  <a:cubicBezTo>
                    <a:pt x="855821" y="1521619"/>
                    <a:pt x="853916" y="1521619"/>
                    <a:pt x="852964" y="1522571"/>
                  </a:cubicBezTo>
                  <a:lnTo>
                    <a:pt x="655796" y="1652111"/>
                  </a:lnTo>
                  <a:lnTo>
                    <a:pt x="634841" y="735806"/>
                  </a:lnTo>
                  <a:lnTo>
                    <a:pt x="1121569" y="928211"/>
                  </a:lnTo>
                  <a:cubicBezTo>
                    <a:pt x="1121569" y="928211"/>
                    <a:pt x="1122521" y="928211"/>
                    <a:pt x="1122521" y="928211"/>
                  </a:cubicBezTo>
                  <a:cubicBezTo>
                    <a:pt x="1123474" y="928211"/>
                    <a:pt x="1125379" y="927259"/>
                    <a:pt x="1125379" y="926306"/>
                  </a:cubicBezTo>
                  <a:cubicBezTo>
                    <a:pt x="1126331" y="924401"/>
                    <a:pt x="1126331" y="922496"/>
                    <a:pt x="1124426" y="921544"/>
                  </a:cubicBezTo>
                  <a:lnTo>
                    <a:pt x="681514" y="570071"/>
                  </a:lnTo>
                  <a:lnTo>
                    <a:pt x="598646" y="10001"/>
                  </a:lnTo>
                  <a:cubicBezTo>
                    <a:pt x="598646" y="8096"/>
                    <a:pt x="596741" y="7144"/>
                    <a:pt x="594836" y="7144"/>
                  </a:cubicBezTo>
                  <a:cubicBezTo>
                    <a:pt x="592931" y="7144"/>
                    <a:pt x="591026" y="8096"/>
                    <a:pt x="591026" y="10001"/>
                  </a:cubicBezTo>
                  <a:lnTo>
                    <a:pt x="508159" y="570071"/>
                  </a:lnTo>
                  <a:lnTo>
                    <a:pt x="65246" y="921544"/>
                  </a:lnTo>
                  <a:cubicBezTo>
                    <a:pt x="63341" y="922496"/>
                    <a:pt x="63341" y="924401"/>
                    <a:pt x="64294" y="926306"/>
                  </a:cubicBezTo>
                  <a:cubicBezTo>
                    <a:pt x="65246" y="927259"/>
                    <a:pt x="66199" y="928211"/>
                    <a:pt x="67151" y="928211"/>
                  </a:cubicBezTo>
                  <a:cubicBezTo>
                    <a:pt x="67151" y="928211"/>
                    <a:pt x="68104" y="928211"/>
                    <a:pt x="68104" y="928211"/>
                  </a:cubicBezTo>
                  <a:lnTo>
                    <a:pt x="556736" y="734854"/>
                  </a:lnTo>
                  <a:lnTo>
                    <a:pt x="533876" y="1732121"/>
                  </a:lnTo>
                  <a:lnTo>
                    <a:pt x="138589" y="1992154"/>
                  </a:lnTo>
                  <a:lnTo>
                    <a:pt x="10954" y="1992154"/>
                  </a:lnTo>
                  <a:cubicBezTo>
                    <a:pt x="9049" y="1992154"/>
                    <a:pt x="7144" y="1994059"/>
                    <a:pt x="7144" y="1995964"/>
                  </a:cubicBezTo>
                  <a:cubicBezTo>
                    <a:pt x="7144" y="1997869"/>
                    <a:pt x="9049" y="1999774"/>
                    <a:pt x="10954" y="1999774"/>
                  </a:cubicBezTo>
                  <a:lnTo>
                    <a:pt x="531971" y="1999774"/>
                  </a:lnTo>
                  <a:lnTo>
                    <a:pt x="531971" y="1999774"/>
                  </a:lnTo>
                  <a:lnTo>
                    <a:pt x="660559" y="1999774"/>
                  </a:lnTo>
                  <a:lnTo>
                    <a:pt x="660559" y="1999774"/>
                  </a:lnTo>
                  <a:lnTo>
                    <a:pt x="2032159" y="1999774"/>
                  </a:lnTo>
                  <a:cubicBezTo>
                    <a:pt x="2034064" y="1999774"/>
                    <a:pt x="2035969" y="1997869"/>
                    <a:pt x="2035969" y="1995964"/>
                  </a:cubicBezTo>
                  <a:cubicBezTo>
                    <a:pt x="2035969" y="1994059"/>
                    <a:pt x="2035016" y="1992154"/>
                    <a:pt x="2032159" y="1992154"/>
                  </a:cubicBezTo>
                  <a:close/>
                  <a:moveTo>
                    <a:pt x="1421606" y="1682591"/>
                  </a:moveTo>
                  <a:lnTo>
                    <a:pt x="1892141" y="1992154"/>
                  </a:lnTo>
                  <a:lnTo>
                    <a:pt x="1571149" y="1992154"/>
                  </a:lnTo>
                  <a:lnTo>
                    <a:pt x="1261586" y="1788319"/>
                  </a:lnTo>
                  <a:lnTo>
                    <a:pt x="1421606" y="1682591"/>
                  </a:lnTo>
                  <a:close/>
                  <a:moveTo>
                    <a:pt x="1557814" y="1992154"/>
                  </a:moveTo>
                  <a:lnTo>
                    <a:pt x="951071" y="1992154"/>
                  </a:lnTo>
                  <a:lnTo>
                    <a:pt x="1253966" y="1793081"/>
                  </a:lnTo>
                  <a:lnTo>
                    <a:pt x="1557814" y="1992154"/>
                  </a:lnTo>
                  <a:close/>
                  <a:moveTo>
                    <a:pt x="855821" y="1530191"/>
                  </a:moveTo>
                  <a:lnTo>
                    <a:pt x="1247299" y="1788319"/>
                  </a:lnTo>
                  <a:lnTo>
                    <a:pt x="936784" y="1992154"/>
                  </a:lnTo>
                  <a:lnTo>
                    <a:pt x="664369" y="1992154"/>
                  </a:lnTo>
                  <a:lnTo>
                    <a:pt x="656749" y="1661636"/>
                  </a:lnTo>
                  <a:lnTo>
                    <a:pt x="855821" y="1530191"/>
                  </a:lnTo>
                  <a:close/>
                  <a:moveTo>
                    <a:pt x="1100614" y="912019"/>
                  </a:moveTo>
                  <a:lnTo>
                    <a:pt x="632936" y="727234"/>
                  </a:lnTo>
                  <a:cubicBezTo>
                    <a:pt x="632936" y="727234"/>
                    <a:pt x="632936" y="727234"/>
                    <a:pt x="632936" y="727234"/>
                  </a:cubicBezTo>
                  <a:lnTo>
                    <a:pt x="606266" y="716756"/>
                  </a:lnTo>
                  <a:lnTo>
                    <a:pt x="695801" y="681514"/>
                  </a:lnTo>
                  <a:cubicBezTo>
                    <a:pt x="695801" y="681514"/>
                    <a:pt x="695801" y="681514"/>
                    <a:pt x="695801" y="681514"/>
                  </a:cubicBezTo>
                  <a:cubicBezTo>
                    <a:pt x="695801" y="681514"/>
                    <a:pt x="695801" y="681514"/>
                    <a:pt x="696754" y="681514"/>
                  </a:cubicBezTo>
                  <a:cubicBezTo>
                    <a:pt x="696754" y="681514"/>
                    <a:pt x="696754" y="681514"/>
                    <a:pt x="697706" y="681514"/>
                  </a:cubicBezTo>
                  <a:cubicBezTo>
                    <a:pt x="697706" y="681514"/>
                    <a:pt x="697706" y="681514"/>
                    <a:pt x="697706" y="680561"/>
                  </a:cubicBezTo>
                  <a:cubicBezTo>
                    <a:pt x="697706" y="680561"/>
                    <a:pt x="697706" y="680561"/>
                    <a:pt x="697706" y="679609"/>
                  </a:cubicBezTo>
                  <a:cubicBezTo>
                    <a:pt x="697706" y="679609"/>
                    <a:pt x="697706" y="679609"/>
                    <a:pt x="697706" y="678656"/>
                  </a:cubicBezTo>
                  <a:cubicBezTo>
                    <a:pt x="697706" y="678656"/>
                    <a:pt x="697706" y="677704"/>
                    <a:pt x="697706" y="677704"/>
                  </a:cubicBezTo>
                  <a:cubicBezTo>
                    <a:pt x="697706" y="677704"/>
                    <a:pt x="697706" y="677704"/>
                    <a:pt x="697706" y="677704"/>
                  </a:cubicBezTo>
                  <a:lnTo>
                    <a:pt x="683419" y="582454"/>
                  </a:lnTo>
                  <a:lnTo>
                    <a:pt x="1100614" y="912019"/>
                  </a:lnTo>
                  <a:close/>
                  <a:moveTo>
                    <a:pt x="594836" y="511016"/>
                  </a:moveTo>
                  <a:lnTo>
                    <a:pt x="674846" y="573881"/>
                  </a:lnTo>
                  <a:lnTo>
                    <a:pt x="690086" y="673894"/>
                  </a:lnTo>
                  <a:lnTo>
                    <a:pt x="594836" y="711994"/>
                  </a:lnTo>
                  <a:lnTo>
                    <a:pt x="500539" y="674846"/>
                  </a:lnTo>
                  <a:lnTo>
                    <a:pt x="515779" y="574834"/>
                  </a:lnTo>
                  <a:lnTo>
                    <a:pt x="594836" y="511016"/>
                  </a:lnTo>
                  <a:close/>
                  <a:moveTo>
                    <a:pt x="594836" y="37624"/>
                  </a:moveTo>
                  <a:lnTo>
                    <a:pt x="672941" y="563404"/>
                  </a:lnTo>
                  <a:lnTo>
                    <a:pt x="597694" y="503396"/>
                  </a:lnTo>
                  <a:cubicBezTo>
                    <a:pt x="597694" y="503396"/>
                    <a:pt x="597694" y="503396"/>
                    <a:pt x="597694" y="503396"/>
                  </a:cubicBezTo>
                  <a:cubicBezTo>
                    <a:pt x="597694" y="503396"/>
                    <a:pt x="596741" y="503396"/>
                    <a:pt x="596741" y="502444"/>
                  </a:cubicBezTo>
                  <a:cubicBezTo>
                    <a:pt x="596741" y="502444"/>
                    <a:pt x="596741" y="502444"/>
                    <a:pt x="596741" y="502444"/>
                  </a:cubicBezTo>
                  <a:cubicBezTo>
                    <a:pt x="596741" y="502444"/>
                    <a:pt x="595789" y="502444"/>
                    <a:pt x="595789" y="502444"/>
                  </a:cubicBezTo>
                  <a:cubicBezTo>
                    <a:pt x="595789" y="502444"/>
                    <a:pt x="595789" y="502444"/>
                    <a:pt x="595789" y="502444"/>
                  </a:cubicBezTo>
                  <a:cubicBezTo>
                    <a:pt x="595789" y="502444"/>
                    <a:pt x="594836" y="502444"/>
                    <a:pt x="594836" y="502444"/>
                  </a:cubicBezTo>
                  <a:cubicBezTo>
                    <a:pt x="594836" y="502444"/>
                    <a:pt x="594836" y="502444"/>
                    <a:pt x="594836" y="502444"/>
                  </a:cubicBezTo>
                  <a:cubicBezTo>
                    <a:pt x="594836" y="502444"/>
                    <a:pt x="594836" y="502444"/>
                    <a:pt x="594836" y="502444"/>
                  </a:cubicBezTo>
                  <a:lnTo>
                    <a:pt x="519589" y="562451"/>
                  </a:lnTo>
                  <a:lnTo>
                    <a:pt x="594836" y="37624"/>
                  </a:lnTo>
                  <a:close/>
                  <a:moveTo>
                    <a:pt x="507206" y="581501"/>
                  </a:moveTo>
                  <a:lnTo>
                    <a:pt x="492919" y="676751"/>
                  </a:lnTo>
                  <a:cubicBezTo>
                    <a:pt x="492919" y="676751"/>
                    <a:pt x="492919" y="676751"/>
                    <a:pt x="492919" y="676751"/>
                  </a:cubicBezTo>
                  <a:cubicBezTo>
                    <a:pt x="492919" y="676751"/>
                    <a:pt x="492919" y="677704"/>
                    <a:pt x="492919" y="677704"/>
                  </a:cubicBezTo>
                  <a:cubicBezTo>
                    <a:pt x="492919" y="677704"/>
                    <a:pt x="492919" y="677704"/>
                    <a:pt x="492919" y="678656"/>
                  </a:cubicBezTo>
                  <a:cubicBezTo>
                    <a:pt x="492919" y="678656"/>
                    <a:pt x="492919" y="679609"/>
                    <a:pt x="492919" y="679609"/>
                  </a:cubicBezTo>
                  <a:cubicBezTo>
                    <a:pt x="492919" y="679609"/>
                    <a:pt x="492919" y="679609"/>
                    <a:pt x="492919" y="679609"/>
                  </a:cubicBezTo>
                  <a:cubicBezTo>
                    <a:pt x="492919" y="679609"/>
                    <a:pt x="492919" y="679609"/>
                    <a:pt x="493871" y="680561"/>
                  </a:cubicBezTo>
                  <a:cubicBezTo>
                    <a:pt x="493871" y="680561"/>
                    <a:pt x="493871" y="680561"/>
                    <a:pt x="493871" y="680561"/>
                  </a:cubicBezTo>
                  <a:cubicBezTo>
                    <a:pt x="493871" y="680561"/>
                    <a:pt x="493871" y="680561"/>
                    <a:pt x="493871" y="680561"/>
                  </a:cubicBezTo>
                  <a:lnTo>
                    <a:pt x="583406" y="715804"/>
                  </a:lnTo>
                  <a:lnTo>
                    <a:pt x="90011" y="912019"/>
                  </a:lnTo>
                  <a:lnTo>
                    <a:pt x="507206" y="581501"/>
                  </a:lnTo>
                  <a:close/>
                  <a:moveTo>
                    <a:pt x="594836" y="720566"/>
                  </a:moveTo>
                  <a:lnTo>
                    <a:pt x="627221" y="732949"/>
                  </a:lnTo>
                  <a:lnTo>
                    <a:pt x="656749" y="1992154"/>
                  </a:lnTo>
                  <a:lnTo>
                    <a:pt x="536734" y="1992154"/>
                  </a:lnTo>
                  <a:lnTo>
                    <a:pt x="566261" y="731996"/>
                  </a:lnTo>
                  <a:lnTo>
                    <a:pt x="594836" y="720566"/>
                  </a:lnTo>
                  <a:close/>
                  <a:moveTo>
                    <a:pt x="534829" y="1741646"/>
                  </a:moveTo>
                  <a:lnTo>
                    <a:pt x="529114" y="1992154"/>
                  </a:lnTo>
                  <a:lnTo>
                    <a:pt x="153829" y="1992154"/>
                  </a:lnTo>
                  <a:lnTo>
                    <a:pt x="534829" y="1741646"/>
                  </a:lnTo>
                  <a:close/>
                </a:path>
              </a:pathLst>
            </a:custGeom>
            <a:solidFill>
              <a:srgbClr val="000000"/>
            </a:solidFill>
            <a:ln w="158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Verdana"/>
                <a:ea typeface="+mn-ea"/>
                <a:cs typeface="+mn-cs"/>
              </a:endParaRPr>
            </a:p>
          </p:txBody>
        </p:sp>
      </p:grpSp>
    </p:spTree>
    <p:custDataLst>
      <p:tags r:id="rId1"/>
    </p:custDataLst>
    <p:extLst>
      <p:ext uri="{BB962C8B-B14F-4D97-AF65-F5344CB8AC3E}">
        <p14:creationId xmlns:p14="http://schemas.microsoft.com/office/powerpoint/2010/main" val="163437615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2678EE6-8AF8-42AF-B5A7-5299C1DB56BB}"/>
              </a:ext>
            </a:extLst>
          </p:cNvPr>
          <p:cNvGraphicFramePr>
            <a:graphicFrameLocks noChangeAspect="1"/>
          </p:cNvGraphicFramePr>
          <p:nvPr>
            <p:custDataLst>
              <p:tags r:id="rId1"/>
            </p:custDataLst>
            <p:extLst>
              <p:ext uri="{D42A27DB-BD31-4B8C-83A1-F6EECF244321}">
                <p14:modId xmlns:p14="http://schemas.microsoft.com/office/powerpoint/2010/main" val="1099428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592" imgH="591" progId="TCLayout.ActiveDocument.1">
                  <p:embed/>
                </p:oleObj>
              </mc:Choice>
              <mc:Fallback>
                <p:oleObj name="think-cell Slide" r:id="rId31" imgW="592" imgH="591" progId="TCLayout.ActiveDocument.1">
                  <p:embed/>
                  <p:pic>
                    <p:nvPicPr>
                      <p:cNvPr id="9" name="Objekt 8" hidden="1">
                        <a:extLst>
                          <a:ext uri="{FF2B5EF4-FFF2-40B4-BE49-F238E27FC236}">
                            <a16:creationId xmlns:a16="http://schemas.microsoft.com/office/drawing/2014/main" id="{B2678EE6-8AF8-42AF-B5A7-5299C1DB56BB}"/>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Textplatzhalter 6">
            <a:extLst>
              <a:ext uri="{FF2B5EF4-FFF2-40B4-BE49-F238E27FC236}">
                <a16:creationId xmlns:a16="http://schemas.microsoft.com/office/drawing/2014/main" id="{5C59067D-81A2-4219-A7BB-C64EDB876B65}"/>
              </a:ext>
            </a:extLst>
          </p:cNvPr>
          <p:cNvSpPr>
            <a:spLocks noGrp="1"/>
          </p:cNvSpPr>
          <p:nvPr>
            <p:ph type="body" sz="quarter" idx="13"/>
          </p:nvPr>
        </p:nvSpPr>
        <p:spPr/>
        <p:txBody>
          <a:bodyPr/>
          <a:lstStyle/>
          <a:p>
            <a:r>
              <a:rPr lang="en-US" dirty="0"/>
              <a:t>The role of competition in the Italian BESS market</a:t>
            </a:r>
          </a:p>
        </p:txBody>
      </p:sp>
      <p:sp>
        <p:nvSpPr>
          <p:cNvPr id="6" name="Titel 5">
            <a:extLst>
              <a:ext uri="{FF2B5EF4-FFF2-40B4-BE49-F238E27FC236}">
                <a16:creationId xmlns:a16="http://schemas.microsoft.com/office/drawing/2014/main" id="{F02C218F-4B95-4EFB-934B-04BA7A705050}"/>
              </a:ext>
            </a:extLst>
          </p:cNvPr>
          <p:cNvSpPr>
            <a:spLocks noGrp="1"/>
          </p:cNvSpPr>
          <p:nvPr>
            <p:ph type="title"/>
          </p:nvPr>
        </p:nvSpPr>
        <p:spPr>
          <a:xfrm>
            <a:off x="766763" y="958740"/>
            <a:ext cx="10658475" cy="584775"/>
          </a:xfrm>
        </p:spPr>
        <p:txBody>
          <a:bodyPr vert="horz"/>
          <a:lstStyle/>
          <a:p>
            <a:r>
              <a:rPr lang="en-US" dirty="0"/>
              <a:t>The Italian BESS market is very attractive, with ambitious targets for storage development driven by renewables objectives</a:t>
            </a:r>
          </a:p>
        </p:txBody>
      </p:sp>
      <p:sp>
        <p:nvSpPr>
          <p:cNvPr id="8" name="Textplatzhalter 7">
            <a:extLst>
              <a:ext uri="{FF2B5EF4-FFF2-40B4-BE49-F238E27FC236}">
                <a16:creationId xmlns:a16="http://schemas.microsoft.com/office/drawing/2014/main" id="{7952B1CD-A361-434B-9F52-1D13CDC7E84F}"/>
              </a:ext>
            </a:extLst>
          </p:cNvPr>
          <p:cNvSpPr>
            <a:spLocks noGrp="1"/>
          </p:cNvSpPr>
          <p:nvPr>
            <p:ph type="body" sz="quarter" idx="18"/>
          </p:nvPr>
        </p:nvSpPr>
        <p:spPr>
          <a:xfrm>
            <a:off x="766762" y="6280055"/>
            <a:ext cx="8852438" cy="102336"/>
          </a:xfrm>
        </p:spPr>
        <p:txBody>
          <a:bodyPr/>
          <a:lstStyle/>
          <a:p>
            <a:r>
              <a:rPr lang="en-US"/>
              <a:t>Note: 1) Latest historical values updated in March 2024 | Sources: NECP 2024, </a:t>
            </a:r>
            <a:r>
              <a:rPr lang="en-US" err="1"/>
              <a:t>Snam</a:t>
            </a:r>
            <a:r>
              <a:rPr lang="en-US"/>
              <a:t>-Terna scenario 2024, Terna </a:t>
            </a:r>
          </a:p>
        </p:txBody>
      </p:sp>
      <p:sp>
        <p:nvSpPr>
          <p:cNvPr id="2" name="Date Placeholder 1">
            <a:extLst>
              <a:ext uri="{FF2B5EF4-FFF2-40B4-BE49-F238E27FC236}">
                <a16:creationId xmlns:a16="http://schemas.microsoft.com/office/drawing/2014/main" id="{F8D2B621-413A-4357-B3AA-F8FFDAADAC32}"/>
              </a:ext>
            </a:extLst>
          </p:cNvPr>
          <p:cNvSpPr>
            <a:spLocks noGrp="1"/>
          </p:cNvSpPr>
          <p:nvPr>
            <p:ph type="dt" sz="half" idx="14"/>
          </p:nvPr>
        </p:nvSpPr>
        <p:spPr/>
        <p:txBody>
          <a:bodyPr/>
          <a:lstStyle/>
          <a:p>
            <a:r>
              <a:rPr lang="it-IT" noProof="0"/>
              <a:t>04/12/2024 |</a:t>
            </a:r>
            <a:endParaRPr lang="en-GB" noProof="0"/>
          </a:p>
        </p:txBody>
      </p:sp>
      <p:sp>
        <p:nvSpPr>
          <p:cNvPr id="3" name="Footer Placeholder 2">
            <a:extLst>
              <a:ext uri="{FF2B5EF4-FFF2-40B4-BE49-F238E27FC236}">
                <a16:creationId xmlns:a16="http://schemas.microsoft.com/office/drawing/2014/main" id="{5F93C159-8342-4056-A525-5FABE5CE8206}"/>
              </a:ext>
            </a:extLst>
          </p:cNvPr>
          <p:cNvSpPr>
            <a:spLocks noGrp="1"/>
          </p:cNvSpPr>
          <p:nvPr>
            <p:ph type="ftr" sz="quarter" idx="15"/>
          </p:nvPr>
        </p:nvSpPr>
        <p:spPr/>
        <p:txBody>
          <a:bodyPr/>
          <a:lstStyle/>
          <a:p>
            <a:r>
              <a:rPr lang="en-US" noProof="0"/>
              <a:t>Copyright AFRY AB | The role of competition in the Italian BESS market - Battery Asset Management Summit Europe 2024</a:t>
            </a:r>
            <a:endParaRPr lang="en-GB" noProof="0"/>
          </a:p>
        </p:txBody>
      </p:sp>
      <p:sp>
        <p:nvSpPr>
          <p:cNvPr id="4" name="Slide Number Placeholder 3">
            <a:extLst>
              <a:ext uri="{FF2B5EF4-FFF2-40B4-BE49-F238E27FC236}">
                <a16:creationId xmlns:a16="http://schemas.microsoft.com/office/drawing/2014/main" id="{EFB21EF8-149E-4C35-9EAF-2D1DE8AB3EAF}"/>
              </a:ext>
            </a:extLst>
          </p:cNvPr>
          <p:cNvSpPr>
            <a:spLocks noGrp="1"/>
          </p:cNvSpPr>
          <p:nvPr>
            <p:ph type="sldNum" sz="quarter" idx="16"/>
          </p:nvPr>
        </p:nvSpPr>
        <p:spPr/>
        <p:txBody>
          <a:bodyPr/>
          <a:lstStyle/>
          <a:p>
            <a:fld id="{0B1617BE-BA58-4B59-88D5-A8C7B239E913}" type="slidenum">
              <a:rPr lang="en-GB" noProof="0" smtClean="0"/>
              <a:pPr/>
              <a:t>4</a:t>
            </a:fld>
            <a:endParaRPr lang="en-GB" noProof="0"/>
          </a:p>
        </p:txBody>
      </p:sp>
      <p:sp>
        <p:nvSpPr>
          <p:cNvPr id="10" name="Rectangle 3">
            <a:extLst>
              <a:ext uri="{FF2B5EF4-FFF2-40B4-BE49-F238E27FC236}">
                <a16:creationId xmlns:a16="http://schemas.microsoft.com/office/drawing/2014/main" id="{F0009342-1752-2885-E0F3-EDC7F1ECEE8C}"/>
              </a:ext>
            </a:extLst>
          </p:cNvPr>
          <p:cNvSpPr>
            <a:spLocks noChangeArrowheads="1"/>
          </p:cNvSpPr>
          <p:nvPr/>
        </p:nvSpPr>
        <p:spPr bwMode="auto">
          <a:xfrm>
            <a:off x="766763" y="58992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191" name="Gerader Verbinder 33">
            <a:extLst>
              <a:ext uri="{FF2B5EF4-FFF2-40B4-BE49-F238E27FC236}">
                <a16:creationId xmlns:a16="http://schemas.microsoft.com/office/drawing/2014/main" id="{E5ED1453-4B8E-74C9-D76D-EE9C247D66E5}"/>
              </a:ext>
            </a:extLst>
          </p:cNvPr>
          <p:cNvGrpSpPr>
            <a:grpSpLocks/>
          </p:cNvGrpSpPr>
          <p:nvPr>
            <p:custDataLst>
              <p:tags r:id="rId2"/>
            </p:custDataLst>
          </p:nvPr>
        </p:nvGrpSpPr>
        <p:grpSpPr>
          <a:xfrm rot="16200000">
            <a:off x="4316336" y="3783559"/>
            <a:ext cx="3559332" cy="599047"/>
            <a:chOff x="3994573" y="4198105"/>
            <a:chExt cx="4202855" cy="599047"/>
          </a:xfrm>
        </p:grpSpPr>
        <p:cxnSp>
          <p:nvCxnSpPr>
            <p:cNvPr id="192" name="Gerader Verbinder 33">
              <a:extLst>
                <a:ext uri="{FF2B5EF4-FFF2-40B4-BE49-F238E27FC236}">
                  <a16:creationId xmlns:a16="http://schemas.microsoft.com/office/drawing/2014/main" id="{4154A7DB-4859-C641-81C4-DF24D3D4DC01}"/>
                </a:ext>
              </a:extLst>
            </p:cNvPr>
            <p:cNvCxnSpPr>
              <a:cxnSpLocks/>
            </p:cNvCxnSpPr>
            <p:nvPr/>
          </p:nvCxnSpPr>
          <p:spPr>
            <a:xfrm rot="5400000">
              <a:off x="6096001" y="2396201"/>
              <a:ext cx="0" cy="420285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3" name="Group 192">
              <a:extLst>
                <a:ext uri="{FF2B5EF4-FFF2-40B4-BE49-F238E27FC236}">
                  <a16:creationId xmlns:a16="http://schemas.microsoft.com/office/drawing/2014/main" id="{2BE7EEF5-37A6-9B0D-3DAB-7F24A227C900}"/>
                </a:ext>
              </a:extLst>
            </p:cNvPr>
            <p:cNvGrpSpPr/>
            <p:nvPr/>
          </p:nvGrpSpPr>
          <p:grpSpPr>
            <a:xfrm rot="5400000">
              <a:off x="5796478" y="4071412"/>
              <a:ext cx="599047" cy="852433"/>
              <a:chOff x="4852808" y="3586163"/>
              <a:chExt cx="599047" cy="852433"/>
            </a:xfrm>
          </p:grpSpPr>
          <p:sp>
            <p:nvSpPr>
              <p:cNvPr id="194" name="Rectangle 193">
                <a:extLst>
                  <a:ext uri="{FF2B5EF4-FFF2-40B4-BE49-F238E27FC236}">
                    <a16:creationId xmlns:a16="http://schemas.microsoft.com/office/drawing/2014/main" id="{77B6A2C3-E52E-C03D-B89B-5453646CAD0F}"/>
                  </a:ext>
                </a:extLst>
              </p:cNvPr>
              <p:cNvSpPr/>
              <p:nvPr/>
            </p:nvSpPr>
            <p:spPr>
              <a:xfrm>
                <a:off x="4852808" y="3586163"/>
                <a:ext cx="599047" cy="852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grpSp>
            <p:nvGrpSpPr>
              <p:cNvPr id="195" name="Group 194">
                <a:extLst>
                  <a:ext uri="{FF2B5EF4-FFF2-40B4-BE49-F238E27FC236}">
                    <a16:creationId xmlns:a16="http://schemas.microsoft.com/office/drawing/2014/main" id="{1486D50A-4854-8431-6739-2FB14DEA91F5}"/>
                  </a:ext>
                </a:extLst>
              </p:cNvPr>
              <p:cNvGrpSpPr/>
              <p:nvPr/>
            </p:nvGrpSpPr>
            <p:grpSpPr>
              <a:xfrm>
                <a:off x="4933256" y="3626190"/>
                <a:ext cx="438150" cy="772379"/>
                <a:chOff x="7743825" y="3824993"/>
                <a:chExt cx="438150" cy="772379"/>
              </a:xfrm>
            </p:grpSpPr>
            <p:sp>
              <p:nvSpPr>
                <p:cNvPr id="196" name="Arrow: Chevron 195">
                  <a:extLst>
                    <a:ext uri="{FF2B5EF4-FFF2-40B4-BE49-F238E27FC236}">
                      <a16:creationId xmlns:a16="http://schemas.microsoft.com/office/drawing/2014/main" id="{3A3F6B3B-C63F-4C45-BD4F-F7A762299C4A}"/>
                    </a:ext>
                  </a:extLst>
                </p:cNvPr>
                <p:cNvSpPr/>
                <p:nvPr/>
              </p:nvSpPr>
              <p:spPr>
                <a:xfrm>
                  <a:off x="7896225" y="3824993"/>
                  <a:ext cx="285750" cy="772379"/>
                </a:xfrm>
                <a:prstGeom prst="chevron">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sp>
              <p:nvSpPr>
                <p:cNvPr id="197" name="Arrow: Chevron 196">
                  <a:extLst>
                    <a:ext uri="{FF2B5EF4-FFF2-40B4-BE49-F238E27FC236}">
                      <a16:creationId xmlns:a16="http://schemas.microsoft.com/office/drawing/2014/main" id="{F34EF57A-E64F-11CA-F145-528A1CE40F4F}"/>
                    </a:ext>
                  </a:extLst>
                </p:cNvPr>
                <p:cNvSpPr/>
                <p:nvPr/>
              </p:nvSpPr>
              <p:spPr>
                <a:xfrm>
                  <a:off x="7743825" y="3941286"/>
                  <a:ext cx="214965" cy="546475"/>
                </a:xfrm>
                <a:prstGeom prst="chevron">
                  <a:avLst>
                    <a:gd name="adj" fmla="val 45985"/>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grpSp>
        </p:grpSp>
      </p:grpSp>
      <p:sp>
        <p:nvSpPr>
          <p:cNvPr id="224" name="Title right column">
            <a:extLst>
              <a:ext uri="{FF2B5EF4-FFF2-40B4-BE49-F238E27FC236}">
                <a16:creationId xmlns:a16="http://schemas.microsoft.com/office/drawing/2014/main" id="{2810DC3E-2772-DDAE-079E-70B9740074E4}"/>
              </a:ext>
            </a:extLst>
          </p:cNvPr>
          <p:cNvSpPr txBox="1">
            <a:spLocks/>
          </p:cNvSpPr>
          <p:nvPr>
            <p:custDataLst>
              <p:tags r:id="rId3"/>
            </p:custDataLst>
          </p:nvPr>
        </p:nvSpPr>
        <p:spPr>
          <a:xfrm>
            <a:off x="6348413" y="1808163"/>
            <a:ext cx="5076825" cy="350865"/>
          </a:xfrm>
          <a:prstGeom prst="rect">
            <a:avLst/>
          </a:prstGeom>
        </p:spPr>
        <p:txBody>
          <a:bodyPr vert="horz" wrap="square" lIns="0" tIns="0" rIns="0" bIns="0" rtlCol="0" anchor="t">
            <a:spAutoFit/>
          </a:bodyPr>
          <a:lstStyle>
            <a:lvl1pPr indent="0">
              <a:lnSpc>
                <a:spcPct val="95000"/>
              </a:lnSpc>
              <a:spcBef>
                <a:spcPts val="0"/>
              </a:spcBef>
              <a:spcAft>
                <a:spcPts val="0"/>
              </a:spcAft>
              <a:buFont typeface="Symbol" panose="05050102010706020507" pitchFamily="18" charset="2"/>
              <a:buNone/>
              <a:defRPr sz="1050" b="1" cap="all" spc="30" baseline="0"/>
            </a:lvl1pPr>
            <a:lvl2pPr marL="360000" indent="-180000">
              <a:lnSpc>
                <a:spcPct val="95000"/>
              </a:lnSpc>
              <a:spcBef>
                <a:spcPts val="300"/>
              </a:spcBef>
              <a:spcAft>
                <a:spcPts val="300"/>
              </a:spcAft>
              <a:buFont typeface="Symbol" panose="05050102010706020507" pitchFamily="18" charset="2"/>
              <a:buChar char="-"/>
              <a:defRPr sz="1200" spc="40" baseline="0"/>
            </a:lvl2pPr>
            <a:lvl3pPr marL="540000" indent="-180000">
              <a:lnSpc>
                <a:spcPct val="95000"/>
              </a:lnSpc>
              <a:spcBef>
                <a:spcPts val="100"/>
              </a:spcBef>
              <a:spcAft>
                <a:spcPts val="100"/>
              </a:spcAft>
              <a:buFont typeface="Symbol" panose="05050102010706020507" pitchFamily="18" charset="2"/>
              <a:buChar char="-"/>
              <a:defRPr sz="1200" spc="40" baseline="0"/>
            </a:lvl3pPr>
            <a:lvl4pPr marL="720000" indent="-180000">
              <a:lnSpc>
                <a:spcPct val="95000"/>
              </a:lnSpc>
              <a:spcBef>
                <a:spcPts val="100"/>
              </a:spcBef>
              <a:spcAft>
                <a:spcPts val="0"/>
              </a:spcAft>
              <a:buFont typeface="Symbol" panose="05050102010706020507" pitchFamily="18" charset="2"/>
              <a:buChar char="-"/>
              <a:defRPr sz="1200" spc="40" baseline="0"/>
            </a:lvl4pPr>
            <a:lvl5pPr marL="900000" indent="-180000">
              <a:lnSpc>
                <a:spcPct val="95000"/>
              </a:lnSpc>
              <a:spcBef>
                <a:spcPts val="0"/>
              </a:spcBef>
              <a:spcAft>
                <a:spcPts val="0"/>
              </a:spcAft>
              <a:buFont typeface="Symbol" panose="05050102010706020507" pitchFamily="18" charset="2"/>
              <a:buChar char="-"/>
              <a:defRPr sz="1200" spc="40" baseline="0">
                <a:solidFill>
                  <a:schemeClr val="bg1"/>
                </a:solidFill>
              </a:defRPr>
            </a:lvl5pPr>
            <a:lvl6pPr marL="1080000" indent="-180000">
              <a:lnSpc>
                <a:spcPct val="90000"/>
              </a:lnSpc>
              <a:spcBef>
                <a:spcPts val="0"/>
              </a:spcBef>
              <a:spcAft>
                <a:spcPts val="0"/>
              </a:spcAft>
              <a:buFont typeface="Symbol" panose="05050102010706020507" pitchFamily="18" charset="2"/>
              <a:buChar char="-"/>
              <a:defRPr sz="1200"/>
            </a:lvl6pPr>
            <a:lvl7pPr marL="1260000" indent="-180000">
              <a:lnSpc>
                <a:spcPct val="90000"/>
              </a:lnSpc>
              <a:spcBef>
                <a:spcPts val="0"/>
              </a:spcBef>
              <a:spcAft>
                <a:spcPts val="0"/>
              </a:spcAft>
              <a:buFont typeface="Symbol" panose="05050102010706020507" pitchFamily="18" charset="2"/>
              <a:buChar char="-"/>
              <a:tabLst/>
              <a:defRPr sz="1200"/>
            </a:lvl7pPr>
            <a:lvl8pPr marL="1440000" indent="-180000">
              <a:lnSpc>
                <a:spcPct val="90000"/>
              </a:lnSpc>
              <a:spcBef>
                <a:spcPts val="0"/>
              </a:spcBef>
              <a:spcAft>
                <a:spcPts val="0"/>
              </a:spcAft>
              <a:buFont typeface="Symbol" panose="05050102010706020507" pitchFamily="18" charset="2"/>
              <a:buChar char="-"/>
              <a:defRPr sz="1200"/>
            </a:lvl8pPr>
            <a:lvl9pPr marL="1620000" indent="-180000">
              <a:lnSpc>
                <a:spcPct val="90000"/>
              </a:lnSpc>
              <a:spcBef>
                <a:spcPts val="0"/>
              </a:spcBef>
              <a:spcAft>
                <a:spcPts val="0"/>
              </a:spcAft>
              <a:buFont typeface="Symbol" panose="05050102010706020507" pitchFamily="18" charset="2"/>
              <a:buChar char="-"/>
              <a:defRPr sz="1200"/>
            </a:lvl9pPr>
          </a:lstStyle>
          <a:p>
            <a:r>
              <a:rPr lang="en-US" sz="1200"/>
              <a:t>Additional storage in 2030 based on TARGETS (GWH)</a:t>
            </a:r>
          </a:p>
        </p:txBody>
      </p:sp>
      <p:sp>
        <p:nvSpPr>
          <p:cNvPr id="225" name="Title left column">
            <a:extLst>
              <a:ext uri="{FF2B5EF4-FFF2-40B4-BE49-F238E27FC236}">
                <a16:creationId xmlns:a16="http://schemas.microsoft.com/office/drawing/2014/main" id="{5E10D244-23D7-D291-01C1-2D869A69D9CC}"/>
              </a:ext>
            </a:extLst>
          </p:cNvPr>
          <p:cNvSpPr txBox="1">
            <a:spLocks/>
          </p:cNvSpPr>
          <p:nvPr>
            <p:custDataLst>
              <p:tags r:id="rId4"/>
            </p:custDataLst>
          </p:nvPr>
        </p:nvSpPr>
        <p:spPr>
          <a:xfrm>
            <a:off x="766763" y="1808163"/>
            <a:ext cx="5076824" cy="175433"/>
          </a:xfrm>
          <a:prstGeom prst="rect">
            <a:avLst/>
          </a:prstGeom>
        </p:spPr>
        <p:txBody>
          <a:bodyPr vert="horz" wrap="square" lIns="0" tIns="0" rIns="0" bIns="0" rtlCol="0" anchor="t">
            <a:spAutoFit/>
          </a:bodyPr>
          <a:lstStyle>
            <a:lvl1pPr indent="0">
              <a:lnSpc>
                <a:spcPct val="95000"/>
              </a:lnSpc>
              <a:spcBef>
                <a:spcPts val="0"/>
              </a:spcBef>
              <a:spcAft>
                <a:spcPts val="0"/>
              </a:spcAft>
              <a:buFont typeface="Symbol" panose="05050102010706020507" pitchFamily="18" charset="2"/>
              <a:buNone/>
              <a:defRPr sz="1050" b="1" cap="all" spc="30" baseline="0"/>
            </a:lvl1pPr>
            <a:lvl2pPr marL="360000" indent="-180000">
              <a:lnSpc>
                <a:spcPct val="95000"/>
              </a:lnSpc>
              <a:spcBef>
                <a:spcPts val="300"/>
              </a:spcBef>
              <a:spcAft>
                <a:spcPts val="300"/>
              </a:spcAft>
              <a:buFont typeface="Symbol" panose="05050102010706020507" pitchFamily="18" charset="2"/>
              <a:buChar char="-"/>
              <a:defRPr sz="1200" spc="40" baseline="0"/>
            </a:lvl2pPr>
            <a:lvl3pPr marL="540000" indent="-180000">
              <a:lnSpc>
                <a:spcPct val="95000"/>
              </a:lnSpc>
              <a:spcBef>
                <a:spcPts val="100"/>
              </a:spcBef>
              <a:spcAft>
                <a:spcPts val="100"/>
              </a:spcAft>
              <a:buFont typeface="Symbol" panose="05050102010706020507" pitchFamily="18" charset="2"/>
              <a:buChar char="-"/>
              <a:defRPr sz="1200" spc="40" baseline="0"/>
            </a:lvl3pPr>
            <a:lvl4pPr marL="720000" indent="-180000">
              <a:lnSpc>
                <a:spcPct val="95000"/>
              </a:lnSpc>
              <a:spcBef>
                <a:spcPts val="100"/>
              </a:spcBef>
              <a:spcAft>
                <a:spcPts val="0"/>
              </a:spcAft>
              <a:buFont typeface="Symbol" panose="05050102010706020507" pitchFamily="18" charset="2"/>
              <a:buChar char="-"/>
              <a:defRPr sz="1200" spc="40" baseline="0"/>
            </a:lvl4pPr>
            <a:lvl5pPr marL="900000" indent="-180000">
              <a:lnSpc>
                <a:spcPct val="95000"/>
              </a:lnSpc>
              <a:spcBef>
                <a:spcPts val="0"/>
              </a:spcBef>
              <a:spcAft>
                <a:spcPts val="0"/>
              </a:spcAft>
              <a:buFont typeface="Symbol" panose="05050102010706020507" pitchFamily="18" charset="2"/>
              <a:buChar char="-"/>
              <a:defRPr sz="1200" spc="40" baseline="0">
                <a:solidFill>
                  <a:schemeClr val="bg1"/>
                </a:solidFill>
              </a:defRPr>
            </a:lvl5pPr>
            <a:lvl6pPr marL="1080000" indent="-180000">
              <a:lnSpc>
                <a:spcPct val="90000"/>
              </a:lnSpc>
              <a:spcBef>
                <a:spcPts val="0"/>
              </a:spcBef>
              <a:spcAft>
                <a:spcPts val="0"/>
              </a:spcAft>
              <a:buFont typeface="Symbol" panose="05050102010706020507" pitchFamily="18" charset="2"/>
              <a:buChar char="-"/>
              <a:defRPr sz="1200"/>
            </a:lvl6pPr>
            <a:lvl7pPr marL="1260000" indent="-180000">
              <a:lnSpc>
                <a:spcPct val="90000"/>
              </a:lnSpc>
              <a:spcBef>
                <a:spcPts val="0"/>
              </a:spcBef>
              <a:spcAft>
                <a:spcPts val="0"/>
              </a:spcAft>
              <a:buFont typeface="Symbol" panose="05050102010706020507" pitchFamily="18" charset="2"/>
              <a:buChar char="-"/>
              <a:tabLst/>
              <a:defRPr sz="1200"/>
            </a:lvl7pPr>
            <a:lvl8pPr marL="1440000" indent="-180000">
              <a:lnSpc>
                <a:spcPct val="90000"/>
              </a:lnSpc>
              <a:spcBef>
                <a:spcPts val="0"/>
              </a:spcBef>
              <a:spcAft>
                <a:spcPts val="0"/>
              </a:spcAft>
              <a:buFont typeface="Symbol" panose="05050102010706020507" pitchFamily="18" charset="2"/>
              <a:buChar char="-"/>
              <a:defRPr sz="1200"/>
            </a:lvl8pPr>
            <a:lvl9pPr marL="1620000" indent="-180000">
              <a:lnSpc>
                <a:spcPct val="90000"/>
              </a:lnSpc>
              <a:spcBef>
                <a:spcPts val="0"/>
              </a:spcBef>
              <a:spcAft>
                <a:spcPts val="0"/>
              </a:spcAft>
              <a:buFont typeface="Symbol" panose="05050102010706020507" pitchFamily="18" charset="2"/>
              <a:buChar char="-"/>
              <a:defRPr sz="1200"/>
            </a:lvl9pPr>
          </a:lstStyle>
          <a:p>
            <a:r>
              <a:rPr lang="en-US" sz="1200"/>
              <a:t>Res targets - 2030 (GW)</a:t>
            </a:r>
          </a:p>
        </p:txBody>
      </p:sp>
      <p:graphicFrame>
        <p:nvGraphicFramePr>
          <p:cNvPr id="131" name="Chart 130">
            <a:extLst>
              <a:ext uri="{FF2B5EF4-FFF2-40B4-BE49-F238E27FC236}">
                <a16:creationId xmlns:a16="http://schemas.microsoft.com/office/drawing/2014/main" id="{C0D116CD-4721-096E-48A5-F294E3B32E18}"/>
              </a:ext>
            </a:extLst>
          </p:cNvPr>
          <p:cNvGraphicFramePr/>
          <p:nvPr>
            <p:custDataLst>
              <p:tags r:id="rId5"/>
            </p:custDataLst>
            <p:extLst>
              <p:ext uri="{D42A27DB-BD31-4B8C-83A1-F6EECF244321}">
                <p14:modId xmlns:p14="http://schemas.microsoft.com/office/powerpoint/2010/main" val="2696727665"/>
              </p:ext>
            </p:extLst>
          </p:nvPr>
        </p:nvGraphicFramePr>
        <p:xfrm>
          <a:off x="7300913" y="2419350"/>
          <a:ext cx="1754187" cy="3390900"/>
        </p:xfrm>
        <a:graphic>
          <a:graphicData uri="http://schemas.openxmlformats.org/drawingml/2006/chart">
            <c:chart xmlns:c="http://schemas.openxmlformats.org/drawingml/2006/chart" xmlns:r="http://schemas.openxmlformats.org/officeDocument/2006/relationships" r:id="rId33"/>
          </a:graphicData>
        </a:graphic>
      </p:graphicFrame>
      <p:sp>
        <p:nvSpPr>
          <p:cNvPr id="168" name="Text Placeholder 2">
            <a:extLst>
              <a:ext uri="{FF2B5EF4-FFF2-40B4-BE49-F238E27FC236}">
                <a16:creationId xmlns:a16="http://schemas.microsoft.com/office/drawing/2014/main" id="{62C4DECA-D806-AE43-A91F-0FCC978EE4D9}"/>
              </a:ext>
            </a:extLst>
          </p:cNvPr>
          <p:cNvSpPr>
            <a:spLocks noGrp="1"/>
          </p:cNvSpPr>
          <p:nvPr>
            <p:custDataLst>
              <p:tags r:id="rId6"/>
            </p:custDataLst>
          </p:nvPr>
        </p:nvSpPr>
        <p:spPr bwMode="auto">
          <a:xfrm>
            <a:off x="8161338" y="5594350"/>
            <a:ext cx="420688"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pPr>
            <a:fld id="{5120E12E-F22F-40F2-A643-CC3D8FCC7F0E}" type="datetime'''''2''''0''''''''''''''''30'''''''''''''''''''''''''''''''">
              <a:rPr lang="en-US" altLang="en-US" smtClean="0"/>
              <a:pPr marL="0" lvl="0" indent="0" algn="ctr">
                <a:spcBef>
                  <a:spcPct val="0"/>
                </a:spcBef>
                <a:spcAft>
                  <a:spcPct val="0"/>
                </a:spcAft>
                <a:buNone/>
              </a:pPr>
              <a:t>2030</a:t>
            </a:fld>
            <a:endParaRPr lang="en-US" noProof="0"/>
          </a:p>
        </p:txBody>
      </p:sp>
      <p:sp>
        <p:nvSpPr>
          <p:cNvPr id="171" name="Text Placeholder 2">
            <a:extLst>
              <a:ext uri="{FF2B5EF4-FFF2-40B4-BE49-F238E27FC236}">
                <a16:creationId xmlns:a16="http://schemas.microsoft.com/office/drawing/2014/main" id="{62C4DECA-D806-AE43-A91F-0FCC978EE4D9}"/>
              </a:ext>
            </a:extLst>
          </p:cNvPr>
          <p:cNvSpPr>
            <a:spLocks noGrp="1"/>
          </p:cNvSpPr>
          <p:nvPr>
            <p:custDataLst>
              <p:tags r:id="rId7"/>
            </p:custDataLst>
          </p:nvPr>
        </p:nvSpPr>
        <p:spPr bwMode="auto">
          <a:xfrm>
            <a:off x="8774113" y="3814763"/>
            <a:ext cx="947738"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spcBef>
                <a:spcPct val="0"/>
              </a:spcBef>
              <a:spcAft>
                <a:spcPct val="0"/>
              </a:spcAft>
              <a:buNone/>
            </a:pPr>
            <a:fld id="{5FA36CB0-C059-48D3-BB57-B95812D3EFCF}" type="datetime'''''Ut''''''i''''l''i''t''y s''''cal''''''''''''''e'''''''''">
              <a:rPr lang="en-US" altLang="en-US" smtClean="0"/>
              <a:pPr marL="0" lvl="0" indent="0">
                <a:spcBef>
                  <a:spcPct val="0"/>
                </a:spcBef>
                <a:spcAft>
                  <a:spcPct val="0"/>
                </a:spcAft>
                <a:buNone/>
              </a:pPr>
              <a:t>Utility scale</a:t>
            </a:fld>
            <a:endParaRPr lang="en-US" noProof="0"/>
          </a:p>
        </p:txBody>
      </p:sp>
      <p:sp>
        <p:nvSpPr>
          <p:cNvPr id="172" name="Text Placeholder 2">
            <a:extLst>
              <a:ext uri="{FF2B5EF4-FFF2-40B4-BE49-F238E27FC236}">
                <a16:creationId xmlns:a16="http://schemas.microsoft.com/office/drawing/2014/main" id="{62C4DECA-D806-AE43-A91F-0FCC978EE4D9}"/>
              </a:ext>
            </a:extLst>
          </p:cNvPr>
          <p:cNvSpPr>
            <a:spLocks noGrp="1"/>
          </p:cNvSpPr>
          <p:nvPr>
            <p:custDataLst>
              <p:tags r:id="rId8"/>
            </p:custDataLst>
          </p:nvPr>
        </p:nvSpPr>
        <p:spPr bwMode="auto">
          <a:xfrm>
            <a:off x="8774113" y="4948238"/>
            <a:ext cx="898525"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spcBef>
                <a:spcPct val="0"/>
              </a:spcBef>
              <a:spcAft>
                <a:spcPct val="0"/>
              </a:spcAft>
              <a:buNone/>
            </a:pPr>
            <a:fld id="{70F9D2D6-28AC-4BDF-909D-125E92D13932}" type="datetime'Di''st''''''''''r''i''b''''''''''''''''''''u''te''''d'''''''">
              <a:rPr lang="en-US" altLang="en-US" smtClean="0"/>
              <a:pPr marL="0" lvl="0" indent="0">
                <a:spcBef>
                  <a:spcPct val="0"/>
                </a:spcBef>
                <a:spcAft>
                  <a:spcPct val="0"/>
                </a:spcAft>
                <a:buNone/>
              </a:pPr>
              <a:t>Distributed</a:t>
            </a:fld>
            <a:endParaRPr lang="en-US" noProof="0"/>
          </a:p>
        </p:txBody>
      </p:sp>
      <p:sp>
        <p:nvSpPr>
          <p:cNvPr id="173" name="Text Placeholder 2">
            <a:extLst>
              <a:ext uri="{FF2B5EF4-FFF2-40B4-BE49-F238E27FC236}">
                <a16:creationId xmlns:a16="http://schemas.microsoft.com/office/drawing/2014/main" id="{62C4DECA-D806-AE43-A91F-0FCC978EE4D9}"/>
              </a:ext>
            </a:extLst>
          </p:cNvPr>
          <p:cNvSpPr>
            <a:spLocks noGrp="1"/>
          </p:cNvSpPr>
          <p:nvPr>
            <p:custDataLst>
              <p:tags r:id="rId9"/>
            </p:custDataLst>
          </p:nvPr>
        </p:nvSpPr>
        <p:spPr bwMode="auto">
          <a:xfrm>
            <a:off x="8774113" y="5322888"/>
            <a:ext cx="2628900"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spcBef>
                <a:spcPct val="0"/>
              </a:spcBef>
              <a:spcAft>
                <a:spcPct val="0"/>
              </a:spcAft>
              <a:buNone/>
            </a:pPr>
            <a:r>
              <a:rPr lang="en-US" altLang="en-US"/>
              <a:t>Capacity mkt (already awarded)</a:t>
            </a:r>
            <a:endParaRPr lang="en-US" noProof="0"/>
          </a:p>
        </p:txBody>
      </p:sp>
      <p:sp>
        <p:nvSpPr>
          <p:cNvPr id="177" name="Text Placeholder 2">
            <a:extLst>
              <a:ext uri="{FF2B5EF4-FFF2-40B4-BE49-F238E27FC236}">
                <a16:creationId xmlns:a16="http://schemas.microsoft.com/office/drawing/2014/main" id="{62C4DECA-D806-AE43-A91F-0FCC978EE4D9}"/>
              </a:ext>
            </a:extLst>
          </p:cNvPr>
          <p:cNvSpPr>
            <a:spLocks noGrp="1"/>
          </p:cNvSpPr>
          <p:nvPr>
            <p:custDataLst>
              <p:tags r:id="rId10"/>
            </p:custDataLst>
          </p:nvPr>
        </p:nvSpPr>
        <p:spPr bwMode="gray">
          <a:xfrm>
            <a:off x="8247063" y="2809875"/>
            <a:ext cx="247650"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pPr>
            <a:fld id="{46D6CAB7-E50E-40E0-AB6E-166E0E8B70EB}" type="datetime'''''''''''''''''''''''''''''''''''''7''''''''''''''''''''1'">
              <a:rPr lang="en-US" altLang="en-US" smtClean="0"/>
              <a:pPr marL="0" lvl="0" indent="0" algn="ctr">
                <a:spcBef>
                  <a:spcPct val="0"/>
                </a:spcBef>
                <a:spcAft>
                  <a:spcPct val="0"/>
                </a:spcAft>
                <a:buNone/>
              </a:pPr>
              <a:t>71</a:t>
            </a:fld>
            <a:endParaRPr lang="en-US" noProof="0"/>
          </a:p>
        </p:txBody>
      </p:sp>
      <p:graphicFrame>
        <p:nvGraphicFramePr>
          <p:cNvPr id="129" name="Chart 128">
            <a:extLst>
              <a:ext uri="{FF2B5EF4-FFF2-40B4-BE49-F238E27FC236}">
                <a16:creationId xmlns:a16="http://schemas.microsoft.com/office/drawing/2014/main" id="{5A6D5A0C-9098-2344-7CDA-A9078A6B59E3}"/>
              </a:ext>
            </a:extLst>
          </p:cNvPr>
          <p:cNvGraphicFramePr/>
          <p:nvPr>
            <p:custDataLst>
              <p:tags r:id="rId11"/>
            </p:custDataLst>
            <p:extLst>
              <p:ext uri="{D42A27DB-BD31-4B8C-83A1-F6EECF244321}">
                <p14:modId xmlns:p14="http://schemas.microsoft.com/office/powerpoint/2010/main" val="1201298235"/>
              </p:ext>
            </p:extLst>
          </p:nvPr>
        </p:nvGraphicFramePr>
        <p:xfrm>
          <a:off x="1435100" y="2643188"/>
          <a:ext cx="3914775" cy="2946400"/>
        </p:xfrm>
        <a:graphic>
          <a:graphicData uri="http://schemas.openxmlformats.org/drawingml/2006/chart">
            <c:chart xmlns:c="http://schemas.openxmlformats.org/drawingml/2006/chart" xmlns:r="http://schemas.openxmlformats.org/officeDocument/2006/relationships" r:id="rId34"/>
          </a:graphicData>
        </a:graphic>
      </p:graphicFrame>
      <p:cxnSp>
        <p:nvCxnSpPr>
          <p:cNvPr id="44" name="Straight Connector 43">
            <a:extLst>
              <a:ext uri="{FF2B5EF4-FFF2-40B4-BE49-F238E27FC236}">
                <a16:creationId xmlns:a16="http://schemas.microsoft.com/office/drawing/2014/main" id="{6167FF9C-497E-EC10-43DB-E826327A9ADD}"/>
              </a:ext>
            </a:extLst>
          </p:cNvPr>
          <p:cNvCxnSpPr/>
          <p:nvPr>
            <p:custDataLst>
              <p:tags r:id="rId12"/>
            </p:custDataLst>
          </p:nvPr>
        </p:nvCxnSpPr>
        <p:spPr bwMode="gray">
          <a:xfrm flipV="1">
            <a:off x="1960563" y="2635250"/>
            <a:ext cx="0" cy="1571625"/>
          </a:xfrm>
          <a:prstGeom prst="line">
            <a:avLst/>
          </a:prstGeom>
          <a:ln w="12700" cap="flat" cmpd="sng" algn="ctr">
            <a:solidFill>
              <a:srgbClr val="D0D0D0"/>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AEF09B-3388-F816-3F95-3B36332D7429}"/>
              </a:ext>
            </a:extLst>
          </p:cNvPr>
          <p:cNvCxnSpPr/>
          <p:nvPr>
            <p:custDataLst>
              <p:tags r:id="rId13"/>
            </p:custDataLst>
          </p:nvPr>
        </p:nvCxnSpPr>
        <p:spPr bwMode="gray">
          <a:xfrm>
            <a:off x="1960563" y="2635250"/>
            <a:ext cx="1874837" cy="0"/>
          </a:xfrm>
          <a:prstGeom prst="line">
            <a:avLst/>
          </a:prstGeom>
          <a:ln w="12700" cap="flat" cmpd="sng" algn="ctr">
            <a:solidFill>
              <a:srgbClr val="D0D0D0"/>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B77FE9D-D584-84C5-517E-DE8DBC8D4836}"/>
              </a:ext>
            </a:extLst>
          </p:cNvPr>
          <p:cNvCxnSpPr/>
          <p:nvPr>
            <p:custDataLst>
              <p:tags r:id="rId14"/>
            </p:custDataLst>
          </p:nvPr>
        </p:nvCxnSpPr>
        <p:spPr bwMode="gray">
          <a:xfrm>
            <a:off x="3835400" y="2635250"/>
            <a:ext cx="0" cy="152400"/>
          </a:xfrm>
          <a:prstGeom prst="line">
            <a:avLst/>
          </a:prstGeom>
          <a:ln w="12700" cap="flat" cmpd="sng" algn="ctr">
            <a:solidFill>
              <a:srgbClr val="D0D0D0"/>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FA65F86B-8F75-0399-F68A-C3A3C1217C16}"/>
              </a:ext>
            </a:extLst>
          </p:cNvPr>
          <p:cNvCxnSpPr/>
          <p:nvPr>
            <p:custDataLst>
              <p:tags r:id="rId15"/>
            </p:custDataLst>
          </p:nvPr>
        </p:nvCxnSpPr>
        <p:spPr bwMode="gray">
          <a:xfrm flipV="1">
            <a:off x="2454275" y="2312988"/>
            <a:ext cx="0" cy="2416175"/>
          </a:xfrm>
          <a:prstGeom prst="line">
            <a:avLst/>
          </a:prstGeom>
          <a:ln w="12700" cap="flat" cmpd="sng" algn="ctr">
            <a:solidFill>
              <a:srgbClr val="D0D0D0"/>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B3F294B5-31B4-A65F-F10F-1EC1DA969F2A}"/>
              </a:ext>
            </a:extLst>
          </p:cNvPr>
          <p:cNvCxnSpPr/>
          <p:nvPr>
            <p:custDataLst>
              <p:tags r:id="rId16"/>
            </p:custDataLst>
          </p:nvPr>
        </p:nvCxnSpPr>
        <p:spPr bwMode="gray">
          <a:xfrm>
            <a:off x="2454275" y="2312988"/>
            <a:ext cx="1874838" cy="0"/>
          </a:xfrm>
          <a:prstGeom prst="line">
            <a:avLst/>
          </a:prstGeom>
          <a:ln w="12700" cap="flat" cmpd="sng" algn="ctr">
            <a:solidFill>
              <a:srgbClr val="D0D0D0"/>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3BA81475-B862-937D-8ACA-7067BC7D434F}"/>
              </a:ext>
            </a:extLst>
          </p:cNvPr>
          <p:cNvCxnSpPr/>
          <p:nvPr>
            <p:custDataLst>
              <p:tags r:id="rId17"/>
            </p:custDataLst>
          </p:nvPr>
        </p:nvCxnSpPr>
        <p:spPr bwMode="gray">
          <a:xfrm>
            <a:off x="4329113" y="2312988"/>
            <a:ext cx="0" cy="2019300"/>
          </a:xfrm>
          <a:prstGeom prst="line">
            <a:avLst/>
          </a:prstGeom>
          <a:ln w="12700" cap="flat" cmpd="sng" algn="ctr">
            <a:solidFill>
              <a:srgbClr val="D0D0D0"/>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8" name="Text Placeholder 2">
            <a:extLst>
              <a:ext uri="{FF2B5EF4-FFF2-40B4-BE49-F238E27FC236}">
                <a16:creationId xmlns:a16="http://schemas.microsoft.com/office/drawing/2014/main" id="{62C4DECA-D806-AE43-A91F-0FCC978EE4D9}"/>
              </a:ext>
            </a:extLst>
          </p:cNvPr>
          <p:cNvSpPr>
            <a:spLocks noGrp="1"/>
          </p:cNvSpPr>
          <p:nvPr>
            <p:custDataLst>
              <p:tags r:id="rId18"/>
            </p:custDataLst>
          </p:nvPr>
        </p:nvSpPr>
        <p:spPr bwMode="auto">
          <a:xfrm>
            <a:off x="2212975" y="5373688"/>
            <a:ext cx="484188"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pPr>
            <a:fld id="{95F930C4-4164-44C3-AFBD-D4F497291E9C}" type="datetime'''''''''''''''''T''''''''oday'''''''''''''''''''''">
              <a:rPr lang="en-US" altLang="en-US" smtClean="0"/>
              <a:pPr marL="0" lvl="0" indent="0" algn="ctr">
                <a:spcBef>
                  <a:spcPct val="0"/>
                </a:spcBef>
                <a:spcAft>
                  <a:spcPct val="0"/>
                </a:spcAft>
                <a:buNone/>
              </a:pPr>
              <a:t>Today</a:t>
            </a:fld>
            <a:endParaRPr lang="en-US" noProof="0"/>
          </a:p>
        </p:txBody>
      </p:sp>
      <p:sp>
        <p:nvSpPr>
          <p:cNvPr id="56" name="Text Placeholder 2">
            <a:extLst>
              <a:ext uri="{FF2B5EF4-FFF2-40B4-BE49-F238E27FC236}">
                <a16:creationId xmlns:a16="http://schemas.microsoft.com/office/drawing/2014/main" id="{E8A4A4D9-FC1F-6D14-939F-2EC7178158CC}"/>
              </a:ext>
            </a:extLst>
          </p:cNvPr>
          <p:cNvSpPr>
            <a:spLocks noGrp="1"/>
          </p:cNvSpPr>
          <p:nvPr>
            <p:custDataLst>
              <p:tags r:id="rId19"/>
            </p:custDataLst>
          </p:nvPr>
        </p:nvSpPr>
        <p:spPr bwMode="auto">
          <a:xfrm>
            <a:off x="4119563" y="5373688"/>
            <a:ext cx="420688"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pPr>
            <a:fld id="{0017C5AC-D661-44DE-BD75-4735598B2FB2}" type="datetime'''''''2''''''''0''''''''''3''''''0'''''''''''''''''''''''">
              <a:rPr lang="en-US" altLang="en-US" smtClean="0"/>
              <a:pPr marL="0" lvl="0" indent="0" algn="ctr">
                <a:spcBef>
                  <a:spcPct val="0"/>
                </a:spcBef>
                <a:spcAft>
                  <a:spcPct val="0"/>
                </a:spcAft>
                <a:buNone/>
              </a:pPr>
              <a:t>2030</a:t>
            </a:fld>
            <a:endParaRPr lang="en-US" noProof="0"/>
          </a:p>
        </p:txBody>
      </p:sp>
      <p:sp>
        <p:nvSpPr>
          <p:cNvPr id="136" name="Text Placeholder 2">
            <a:extLst>
              <a:ext uri="{FF2B5EF4-FFF2-40B4-BE49-F238E27FC236}">
                <a16:creationId xmlns:a16="http://schemas.microsoft.com/office/drawing/2014/main" id="{62C4DECA-D806-AE43-A91F-0FCC978EE4D9}"/>
              </a:ext>
            </a:extLst>
          </p:cNvPr>
          <p:cNvSpPr>
            <a:spLocks noGrp="1"/>
          </p:cNvSpPr>
          <p:nvPr>
            <p:custDataLst>
              <p:tags r:id="rId20"/>
            </p:custDataLst>
          </p:nvPr>
        </p:nvSpPr>
        <p:spPr bwMode="gray">
          <a:xfrm>
            <a:off x="2874963" y="5124450"/>
            <a:ext cx="146050"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pPr>
            <a:fld id="{E17E9F43-644F-47EB-B466-45F185531F5E}" type="datetime'''''''''''''''''''''''''''''''''''''''''''''''0'''''''''''">
              <a:rPr lang="en-US" altLang="en-US" smtClean="0">
                <a:effectLst/>
              </a:rPr>
              <a:pPr marL="0" lvl="0" indent="0" algn="ctr">
                <a:spcBef>
                  <a:spcPct val="0"/>
                </a:spcBef>
                <a:spcAft>
                  <a:spcPct val="0"/>
                </a:spcAft>
                <a:buNone/>
              </a:pPr>
              <a:t>0</a:t>
            </a:fld>
            <a:endParaRPr lang="en-US" noProof="0"/>
          </a:p>
        </p:txBody>
      </p:sp>
      <p:sp>
        <p:nvSpPr>
          <p:cNvPr id="43" name="Text Placeholder 2">
            <a:extLst>
              <a:ext uri="{FF2B5EF4-FFF2-40B4-BE49-F238E27FC236}">
                <a16:creationId xmlns:a16="http://schemas.microsoft.com/office/drawing/2014/main" id="{62C4DECA-D806-AE43-A91F-0FCC978EE4D9}"/>
              </a:ext>
            </a:extLst>
          </p:cNvPr>
          <p:cNvSpPr>
            <a:spLocks noGrp="1"/>
          </p:cNvSpPr>
          <p:nvPr>
            <p:custDataLst>
              <p:tags r:id="rId21"/>
            </p:custDataLst>
          </p:nvPr>
        </p:nvSpPr>
        <p:spPr bwMode="auto">
          <a:xfrm>
            <a:off x="2640013" y="2513013"/>
            <a:ext cx="514350" cy="246063"/>
          </a:xfrm>
          <a:prstGeom prst="ellipse">
            <a:avLst/>
          </a:prstGeom>
          <a:solidFill>
            <a:schemeClr val="bg1"/>
          </a:solidFill>
          <a:ln w="9525" cmpd="sng" algn="ctr">
            <a:solidFill>
              <a:srgbClr val="D0D0D0"/>
            </a:solidFill>
          </a:ln>
          <a:effec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pPr>
            <a:fld id="{A6FF7C2D-0679-45D9-A9CC-31EA9F740443}" type="datetime'''''''''''+''''''''''''''4''9'''''''''''''''''''''''''''''''">
              <a:rPr lang="en-US" altLang="en-US" b="1" smtClean="0">
                <a:effectLst/>
              </a:rPr>
              <a:pPr marL="0" lvl="0" indent="0" algn="ctr">
                <a:spcBef>
                  <a:spcPct val="0"/>
                </a:spcBef>
                <a:spcAft>
                  <a:spcPct val="0"/>
                </a:spcAft>
                <a:buNone/>
              </a:pPr>
              <a:t>+49</a:t>
            </a:fld>
            <a:endParaRPr lang="en-US" b="1" noProof="0"/>
          </a:p>
        </p:txBody>
      </p:sp>
      <p:sp>
        <p:nvSpPr>
          <p:cNvPr id="57" name="Text Placeholder 2">
            <a:extLst>
              <a:ext uri="{FF2B5EF4-FFF2-40B4-BE49-F238E27FC236}">
                <a16:creationId xmlns:a16="http://schemas.microsoft.com/office/drawing/2014/main" id="{62C4DECA-D806-AE43-A91F-0FCC978EE4D9}"/>
              </a:ext>
            </a:extLst>
          </p:cNvPr>
          <p:cNvSpPr>
            <a:spLocks noGrp="1"/>
          </p:cNvSpPr>
          <p:nvPr>
            <p:custDataLst>
              <p:tags r:id="rId22"/>
            </p:custDataLst>
          </p:nvPr>
        </p:nvSpPr>
        <p:spPr bwMode="auto">
          <a:xfrm>
            <a:off x="3133725" y="2190750"/>
            <a:ext cx="514350" cy="246063"/>
          </a:xfrm>
          <a:prstGeom prst="ellipse">
            <a:avLst/>
          </a:prstGeom>
          <a:solidFill>
            <a:schemeClr val="bg1"/>
          </a:solidFill>
          <a:ln w="9525" cmpd="sng" algn="ctr">
            <a:solidFill>
              <a:srgbClr val="D0D0D0"/>
            </a:solidFill>
          </a:ln>
          <a:effec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pPr>
            <a:fld id="{333B8B85-EE44-41A2-A9E4-FC063246F316}" type="datetime'''''''+''''''''''1''''''''''4'''''">
              <a:rPr lang="en-US" altLang="en-US" b="1" smtClean="0">
                <a:effectLst/>
              </a:rPr>
              <a:pPr marL="0" lvl="0" indent="0" algn="ctr">
                <a:spcBef>
                  <a:spcPct val="0"/>
                </a:spcBef>
                <a:spcAft>
                  <a:spcPct val="0"/>
                </a:spcAft>
                <a:buNone/>
              </a:pPr>
              <a:t>+14</a:t>
            </a:fld>
            <a:endParaRPr lang="en-US" b="1" noProof="0"/>
          </a:p>
        </p:txBody>
      </p:sp>
      <p:sp>
        <p:nvSpPr>
          <p:cNvPr id="52" name="Rectangle 51">
            <a:extLst>
              <a:ext uri="{FF2B5EF4-FFF2-40B4-BE49-F238E27FC236}">
                <a16:creationId xmlns:a16="http://schemas.microsoft.com/office/drawing/2014/main" id="{D8813E0C-29CD-7E12-0BEC-11F52CF4E6DE}"/>
              </a:ext>
            </a:extLst>
          </p:cNvPr>
          <p:cNvSpPr/>
          <p:nvPr>
            <p:custDataLst>
              <p:tags r:id="rId23"/>
            </p:custDataLst>
          </p:nvPr>
        </p:nvSpPr>
        <p:spPr bwMode="auto">
          <a:xfrm>
            <a:off x="1371600" y="5741988"/>
            <a:ext cx="214313" cy="160338"/>
          </a:xfrm>
          <a:prstGeom prst="rect">
            <a:avLst/>
          </a:prstGeom>
          <a:solidFill>
            <a:srgbClr val="E19F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sp>
        <p:nvSpPr>
          <p:cNvPr id="53" name="Rectangle 52">
            <a:extLst>
              <a:ext uri="{FF2B5EF4-FFF2-40B4-BE49-F238E27FC236}">
                <a16:creationId xmlns:a16="http://schemas.microsoft.com/office/drawing/2014/main" id="{C9E6CC3D-AEB1-29DB-43BD-7C0C0424176C}"/>
              </a:ext>
            </a:extLst>
          </p:cNvPr>
          <p:cNvSpPr/>
          <p:nvPr>
            <p:custDataLst>
              <p:tags r:id="rId24"/>
            </p:custDataLst>
          </p:nvPr>
        </p:nvSpPr>
        <p:spPr bwMode="auto">
          <a:xfrm>
            <a:off x="2425700" y="5741988"/>
            <a:ext cx="214313" cy="160338"/>
          </a:xfrm>
          <a:prstGeom prst="rect">
            <a:avLst/>
          </a:prstGeom>
          <a:solidFill>
            <a:srgbClr val="00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sp>
        <p:nvSpPr>
          <p:cNvPr id="138" name="Rectangle 137">
            <a:extLst>
              <a:ext uri="{FF2B5EF4-FFF2-40B4-BE49-F238E27FC236}">
                <a16:creationId xmlns:a16="http://schemas.microsoft.com/office/drawing/2014/main" id="{531D7D1A-3E15-D688-4C3F-EDC904CCABDD}"/>
              </a:ext>
            </a:extLst>
          </p:cNvPr>
          <p:cNvSpPr/>
          <p:nvPr>
            <p:custDataLst>
              <p:tags r:id="rId25"/>
            </p:custDataLst>
          </p:nvPr>
        </p:nvSpPr>
        <p:spPr bwMode="auto">
          <a:xfrm>
            <a:off x="3906838" y="5741988"/>
            <a:ext cx="214313" cy="160338"/>
          </a:xfrm>
          <a:prstGeom prst="rect">
            <a:avLst/>
          </a:prstGeom>
          <a:solidFill>
            <a:srgbClr val="73B9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sp>
        <p:nvSpPr>
          <p:cNvPr id="45" name="Text Placeholder 2">
            <a:extLst>
              <a:ext uri="{FF2B5EF4-FFF2-40B4-BE49-F238E27FC236}">
                <a16:creationId xmlns:a16="http://schemas.microsoft.com/office/drawing/2014/main" id="{62C4DECA-D806-AE43-A91F-0FCC978EE4D9}"/>
              </a:ext>
            </a:extLst>
          </p:cNvPr>
          <p:cNvSpPr>
            <a:spLocks noGrp="1"/>
          </p:cNvSpPr>
          <p:nvPr>
            <p:custDataLst>
              <p:tags r:id="rId26"/>
            </p:custDataLst>
          </p:nvPr>
        </p:nvSpPr>
        <p:spPr bwMode="auto">
          <a:xfrm>
            <a:off x="1636713" y="5745163"/>
            <a:ext cx="687388"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spcBef>
                <a:spcPct val="0"/>
              </a:spcBef>
              <a:spcAft>
                <a:spcPct val="0"/>
              </a:spcAft>
              <a:buNone/>
            </a:pPr>
            <a:fld id="{02E3F695-CFCD-4E70-8EBD-1DBF6925D95D}" type="datetime'S''ol''a''''r'''''''' ''''P''''V'''''">
              <a:rPr lang="en-US" altLang="en-US" smtClean="0"/>
              <a:pPr marL="0" lvl="0" indent="0">
                <a:spcBef>
                  <a:spcPct val="0"/>
                </a:spcBef>
                <a:spcAft>
                  <a:spcPct val="0"/>
                </a:spcAft>
                <a:buNone/>
              </a:pPr>
              <a:t>Solar PV</a:t>
            </a:fld>
            <a:endParaRPr lang="en-US" noProof="0"/>
          </a:p>
        </p:txBody>
      </p:sp>
      <p:sp>
        <p:nvSpPr>
          <p:cNvPr id="47" name="Text Placeholder 2">
            <a:extLst>
              <a:ext uri="{FF2B5EF4-FFF2-40B4-BE49-F238E27FC236}">
                <a16:creationId xmlns:a16="http://schemas.microsoft.com/office/drawing/2014/main" id="{62C4DECA-D806-AE43-A91F-0FCC978EE4D9}"/>
              </a:ext>
            </a:extLst>
          </p:cNvPr>
          <p:cNvSpPr>
            <a:spLocks noGrp="1"/>
          </p:cNvSpPr>
          <p:nvPr>
            <p:custDataLst>
              <p:tags r:id="rId27"/>
            </p:custDataLst>
          </p:nvPr>
        </p:nvSpPr>
        <p:spPr bwMode="auto">
          <a:xfrm>
            <a:off x="2690813" y="5745163"/>
            <a:ext cx="1114425"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spcBef>
                <a:spcPct val="0"/>
              </a:spcBef>
              <a:spcAft>
                <a:spcPct val="0"/>
              </a:spcAft>
              <a:buNone/>
            </a:pPr>
            <a:fld id="{D9ABCB1B-FC04-4623-B43C-BAAFC82C9CC3}" type="datetime'''''''''''On''sh''''''o''''r''''e w''i''''n''''''''''d'''''''">
              <a:rPr lang="en-US" altLang="en-US" smtClean="0"/>
              <a:pPr marL="0" lvl="0" indent="0">
                <a:spcBef>
                  <a:spcPct val="0"/>
                </a:spcBef>
                <a:spcAft>
                  <a:spcPct val="0"/>
                </a:spcAft>
                <a:buNone/>
              </a:pPr>
              <a:t>Onshore wind</a:t>
            </a:fld>
            <a:endParaRPr lang="en-US" noProof="0"/>
          </a:p>
        </p:txBody>
      </p:sp>
      <p:sp>
        <p:nvSpPr>
          <p:cNvPr id="134" name="Text Placeholder 2">
            <a:extLst>
              <a:ext uri="{FF2B5EF4-FFF2-40B4-BE49-F238E27FC236}">
                <a16:creationId xmlns:a16="http://schemas.microsoft.com/office/drawing/2014/main" id="{3E177808-99B1-2D0E-B8B5-CA01DD9FF69A}"/>
              </a:ext>
            </a:extLst>
          </p:cNvPr>
          <p:cNvSpPr>
            <a:spLocks noGrp="1"/>
          </p:cNvSpPr>
          <p:nvPr>
            <p:custDataLst>
              <p:tags r:id="rId28"/>
            </p:custDataLst>
          </p:nvPr>
        </p:nvSpPr>
        <p:spPr bwMode="auto">
          <a:xfrm>
            <a:off x="4171950" y="5745163"/>
            <a:ext cx="1131888"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spcBef>
                <a:spcPct val="0"/>
              </a:spcBef>
              <a:spcAft>
                <a:spcPct val="0"/>
              </a:spcAft>
              <a:buNone/>
            </a:pPr>
            <a:fld id="{39668573-B638-4165-8151-72C8814F7214}" type="datetime'''O''f''''''f''''''''''''''sh''o''''re'''' w''''ind'''">
              <a:rPr lang="en-US" altLang="en-US" smtClean="0"/>
              <a:pPr marL="0" lvl="0" indent="0">
                <a:spcBef>
                  <a:spcPct val="0"/>
                </a:spcBef>
                <a:spcAft>
                  <a:spcPct val="0"/>
                </a:spcAft>
                <a:buNone/>
              </a:pPr>
              <a:t>Offshore wind</a:t>
            </a:fld>
            <a:endParaRPr lang="en-US" noProof="0"/>
          </a:p>
        </p:txBody>
      </p:sp>
      <p:sp>
        <p:nvSpPr>
          <p:cNvPr id="5" name="TextBox 4">
            <a:extLst>
              <a:ext uri="{FF2B5EF4-FFF2-40B4-BE49-F238E27FC236}">
                <a16:creationId xmlns:a16="http://schemas.microsoft.com/office/drawing/2014/main" id="{31C151F6-1292-2018-7E9C-4A10A05826EB}"/>
              </a:ext>
            </a:extLst>
          </p:cNvPr>
          <p:cNvSpPr txBox="1"/>
          <p:nvPr/>
        </p:nvSpPr>
        <p:spPr>
          <a:xfrm>
            <a:off x="2697186" y="5402501"/>
            <a:ext cx="269859" cy="132405"/>
          </a:xfrm>
          <a:prstGeom prst="rect">
            <a:avLst/>
          </a:prstGeom>
          <a:noFill/>
        </p:spPr>
        <p:txBody>
          <a:bodyPr wrap="square" lIns="0" tIns="0" rIns="0" bIns="0" rtlCol="0">
            <a:noAutofit/>
          </a:bodyPr>
          <a:lstStyle/>
          <a:p>
            <a:pPr algn="l">
              <a:lnSpc>
                <a:spcPct val="95000"/>
              </a:lnSpc>
              <a:spcBef>
                <a:spcPts val="600"/>
              </a:spcBef>
            </a:pPr>
            <a:r>
              <a:rPr lang="en-US" sz="1200" baseline="30000"/>
              <a:t>1</a:t>
            </a:r>
          </a:p>
        </p:txBody>
      </p:sp>
    </p:spTree>
    <p:extLst>
      <p:ext uri="{BB962C8B-B14F-4D97-AF65-F5344CB8AC3E}">
        <p14:creationId xmlns:p14="http://schemas.microsoft.com/office/powerpoint/2010/main" val="410601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6BEC201-1C15-495E-8119-D9AB7E2FD3C9}"/>
              </a:ext>
            </a:extLst>
          </p:cNvPr>
          <p:cNvGraphicFramePr>
            <a:graphicFrameLocks noChangeAspect="1"/>
          </p:cNvGraphicFramePr>
          <p:nvPr>
            <p:custDataLst>
              <p:tags r:id="rId1"/>
            </p:custDataLst>
            <p:extLst>
              <p:ext uri="{D42A27DB-BD31-4B8C-83A1-F6EECF244321}">
                <p14:modId xmlns:p14="http://schemas.microsoft.com/office/powerpoint/2010/main" val="3968532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9" name="think-cell data - do not delete" hidden="1">
                        <a:extLst>
                          <a:ext uri="{FF2B5EF4-FFF2-40B4-BE49-F238E27FC236}">
                            <a16:creationId xmlns:a16="http://schemas.microsoft.com/office/drawing/2014/main" id="{16BEC201-1C15-495E-8119-D9AB7E2FD3C9}"/>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188F4459-E98B-63BA-0E8A-898D2BC978F2}"/>
              </a:ext>
            </a:extLst>
          </p:cNvPr>
          <p:cNvSpPr>
            <a:spLocks noGrp="1"/>
          </p:cNvSpPr>
          <p:nvPr>
            <p:ph type="body" sz="quarter" idx="13"/>
          </p:nvPr>
        </p:nvSpPr>
        <p:spPr/>
        <p:txBody>
          <a:bodyPr/>
          <a:lstStyle/>
          <a:p>
            <a:r>
              <a:rPr lang="en-US" dirty="0"/>
              <a:t>The role of competition in the Italian BESS market</a:t>
            </a:r>
          </a:p>
        </p:txBody>
      </p:sp>
      <p:sp>
        <p:nvSpPr>
          <p:cNvPr id="3" name="Title 2">
            <a:extLst>
              <a:ext uri="{FF2B5EF4-FFF2-40B4-BE49-F238E27FC236}">
                <a16:creationId xmlns:a16="http://schemas.microsoft.com/office/drawing/2014/main" id="{ED8864EF-BFEF-0E05-4E2F-87603C67D06A}"/>
              </a:ext>
            </a:extLst>
          </p:cNvPr>
          <p:cNvSpPr>
            <a:spLocks noGrp="1"/>
          </p:cNvSpPr>
          <p:nvPr>
            <p:ph type="title"/>
          </p:nvPr>
        </p:nvSpPr>
        <p:spPr>
          <a:xfrm>
            <a:off x="766763" y="958740"/>
            <a:ext cx="10658475" cy="584775"/>
          </a:xfrm>
        </p:spPr>
        <p:txBody>
          <a:bodyPr vert="horz"/>
          <a:lstStyle/>
          <a:p>
            <a:r>
              <a:rPr lang="it-IT" dirty="0" err="1"/>
              <a:t>Profitability</a:t>
            </a:r>
            <a:r>
              <a:rPr lang="it-IT" dirty="0"/>
              <a:t> of BESS on a </a:t>
            </a:r>
            <a:r>
              <a:rPr lang="it-IT" dirty="0" err="1"/>
              <a:t>merchant</a:t>
            </a:r>
            <a:r>
              <a:rPr lang="it-IT" dirty="0"/>
              <a:t> </a:t>
            </a:r>
            <a:r>
              <a:rPr lang="it-IT" dirty="0" err="1"/>
              <a:t>basis</a:t>
            </a:r>
            <a:r>
              <a:rPr lang="it-IT" dirty="0"/>
              <a:t> </a:t>
            </a:r>
            <a:r>
              <a:rPr lang="it-IT" dirty="0" err="1"/>
              <a:t>is</a:t>
            </a:r>
            <a:r>
              <a:rPr lang="it-IT" dirty="0"/>
              <a:t> </a:t>
            </a:r>
            <a:r>
              <a:rPr lang="it-IT" dirty="0" err="1"/>
              <a:t>insufficient</a:t>
            </a:r>
            <a:r>
              <a:rPr lang="it-IT" dirty="0"/>
              <a:t>, </a:t>
            </a:r>
            <a:r>
              <a:rPr lang="it-IT" dirty="0" err="1"/>
              <a:t>therefore</a:t>
            </a:r>
            <a:r>
              <a:rPr lang="it-IT" dirty="0"/>
              <a:t> access to MACSE or </a:t>
            </a:r>
            <a:r>
              <a:rPr lang="it-IT" dirty="0" err="1"/>
              <a:t>Capacity</a:t>
            </a:r>
            <a:r>
              <a:rPr lang="it-IT" dirty="0"/>
              <a:t> Market </a:t>
            </a:r>
            <a:r>
              <a:rPr lang="it-IT" dirty="0" err="1"/>
              <a:t>is</a:t>
            </a:r>
            <a:r>
              <a:rPr lang="it-IT" dirty="0"/>
              <a:t> </a:t>
            </a:r>
            <a:r>
              <a:rPr lang="it-IT" dirty="0" err="1"/>
              <a:t>crucial</a:t>
            </a:r>
            <a:r>
              <a:rPr lang="it-IT" dirty="0"/>
              <a:t> to support BESS in Italy</a:t>
            </a:r>
            <a:endParaRPr lang="en-US" dirty="0"/>
          </a:p>
        </p:txBody>
      </p:sp>
      <p:sp>
        <p:nvSpPr>
          <p:cNvPr id="4" name="Date Placeholder 3">
            <a:extLst>
              <a:ext uri="{FF2B5EF4-FFF2-40B4-BE49-F238E27FC236}">
                <a16:creationId xmlns:a16="http://schemas.microsoft.com/office/drawing/2014/main" id="{5871A2E0-6A22-E863-A4F7-C93DDC10D59F}"/>
              </a:ext>
            </a:extLst>
          </p:cNvPr>
          <p:cNvSpPr>
            <a:spLocks noGrp="1"/>
          </p:cNvSpPr>
          <p:nvPr>
            <p:ph type="dt" sz="half" idx="14"/>
          </p:nvPr>
        </p:nvSpPr>
        <p:spPr/>
        <p:txBody>
          <a:bodyPr/>
          <a:lstStyle/>
          <a:p>
            <a:r>
              <a:rPr lang="it-IT" noProof="0"/>
              <a:t>04/12/2024 |</a:t>
            </a:r>
            <a:endParaRPr lang="en-GB" noProof="0"/>
          </a:p>
        </p:txBody>
      </p:sp>
      <p:sp>
        <p:nvSpPr>
          <p:cNvPr id="5" name="Footer Placeholder 4">
            <a:extLst>
              <a:ext uri="{FF2B5EF4-FFF2-40B4-BE49-F238E27FC236}">
                <a16:creationId xmlns:a16="http://schemas.microsoft.com/office/drawing/2014/main" id="{9D8007B3-A0DC-8232-323E-B33B1C4AF9EB}"/>
              </a:ext>
            </a:extLst>
          </p:cNvPr>
          <p:cNvSpPr>
            <a:spLocks noGrp="1"/>
          </p:cNvSpPr>
          <p:nvPr>
            <p:ph type="ftr" sz="quarter" idx="15"/>
          </p:nvPr>
        </p:nvSpPr>
        <p:spPr/>
        <p:txBody>
          <a:bodyPr/>
          <a:lstStyle/>
          <a:p>
            <a:r>
              <a:rPr lang="en-US" noProof="0"/>
              <a:t>Copyright AFRY AB | The role of competition in the Italian BESS market - Battery Asset Management Summit Europe 2024</a:t>
            </a:r>
            <a:endParaRPr lang="en-GB" noProof="0"/>
          </a:p>
        </p:txBody>
      </p:sp>
      <p:sp>
        <p:nvSpPr>
          <p:cNvPr id="6" name="Slide Number Placeholder 5">
            <a:extLst>
              <a:ext uri="{FF2B5EF4-FFF2-40B4-BE49-F238E27FC236}">
                <a16:creationId xmlns:a16="http://schemas.microsoft.com/office/drawing/2014/main" id="{9BF46EBF-F286-3201-025E-80A57D15C27D}"/>
              </a:ext>
            </a:extLst>
          </p:cNvPr>
          <p:cNvSpPr>
            <a:spLocks noGrp="1"/>
          </p:cNvSpPr>
          <p:nvPr>
            <p:ph type="sldNum" sz="quarter" idx="16"/>
          </p:nvPr>
        </p:nvSpPr>
        <p:spPr/>
        <p:txBody>
          <a:bodyPr/>
          <a:lstStyle/>
          <a:p>
            <a:fld id="{0B1617BE-BA58-4B59-88D5-A8C7B239E913}" type="slidenum">
              <a:rPr lang="en-GB" noProof="0" smtClean="0"/>
              <a:pPr/>
              <a:t>5</a:t>
            </a:fld>
            <a:endParaRPr lang="en-GB" noProof="0"/>
          </a:p>
        </p:txBody>
      </p:sp>
      <p:sp>
        <p:nvSpPr>
          <p:cNvPr id="7" name="Text Placeholder 6">
            <a:extLst>
              <a:ext uri="{FF2B5EF4-FFF2-40B4-BE49-F238E27FC236}">
                <a16:creationId xmlns:a16="http://schemas.microsoft.com/office/drawing/2014/main" id="{0A8D94EE-1314-412D-C858-57E3CE616472}"/>
              </a:ext>
            </a:extLst>
          </p:cNvPr>
          <p:cNvSpPr>
            <a:spLocks noGrp="1"/>
          </p:cNvSpPr>
          <p:nvPr>
            <p:ph type="body" sz="quarter" idx="18"/>
          </p:nvPr>
        </p:nvSpPr>
        <p:spPr/>
        <p:txBody>
          <a:bodyPr/>
          <a:lstStyle/>
          <a:p>
            <a:endParaRPr lang="en-US"/>
          </a:p>
        </p:txBody>
      </p:sp>
      <p:sp>
        <p:nvSpPr>
          <p:cNvPr id="35" name="TextBox 441">
            <a:extLst>
              <a:ext uri="{FF2B5EF4-FFF2-40B4-BE49-F238E27FC236}">
                <a16:creationId xmlns:a16="http://schemas.microsoft.com/office/drawing/2014/main" id="{780F9BBC-46B1-258D-8D2E-7FB6F32E8D7B}"/>
              </a:ext>
            </a:extLst>
          </p:cNvPr>
          <p:cNvSpPr txBox="1"/>
          <p:nvPr/>
        </p:nvSpPr>
        <p:spPr>
          <a:xfrm>
            <a:off x="779681" y="1831587"/>
            <a:ext cx="4842185" cy="153504"/>
          </a:xfrm>
          <a:prstGeom prst="rect">
            <a:avLst/>
          </a:prstGeom>
        </p:spPr>
        <p:txBody>
          <a:bodyPr vert="horz" wrap="square" lIns="0" tIns="0" rIns="0" bIns="0" rtlCol="0" anchor="t">
            <a:spAutoFit/>
          </a:bodyPr>
          <a:lstStyle>
            <a:defPPr>
              <a:defRPr lang="de-DE"/>
            </a:defPPr>
            <a:lvl1pPr indent="0">
              <a:lnSpc>
                <a:spcPct val="95000"/>
              </a:lnSpc>
              <a:spcBef>
                <a:spcPts val="0"/>
              </a:spcBef>
              <a:spcAft>
                <a:spcPts val="0"/>
              </a:spcAft>
              <a:buFont typeface="Symbol" panose="05050102010706020507" pitchFamily="18" charset="2"/>
              <a:buNone/>
              <a:defRPr sz="1050" b="1" cap="all" spc="30" baseline="0"/>
            </a:lvl1pPr>
            <a:lvl2pPr marL="360000" indent="-180000">
              <a:lnSpc>
                <a:spcPct val="95000"/>
              </a:lnSpc>
              <a:spcBef>
                <a:spcPts val="300"/>
              </a:spcBef>
              <a:spcAft>
                <a:spcPts val="300"/>
              </a:spcAft>
              <a:buFont typeface="Symbol" panose="05050102010706020507" pitchFamily="18" charset="2"/>
              <a:buChar char="-"/>
              <a:defRPr sz="1200" spc="40" baseline="0"/>
            </a:lvl2pPr>
            <a:lvl3pPr marL="540000" indent="-180000">
              <a:lnSpc>
                <a:spcPct val="95000"/>
              </a:lnSpc>
              <a:spcBef>
                <a:spcPts val="100"/>
              </a:spcBef>
              <a:spcAft>
                <a:spcPts val="100"/>
              </a:spcAft>
              <a:buFont typeface="Symbol" panose="05050102010706020507" pitchFamily="18" charset="2"/>
              <a:buChar char="-"/>
              <a:defRPr sz="1200" spc="40" baseline="0"/>
            </a:lvl3pPr>
            <a:lvl4pPr marL="720000" indent="-180000">
              <a:lnSpc>
                <a:spcPct val="95000"/>
              </a:lnSpc>
              <a:spcBef>
                <a:spcPts val="100"/>
              </a:spcBef>
              <a:spcAft>
                <a:spcPts val="0"/>
              </a:spcAft>
              <a:buFont typeface="Symbol" panose="05050102010706020507" pitchFamily="18" charset="2"/>
              <a:buChar char="-"/>
              <a:defRPr sz="1200" spc="40" baseline="0"/>
            </a:lvl4pPr>
            <a:lvl5pPr marL="900000" indent="-180000">
              <a:lnSpc>
                <a:spcPct val="95000"/>
              </a:lnSpc>
              <a:spcBef>
                <a:spcPts val="0"/>
              </a:spcBef>
              <a:spcAft>
                <a:spcPts val="0"/>
              </a:spcAft>
              <a:buFont typeface="Symbol" panose="05050102010706020507" pitchFamily="18" charset="2"/>
              <a:buChar char="-"/>
              <a:defRPr sz="1200" spc="40" baseline="0">
                <a:solidFill>
                  <a:schemeClr val="bg1"/>
                </a:solidFill>
              </a:defRPr>
            </a:lvl5pPr>
            <a:lvl6pPr marL="1080000" indent="-180000">
              <a:lnSpc>
                <a:spcPct val="90000"/>
              </a:lnSpc>
              <a:spcBef>
                <a:spcPts val="0"/>
              </a:spcBef>
              <a:spcAft>
                <a:spcPts val="0"/>
              </a:spcAft>
              <a:buFont typeface="Symbol" panose="05050102010706020507" pitchFamily="18" charset="2"/>
              <a:buChar char="-"/>
              <a:defRPr sz="1200"/>
            </a:lvl6pPr>
            <a:lvl7pPr marL="1260000" indent="-180000">
              <a:lnSpc>
                <a:spcPct val="90000"/>
              </a:lnSpc>
              <a:spcBef>
                <a:spcPts val="0"/>
              </a:spcBef>
              <a:spcAft>
                <a:spcPts val="0"/>
              </a:spcAft>
              <a:buFont typeface="Symbol" panose="05050102010706020507" pitchFamily="18" charset="2"/>
              <a:buChar char="-"/>
              <a:tabLst/>
              <a:defRPr sz="1200"/>
            </a:lvl7pPr>
            <a:lvl8pPr marL="1440000" indent="-180000">
              <a:lnSpc>
                <a:spcPct val="90000"/>
              </a:lnSpc>
              <a:spcBef>
                <a:spcPts val="0"/>
              </a:spcBef>
              <a:spcAft>
                <a:spcPts val="0"/>
              </a:spcAft>
              <a:buFont typeface="Symbol" panose="05050102010706020507" pitchFamily="18" charset="2"/>
              <a:buChar char="-"/>
              <a:defRPr sz="1200"/>
            </a:lvl8pPr>
            <a:lvl9pPr marL="1620000" indent="-180000">
              <a:lnSpc>
                <a:spcPct val="90000"/>
              </a:lnSpc>
              <a:spcBef>
                <a:spcPts val="0"/>
              </a:spcBef>
              <a:spcAft>
                <a:spcPts val="0"/>
              </a:spcAft>
              <a:buFont typeface="Symbol" panose="05050102010706020507" pitchFamily="18" charset="2"/>
              <a:buChar char="-"/>
              <a:defRPr sz="1200"/>
            </a:lvl9pPr>
          </a:lstStyle>
          <a:p>
            <a:r>
              <a:rPr lang="it-IT"/>
              <a:t>BESS merchant economics in italy (illustrative)</a:t>
            </a:r>
          </a:p>
        </p:txBody>
      </p:sp>
      <p:sp>
        <p:nvSpPr>
          <p:cNvPr id="36" name="Speech Bubble: Rectangle 35">
            <a:extLst>
              <a:ext uri="{FF2B5EF4-FFF2-40B4-BE49-F238E27FC236}">
                <a16:creationId xmlns:a16="http://schemas.microsoft.com/office/drawing/2014/main" id="{CEBBCA1F-CEF0-9CA3-0C53-6F3B853891C4}"/>
              </a:ext>
            </a:extLst>
          </p:cNvPr>
          <p:cNvSpPr/>
          <p:nvPr/>
        </p:nvSpPr>
        <p:spPr>
          <a:xfrm>
            <a:off x="108204" y="4984205"/>
            <a:ext cx="1598362" cy="1057275"/>
          </a:xfrm>
          <a:prstGeom prst="wedgeRectCallout">
            <a:avLst>
              <a:gd name="adj1" fmla="val 54976"/>
              <a:gd name="adj2" fmla="val -7799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indent="0" algn="ctr">
              <a:buNone/>
            </a:pPr>
            <a:r>
              <a:rPr lang="it-IT" sz="1200">
                <a:solidFill>
                  <a:schemeClr val="tx1"/>
                </a:solidFill>
              </a:rPr>
              <a:t>CAPEX are majorly impacted by the battery stack and the electrical power infrastructure</a:t>
            </a:r>
          </a:p>
        </p:txBody>
      </p:sp>
      <p:sp>
        <p:nvSpPr>
          <p:cNvPr id="37" name="Speech Bubble: Rectangle 36">
            <a:extLst>
              <a:ext uri="{FF2B5EF4-FFF2-40B4-BE49-F238E27FC236}">
                <a16:creationId xmlns:a16="http://schemas.microsoft.com/office/drawing/2014/main" id="{8C21B8B8-B9AA-3543-0716-73577CA36351}"/>
              </a:ext>
            </a:extLst>
          </p:cNvPr>
          <p:cNvSpPr/>
          <p:nvPr/>
        </p:nvSpPr>
        <p:spPr>
          <a:xfrm>
            <a:off x="4360703" y="4623437"/>
            <a:ext cx="1585538" cy="1204048"/>
          </a:xfrm>
          <a:prstGeom prst="wedgeRectCallout">
            <a:avLst>
              <a:gd name="adj1" fmla="val -69562"/>
              <a:gd name="adj2" fmla="val -3450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indent="0" algn="ctr">
              <a:buNone/>
            </a:pPr>
            <a:r>
              <a:rPr lang="it-IT" sz="1200">
                <a:solidFill>
                  <a:schemeClr val="tx1"/>
                </a:solidFill>
              </a:rPr>
              <a:t>Shorter-duration BESS mainly rely on MSD-MB revenues, while longer duration on MGP</a:t>
            </a:r>
          </a:p>
        </p:txBody>
      </p:sp>
      <p:grpSp>
        <p:nvGrpSpPr>
          <p:cNvPr id="13" name="Gerader Verbinder 33">
            <a:extLst>
              <a:ext uri="{FF2B5EF4-FFF2-40B4-BE49-F238E27FC236}">
                <a16:creationId xmlns:a16="http://schemas.microsoft.com/office/drawing/2014/main" id="{423659BA-939D-698A-0ADD-5A3CF4B87EC2}"/>
              </a:ext>
            </a:extLst>
          </p:cNvPr>
          <p:cNvGrpSpPr>
            <a:grpSpLocks/>
          </p:cNvGrpSpPr>
          <p:nvPr>
            <p:custDataLst>
              <p:tags r:id="rId2"/>
            </p:custDataLst>
          </p:nvPr>
        </p:nvGrpSpPr>
        <p:grpSpPr>
          <a:xfrm rot="16200000">
            <a:off x="4316336" y="3783559"/>
            <a:ext cx="3559332" cy="599047"/>
            <a:chOff x="3994573" y="4198105"/>
            <a:chExt cx="4202855" cy="599047"/>
          </a:xfrm>
        </p:grpSpPr>
        <p:cxnSp>
          <p:nvCxnSpPr>
            <p:cNvPr id="14" name="Gerader Verbinder 33">
              <a:extLst>
                <a:ext uri="{FF2B5EF4-FFF2-40B4-BE49-F238E27FC236}">
                  <a16:creationId xmlns:a16="http://schemas.microsoft.com/office/drawing/2014/main" id="{B0C9B136-7D4B-85EC-FB17-9D552D36C6C8}"/>
                </a:ext>
              </a:extLst>
            </p:cNvPr>
            <p:cNvCxnSpPr>
              <a:cxnSpLocks/>
            </p:cNvCxnSpPr>
            <p:nvPr/>
          </p:nvCxnSpPr>
          <p:spPr>
            <a:xfrm rot="5400000">
              <a:off x="6096001" y="2396201"/>
              <a:ext cx="0" cy="420285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1229CA8-64F5-BB79-7F4E-263E489758F7}"/>
                </a:ext>
              </a:extLst>
            </p:cNvPr>
            <p:cNvGrpSpPr/>
            <p:nvPr/>
          </p:nvGrpSpPr>
          <p:grpSpPr>
            <a:xfrm rot="5400000">
              <a:off x="5796478" y="4071412"/>
              <a:ext cx="599047" cy="852433"/>
              <a:chOff x="4852808" y="3586163"/>
              <a:chExt cx="599047" cy="852433"/>
            </a:xfrm>
          </p:grpSpPr>
          <p:sp>
            <p:nvSpPr>
              <p:cNvPr id="17" name="Rectangle 16">
                <a:extLst>
                  <a:ext uri="{FF2B5EF4-FFF2-40B4-BE49-F238E27FC236}">
                    <a16:creationId xmlns:a16="http://schemas.microsoft.com/office/drawing/2014/main" id="{E39550BF-9B20-1052-5166-A5C80A7C9173}"/>
                  </a:ext>
                </a:extLst>
              </p:cNvPr>
              <p:cNvSpPr/>
              <p:nvPr/>
            </p:nvSpPr>
            <p:spPr>
              <a:xfrm>
                <a:off x="4852808" y="3586163"/>
                <a:ext cx="599047" cy="852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grpSp>
            <p:nvGrpSpPr>
              <p:cNvPr id="18" name="Group 17">
                <a:extLst>
                  <a:ext uri="{FF2B5EF4-FFF2-40B4-BE49-F238E27FC236}">
                    <a16:creationId xmlns:a16="http://schemas.microsoft.com/office/drawing/2014/main" id="{D7810261-9C7A-E4AD-91C1-0B3E5C065C27}"/>
                  </a:ext>
                </a:extLst>
              </p:cNvPr>
              <p:cNvGrpSpPr/>
              <p:nvPr/>
            </p:nvGrpSpPr>
            <p:grpSpPr>
              <a:xfrm>
                <a:off x="4933256" y="3626190"/>
                <a:ext cx="438150" cy="772379"/>
                <a:chOff x="7743825" y="3824993"/>
                <a:chExt cx="438150" cy="772379"/>
              </a:xfrm>
            </p:grpSpPr>
            <p:sp>
              <p:nvSpPr>
                <p:cNvPr id="19" name="Arrow: Chevron 18">
                  <a:extLst>
                    <a:ext uri="{FF2B5EF4-FFF2-40B4-BE49-F238E27FC236}">
                      <a16:creationId xmlns:a16="http://schemas.microsoft.com/office/drawing/2014/main" id="{EE42C776-4E91-FC45-51BA-EB8583E7865A}"/>
                    </a:ext>
                  </a:extLst>
                </p:cNvPr>
                <p:cNvSpPr/>
                <p:nvPr/>
              </p:nvSpPr>
              <p:spPr>
                <a:xfrm>
                  <a:off x="7896225" y="3824993"/>
                  <a:ext cx="285750" cy="772379"/>
                </a:xfrm>
                <a:prstGeom prst="chevron">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sp>
              <p:nvSpPr>
                <p:cNvPr id="20" name="Arrow: Chevron 19">
                  <a:extLst>
                    <a:ext uri="{FF2B5EF4-FFF2-40B4-BE49-F238E27FC236}">
                      <a16:creationId xmlns:a16="http://schemas.microsoft.com/office/drawing/2014/main" id="{636A9E36-285E-8AB9-7216-6FDA647B0773}"/>
                    </a:ext>
                  </a:extLst>
                </p:cNvPr>
                <p:cNvSpPr/>
                <p:nvPr/>
              </p:nvSpPr>
              <p:spPr>
                <a:xfrm>
                  <a:off x="7743825" y="3941286"/>
                  <a:ext cx="214965" cy="546475"/>
                </a:xfrm>
                <a:prstGeom prst="chevron">
                  <a:avLst>
                    <a:gd name="adj" fmla="val 45985"/>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grpSp>
        </p:grpSp>
      </p:grpSp>
      <p:sp>
        <p:nvSpPr>
          <p:cNvPr id="21" name="Title right column">
            <a:extLst>
              <a:ext uri="{FF2B5EF4-FFF2-40B4-BE49-F238E27FC236}">
                <a16:creationId xmlns:a16="http://schemas.microsoft.com/office/drawing/2014/main" id="{FB3EF6F5-18F7-E217-FE74-D578456F35DA}"/>
              </a:ext>
            </a:extLst>
          </p:cNvPr>
          <p:cNvSpPr txBox="1">
            <a:spLocks/>
          </p:cNvSpPr>
          <p:nvPr>
            <p:custDataLst>
              <p:tags r:id="rId3"/>
            </p:custDataLst>
          </p:nvPr>
        </p:nvSpPr>
        <p:spPr>
          <a:xfrm>
            <a:off x="6348413" y="1808163"/>
            <a:ext cx="5076825" cy="175433"/>
          </a:xfrm>
          <a:prstGeom prst="rect">
            <a:avLst/>
          </a:prstGeom>
        </p:spPr>
        <p:txBody>
          <a:bodyPr vert="horz" wrap="square" lIns="0" tIns="0" rIns="0" bIns="0" rtlCol="0" anchor="t">
            <a:spAutoFit/>
          </a:bodyPr>
          <a:lstStyle>
            <a:lvl1pPr indent="0">
              <a:lnSpc>
                <a:spcPct val="95000"/>
              </a:lnSpc>
              <a:spcBef>
                <a:spcPts val="0"/>
              </a:spcBef>
              <a:spcAft>
                <a:spcPts val="0"/>
              </a:spcAft>
              <a:buFont typeface="Symbol" panose="05050102010706020507" pitchFamily="18" charset="2"/>
              <a:buNone/>
              <a:defRPr sz="1050" b="1" cap="all" spc="30" baseline="0"/>
            </a:lvl1pPr>
            <a:lvl2pPr marL="360000" indent="-180000">
              <a:lnSpc>
                <a:spcPct val="95000"/>
              </a:lnSpc>
              <a:spcBef>
                <a:spcPts val="300"/>
              </a:spcBef>
              <a:spcAft>
                <a:spcPts val="300"/>
              </a:spcAft>
              <a:buFont typeface="Symbol" panose="05050102010706020507" pitchFamily="18" charset="2"/>
              <a:buChar char="-"/>
              <a:defRPr sz="1200" spc="40" baseline="0"/>
            </a:lvl2pPr>
            <a:lvl3pPr marL="540000" indent="-180000">
              <a:lnSpc>
                <a:spcPct val="95000"/>
              </a:lnSpc>
              <a:spcBef>
                <a:spcPts val="100"/>
              </a:spcBef>
              <a:spcAft>
                <a:spcPts val="100"/>
              </a:spcAft>
              <a:buFont typeface="Symbol" panose="05050102010706020507" pitchFamily="18" charset="2"/>
              <a:buChar char="-"/>
              <a:defRPr sz="1200" spc="40" baseline="0"/>
            </a:lvl3pPr>
            <a:lvl4pPr marL="720000" indent="-180000">
              <a:lnSpc>
                <a:spcPct val="95000"/>
              </a:lnSpc>
              <a:spcBef>
                <a:spcPts val="100"/>
              </a:spcBef>
              <a:spcAft>
                <a:spcPts val="0"/>
              </a:spcAft>
              <a:buFont typeface="Symbol" panose="05050102010706020507" pitchFamily="18" charset="2"/>
              <a:buChar char="-"/>
              <a:defRPr sz="1200" spc="40" baseline="0"/>
            </a:lvl4pPr>
            <a:lvl5pPr marL="900000" indent="-180000">
              <a:lnSpc>
                <a:spcPct val="95000"/>
              </a:lnSpc>
              <a:spcBef>
                <a:spcPts val="0"/>
              </a:spcBef>
              <a:spcAft>
                <a:spcPts val="0"/>
              </a:spcAft>
              <a:buFont typeface="Symbol" panose="05050102010706020507" pitchFamily="18" charset="2"/>
              <a:buChar char="-"/>
              <a:defRPr sz="1200" spc="40" baseline="0">
                <a:solidFill>
                  <a:schemeClr val="bg1"/>
                </a:solidFill>
              </a:defRPr>
            </a:lvl5pPr>
            <a:lvl6pPr marL="1080000" indent="-180000">
              <a:lnSpc>
                <a:spcPct val="90000"/>
              </a:lnSpc>
              <a:spcBef>
                <a:spcPts val="0"/>
              </a:spcBef>
              <a:spcAft>
                <a:spcPts val="0"/>
              </a:spcAft>
              <a:buFont typeface="Symbol" panose="05050102010706020507" pitchFamily="18" charset="2"/>
              <a:buChar char="-"/>
              <a:defRPr sz="1200"/>
            </a:lvl6pPr>
            <a:lvl7pPr marL="1260000" indent="-180000">
              <a:lnSpc>
                <a:spcPct val="90000"/>
              </a:lnSpc>
              <a:spcBef>
                <a:spcPts val="0"/>
              </a:spcBef>
              <a:spcAft>
                <a:spcPts val="0"/>
              </a:spcAft>
              <a:buFont typeface="Symbol" panose="05050102010706020507" pitchFamily="18" charset="2"/>
              <a:buChar char="-"/>
              <a:tabLst/>
              <a:defRPr sz="1200"/>
            </a:lvl7pPr>
            <a:lvl8pPr marL="1440000" indent="-180000">
              <a:lnSpc>
                <a:spcPct val="90000"/>
              </a:lnSpc>
              <a:spcBef>
                <a:spcPts val="0"/>
              </a:spcBef>
              <a:spcAft>
                <a:spcPts val="0"/>
              </a:spcAft>
              <a:buFont typeface="Symbol" panose="05050102010706020507" pitchFamily="18" charset="2"/>
              <a:buChar char="-"/>
              <a:defRPr sz="1200"/>
            </a:lvl8pPr>
            <a:lvl9pPr marL="1620000" indent="-180000">
              <a:lnSpc>
                <a:spcPct val="90000"/>
              </a:lnSpc>
              <a:spcBef>
                <a:spcPts val="0"/>
              </a:spcBef>
              <a:spcAft>
                <a:spcPts val="0"/>
              </a:spcAft>
              <a:buFont typeface="Symbol" panose="05050102010706020507" pitchFamily="18" charset="2"/>
              <a:buChar char="-"/>
              <a:defRPr sz="1200"/>
            </a:lvl9pPr>
          </a:lstStyle>
          <a:p>
            <a:pPr algn="ctr"/>
            <a:r>
              <a:rPr lang="en-US" sz="1200"/>
              <a:t>INCENTIVE SCHEMES</a:t>
            </a:r>
          </a:p>
        </p:txBody>
      </p:sp>
      <p:sp>
        <p:nvSpPr>
          <p:cNvPr id="22" name="Freeform 14">
            <a:extLst>
              <a:ext uri="{FF2B5EF4-FFF2-40B4-BE49-F238E27FC236}">
                <a16:creationId xmlns:a16="http://schemas.microsoft.com/office/drawing/2014/main" id="{46478700-D3D4-BA4D-4FFA-9D7D0D9C7BF8}"/>
              </a:ext>
            </a:extLst>
          </p:cNvPr>
          <p:cNvSpPr>
            <a:spLocks noChangeAspect="1" noEditPoints="1"/>
          </p:cNvSpPr>
          <p:nvPr/>
        </p:nvSpPr>
        <p:spPr bwMode="auto">
          <a:xfrm>
            <a:off x="7852905" y="2025429"/>
            <a:ext cx="3558032" cy="4221682"/>
          </a:xfrm>
          <a:custGeom>
            <a:avLst/>
            <a:gdLst>
              <a:gd name="T0" fmla="*/ 1660 w 2300"/>
              <a:gd name="T1" fmla="*/ 2580 h 2729"/>
              <a:gd name="T2" fmla="*/ 1643 w 2300"/>
              <a:gd name="T3" fmla="*/ 2704 h 2729"/>
              <a:gd name="T4" fmla="*/ 1315 w 2300"/>
              <a:gd name="T5" fmla="*/ 2573 h 2729"/>
              <a:gd name="T6" fmla="*/ 1077 w 2300"/>
              <a:gd name="T7" fmla="*/ 2435 h 2729"/>
              <a:gd name="T8" fmla="*/ 1201 w 2300"/>
              <a:gd name="T9" fmla="*/ 2368 h 2729"/>
              <a:gd name="T10" fmla="*/ 1341 w 2300"/>
              <a:gd name="T11" fmla="*/ 2388 h 2729"/>
              <a:gd name="T12" fmla="*/ 1650 w 2300"/>
              <a:gd name="T13" fmla="*/ 2328 h 2729"/>
              <a:gd name="T14" fmla="*/ 238 w 2300"/>
              <a:gd name="T15" fmla="*/ 2051 h 2729"/>
              <a:gd name="T16" fmla="*/ 257 w 2300"/>
              <a:gd name="T17" fmla="*/ 1557 h 2729"/>
              <a:gd name="T18" fmla="*/ 460 w 2300"/>
              <a:gd name="T19" fmla="*/ 1533 h 2729"/>
              <a:gd name="T20" fmla="*/ 511 w 2300"/>
              <a:gd name="T21" fmla="*/ 1554 h 2729"/>
              <a:gd name="T22" fmla="*/ 511 w 2300"/>
              <a:gd name="T23" fmla="*/ 1611 h 2729"/>
              <a:gd name="T24" fmla="*/ 554 w 2300"/>
              <a:gd name="T25" fmla="*/ 1727 h 2729"/>
              <a:gd name="T26" fmla="*/ 521 w 2300"/>
              <a:gd name="T27" fmla="*/ 1914 h 2729"/>
              <a:gd name="T28" fmla="*/ 463 w 2300"/>
              <a:gd name="T29" fmla="*/ 2072 h 2729"/>
              <a:gd name="T30" fmla="*/ 387 w 2300"/>
              <a:gd name="T31" fmla="*/ 2093 h 2729"/>
              <a:gd name="T32" fmla="*/ 272 w 2300"/>
              <a:gd name="T33" fmla="*/ 2081 h 2729"/>
              <a:gd name="T34" fmla="*/ 272 w 2300"/>
              <a:gd name="T35" fmla="*/ 1915 h 2729"/>
              <a:gd name="T36" fmla="*/ 265 w 2300"/>
              <a:gd name="T37" fmla="*/ 1862 h 2729"/>
              <a:gd name="T38" fmla="*/ 239 w 2300"/>
              <a:gd name="T39" fmla="*/ 1677 h 2729"/>
              <a:gd name="T40" fmla="*/ 322 w 2300"/>
              <a:gd name="T41" fmla="*/ 1615 h 2729"/>
              <a:gd name="T42" fmla="*/ 482 w 2300"/>
              <a:gd name="T43" fmla="*/ 1518 h 2729"/>
              <a:gd name="T44" fmla="*/ 658 w 2300"/>
              <a:gd name="T45" fmla="*/ 1117 h 2729"/>
              <a:gd name="T46" fmla="*/ 1051 w 2300"/>
              <a:gd name="T47" fmla="*/ 72 h 2729"/>
              <a:gd name="T48" fmla="*/ 1299 w 2300"/>
              <a:gd name="T49" fmla="*/ 166 h 2729"/>
              <a:gd name="T50" fmla="*/ 1283 w 2300"/>
              <a:gd name="T51" fmla="*/ 291 h 2729"/>
              <a:gd name="T52" fmla="*/ 1272 w 2300"/>
              <a:gd name="T53" fmla="*/ 361 h 2729"/>
              <a:gd name="T54" fmla="*/ 1084 w 2300"/>
              <a:gd name="T55" fmla="*/ 429 h 2729"/>
              <a:gd name="T56" fmla="*/ 1078 w 2300"/>
              <a:gd name="T57" fmla="*/ 410 h 2729"/>
              <a:gd name="T58" fmla="*/ 1042 w 2300"/>
              <a:gd name="T59" fmla="*/ 481 h 2729"/>
              <a:gd name="T60" fmla="*/ 1075 w 2300"/>
              <a:gd name="T61" fmla="*/ 534 h 2729"/>
              <a:gd name="T62" fmla="*/ 1075 w 2300"/>
              <a:gd name="T63" fmla="*/ 593 h 2729"/>
              <a:gd name="T64" fmla="*/ 1176 w 2300"/>
              <a:gd name="T65" fmla="*/ 834 h 2729"/>
              <a:gd name="T66" fmla="*/ 1500 w 2300"/>
              <a:gd name="T67" fmla="*/ 1274 h 2729"/>
              <a:gd name="T68" fmla="*/ 1758 w 2300"/>
              <a:gd name="T69" fmla="*/ 1433 h 2729"/>
              <a:gd name="T70" fmla="*/ 2196 w 2300"/>
              <a:gd name="T71" fmla="*/ 1678 h 2729"/>
              <a:gd name="T72" fmla="*/ 2219 w 2300"/>
              <a:gd name="T73" fmla="*/ 1850 h 2729"/>
              <a:gd name="T74" fmla="*/ 2054 w 2300"/>
              <a:gd name="T75" fmla="*/ 1707 h 2729"/>
              <a:gd name="T76" fmla="*/ 1962 w 2300"/>
              <a:gd name="T77" fmla="*/ 1942 h 2729"/>
              <a:gd name="T78" fmla="*/ 1998 w 2300"/>
              <a:gd name="T79" fmla="*/ 2116 h 2729"/>
              <a:gd name="T80" fmla="*/ 1739 w 2300"/>
              <a:gd name="T81" fmla="*/ 2354 h 2729"/>
              <a:gd name="T82" fmla="*/ 1822 w 2300"/>
              <a:gd name="T83" fmla="*/ 2088 h 2729"/>
              <a:gd name="T84" fmla="*/ 1641 w 2300"/>
              <a:gd name="T85" fmla="*/ 1824 h 2729"/>
              <a:gd name="T86" fmla="*/ 1456 w 2300"/>
              <a:gd name="T87" fmla="*/ 1697 h 2729"/>
              <a:gd name="T88" fmla="*/ 1331 w 2300"/>
              <a:gd name="T89" fmla="*/ 1528 h 2729"/>
              <a:gd name="T90" fmla="*/ 1042 w 2300"/>
              <a:gd name="T91" fmla="*/ 1404 h 2729"/>
              <a:gd name="T92" fmla="*/ 843 w 2300"/>
              <a:gd name="T93" fmla="*/ 1222 h 2729"/>
              <a:gd name="T94" fmla="*/ 760 w 2300"/>
              <a:gd name="T95" fmla="*/ 1095 h 2729"/>
              <a:gd name="T96" fmla="*/ 609 w 2300"/>
              <a:gd name="T97" fmla="*/ 786 h 2729"/>
              <a:gd name="T98" fmla="*/ 477 w 2300"/>
              <a:gd name="T99" fmla="*/ 707 h 2729"/>
              <a:gd name="T100" fmla="*/ 288 w 2300"/>
              <a:gd name="T101" fmla="*/ 762 h 2729"/>
              <a:gd name="T102" fmla="*/ 167 w 2300"/>
              <a:gd name="T103" fmla="*/ 740 h 2729"/>
              <a:gd name="T104" fmla="*/ 63 w 2300"/>
              <a:gd name="T105" fmla="*/ 593 h 2729"/>
              <a:gd name="T106" fmla="*/ 52 w 2300"/>
              <a:gd name="T107" fmla="*/ 475 h 2729"/>
              <a:gd name="T108" fmla="*/ 60 w 2300"/>
              <a:gd name="T109" fmla="*/ 333 h 2729"/>
              <a:gd name="T110" fmla="*/ 215 w 2300"/>
              <a:gd name="T111" fmla="*/ 277 h 2729"/>
              <a:gd name="T112" fmla="*/ 330 w 2300"/>
              <a:gd name="T113" fmla="*/ 159 h 2729"/>
              <a:gd name="T114" fmla="*/ 436 w 2300"/>
              <a:gd name="T115" fmla="*/ 309 h 2729"/>
              <a:gd name="T116" fmla="*/ 502 w 2300"/>
              <a:gd name="T117" fmla="*/ 159 h 2729"/>
              <a:gd name="T118" fmla="*/ 646 w 2300"/>
              <a:gd name="T119" fmla="*/ 219 h 2729"/>
              <a:gd name="T120" fmla="*/ 721 w 2300"/>
              <a:gd name="T121" fmla="*/ 138 h 2729"/>
              <a:gd name="T122" fmla="*/ 817 w 2300"/>
              <a:gd name="T123" fmla="*/ 79 h 2729"/>
              <a:gd name="T124" fmla="*/ 964 w 2300"/>
              <a:gd name="T125" fmla="*/ 24 h 2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0" h="2729">
                <a:moveTo>
                  <a:pt x="1722" y="2295"/>
                </a:moveTo>
                <a:lnTo>
                  <a:pt x="1734" y="2300"/>
                </a:lnTo>
                <a:lnTo>
                  <a:pt x="1741" y="2300"/>
                </a:lnTo>
                <a:lnTo>
                  <a:pt x="1741" y="2303"/>
                </a:lnTo>
                <a:lnTo>
                  <a:pt x="1739" y="2305"/>
                </a:lnTo>
                <a:lnTo>
                  <a:pt x="1738" y="2305"/>
                </a:lnTo>
                <a:lnTo>
                  <a:pt x="1736" y="2305"/>
                </a:lnTo>
                <a:lnTo>
                  <a:pt x="1728" y="2310"/>
                </a:lnTo>
                <a:lnTo>
                  <a:pt x="1725" y="2313"/>
                </a:lnTo>
                <a:lnTo>
                  <a:pt x="1723" y="2318"/>
                </a:lnTo>
                <a:lnTo>
                  <a:pt x="1723" y="2321"/>
                </a:lnTo>
                <a:lnTo>
                  <a:pt x="1726" y="2321"/>
                </a:lnTo>
                <a:lnTo>
                  <a:pt x="1716" y="2338"/>
                </a:lnTo>
                <a:lnTo>
                  <a:pt x="1712" y="2352"/>
                </a:lnTo>
                <a:lnTo>
                  <a:pt x="1690" y="2381"/>
                </a:lnTo>
                <a:lnTo>
                  <a:pt x="1673" y="2412"/>
                </a:lnTo>
                <a:lnTo>
                  <a:pt x="1669" y="2419"/>
                </a:lnTo>
                <a:lnTo>
                  <a:pt x="1666" y="2425"/>
                </a:lnTo>
                <a:lnTo>
                  <a:pt x="1660" y="2429"/>
                </a:lnTo>
                <a:lnTo>
                  <a:pt x="1656" y="2439"/>
                </a:lnTo>
                <a:lnTo>
                  <a:pt x="1654" y="2442"/>
                </a:lnTo>
                <a:lnTo>
                  <a:pt x="1654" y="2445"/>
                </a:lnTo>
                <a:lnTo>
                  <a:pt x="1657" y="2450"/>
                </a:lnTo>
                <a:lnTo>
                  <a:pt x="1657" y="2453"/>
                </a:lnTo>
                <a:lnTo>
                  <a:pt x="1656" y="2455"/>
                </a:lnTo>
                <a:lnTo>
                  <a:pt x="1653" y="2459"/>
                </a:lnTo>
                <a:lnTo>
                  <a:pt x="1653" y="2461"/>
                </a:lnTo>
                <a:lnTo>
                  <a:pt x="1653" y="2466"/>
                </a:lnTo>
                <a:lnTo>
                  <a:pt x="1650" y="2474"/>
                </a:lnTo>
                <a:lnTo>
                  <a:pt x="1648" y="2479"/>
                </a:lnTo>
                <a:lnTo>
                  <a:pt x="1645" y="2489"/>
                </a:lnTo>
                <a:lnTo>
                  <a:pt x="1637" y="2502"/>
                </a:lnTo>
                <a:lnTo>
                  <a:pt x="1633" y="2510"/>
                </a:lnTo>
                <a:lnTo>
                  <a:pt x="1633" y="2514"/>
                </a:lnTo>
                <a:lnTo>
                  <a:pt x="1631" y="2518"/>
                </a:lnTo>
                <a:lnTo>
                  <a:pt x="1633" y="2544"/>
                </a:lnTo>
                <a:lnTo>
                  <a:pt x="1634" y="2549"/>
                </a:lnTo>
                <a:lnTo>
                  <a:pt x="1635" y="2553"/>
                </a:lnTo>
                <a:lnTo>
                  <a:pt x="1637" y="2554"/>
                </a:lnTo>
                <a:lnTo>
                  <a:pt x="1651" y="2562"/>
                </a:lnTo>
                <a:lnTo>
                  <a:pt x="1660" y="2563"/>
                </a:lnTo>
                <a:lnTo>
                  <a:pt x="1664" y="2566"/>
                </a:lnTo>
                <a:lnTo>
                  <a:pt x="1667" y="2570"/>
                </a:lnTo>
                <a:lnTo>
                  <a:pt x="1669" y="2576"/>
                </a:lnTo>
                <a:lnTo>
                  <a:pt x="1666" y="2573"/>
                </a:lnTo>
                <a:lnTo>
                  <a:pt x="1664" y="2575"/>
                </a:lnTo>
                <a:lnTo>
                  <a:pt x="1663" y="2577"/>
                </a:lnTo>
                <a:lnTo>
                  <a:pt x="1660" y="2580"/>
                </a:lnTo>
                <a:lnTo>
                  <a:pt x="1661" y="2576"/>
                </a:lnTo>
                <a:lnTo>
                  <a:pt x="1660" y="2575"/>
                </a:lnTo>
                <a:lnTo>
                  <a:pt x="1657" y="2575"/>
                </a:lnTo>
                <a:lnTo>
                  <a:pt x="1654" y="2576"/>
                </a:lnTo>
                <a:lnTo>
                  <a:pt x="1656" y="2579"/>
                </a:lnTo>
                <a:lnTo>
                  <a:pt x="1653" y="2583"/>
                </a:lnTo>
                <a:lnTo>
                  <a:pt x="1656" y="2592"/>
                </a:lnTo>
                <a:lnTo>
                  <a:pt x="1660" y="2598"/>
                </a:lnTo>
                <a:lnTo>
                  <a:pt x="1664" y="2595"/>
                </a:lnTo>
                <a:lnTo>
                  <a:pt x="1667" y="2596"/>
                </a:lnTo>
                <a:lnTo>
                  <a:pt x="1667" y="2598"/>
                </a:lnTo>
                <a:lnTo>
                  <a:pt x="1663" y="2599"/>
                </a:lnTo>
                <a:lnTo>
                  <a:pt x="1664" y="2602"/>
                </a:lnTo>
                <a:lnTo>
                  <a:pt x="1667" y="2606"/>
                </a:lnTo>
                <a:lnTo>
                  <a:pt x="1670" y="2609"/>
                </a:lnTo>
                <a:lnTo>
                  <a:pt x="1676" y="2609"/>
                </a:lnTo>
                <a:lnTo>
                  <a:pt x="1679" y="2611"/>
                </a:lnTo>
                <a:lnTo>
                  <a:pt x="1680" y="2615"/>
                </a:lnTo>
                <a:lnTo>
                  <a:pt x="1679" y="2621"/>
                </a:lnTo>
                <a:lnTo>
                  <a:pt x="1676" y="2619"/>
                </a:lnTo>
                <a:lnTo>
                  <a:pt x="1674" y="2622"/>
                </a:lnTo>
                <a:lnTo>
                  <a:pt x="1676" y="2625"/>
                </a:lnTo>
                <a:lnTo>
                  <a:pt x="1677" y="2627"/>
                </a:lnTo>
                <a:lnTo>
                  <a:pt x="1682" y="2627"/>
                </a:lnTo>
                <a:lnTo>
                  <a:pt x="1683" y="2627"/>
                </a:lnTo>
                <a:lnTo>
                  <a:pt x="1684" y="2631"/>
                </a:lnTo>
                <a:lnTo>
                  <a:pt x="1686" y="2634"/>
                </a:lnTo>
                <a:lnTo>
                  <a:pt x="1684" y="2635"/>
                </a:lnTo>
                <a:lnTo>
                  <a:pt x="1682" y="2634"/>
                </a:lnTo>
                <a:lnTo>
                  <a:pt x="1680" y="2632"/>
                </a:lnTo>
                <a:lnTo>
                  <a:pt x="1680" y="2634"/>
                </a:lnTo>
                <a:lnTo>
                  <a:pt x="1673" y="2638"/>
                </a:lnTo>
                <a:lnTo>
                  <a:pt x="1674" y="2640"/>
                </a:lnTo>
                <a:lnTo>
                  <a:pt x="1671" y="2641"/>
                </a:lnTo>
                <a:lnTo>
                  <a:pt x="1671" y="2641"/>
                </a:lnTo>
                <a:lnTo>
                  <a:pt x="1673" y="2642"/>
                </a:lnTo>
                <a:lnTo>
                  <a:pt x="1673" y="2645"/>
                </a:lnTo>
                <a:lnTo>
                  <a:pt x="1667" y="2645"/>
                </a:lnTo>
                <a:lnTo>
                  <a:pt x="1664" y="2647"/>
                </a:lnTo>
                <a:lnTo>
                  <a:pt x="1661" y="2650"/>
                </a:lnTo>
                <a:lnTo>
                  <a:pt x="1657" y="2651"/>
                </a:lnTo>
                <a:lnTo>
                  <a:pt x="1653" y="2653"/>
                </a:lnTo>
                <a:lnTo>
                  <a:pt x="1650" y="2658"/>
                </a:lnTo>
                <a:lnTo>
                  <a:pt x="1640" y="2686"/>
                </a:lnTo>
                <a:lnTo>
                  <a:pt x="1640" y="2689"/>
                </a:lnTo>
                <a:lnTo>
                  <a:pt x="1637" y="2692"/>
                </a:lnTo>
                <a:lnTo>
                  <a:pt x="1638" y="2697"/>
                </a:lnTo>
                <a:lnTo>
                  <a:pt x="1643" y="2704"/>
                </a:lnTo>
                <a:lnTo>
                  <a:pt x="1647" y="2720"/>
                </a:lnTo>
                <a:lnTo>
                  <a:pt x="1647" y="2723"/>
                </a:lnTo>
                <a:lnTo>
                  <a:pt x="1643" y="2728"/>
                </a:lnTo>
                <a:lnTo>
                  <a:pt x="1638" y="2729"/>
                </a:lnTo>
                <a:lnTo>
                  <a:pt x="1634" y="2729"/>
                </a:lnTo>
                <a:lnTo>
                  <a:pt x="1630" y="2725"/>
                </a:lnTo>
                <a:lnTo>
                  <a:pt x="1627" y="2722"/>
                </a:lnTo>
                <a:lnTo>
                  <a:pt x="1625" y="2719"/>
                </a:lnTo>
                <a:lnTo>
                  <a:pt x="1622" y="2719"/>
                </a:lnTo>
                <a:lnTo>
                  <a:pt x="1620" y="2717"/>
                </a:lnTo>
                <a:lnTo>
                  <a:pt x="1618" y="2717"/>
                </a:lnTo>
                <a:lnTo>
                  <a:pt x="1617" y="2719"/>
                </a:lnTo>
                <a:lnTo>
                  <a:pt x="1615" y="2722"/>
                </a:lnTo>
                <a:lnTo>
                  <a:pt x="1609" y="2719"/>
                </a:lnTo>
                <a:lnTo>
                  <a:pt x="1601" y="2713"/>
                </a:lnTo>
                <a:lnTo>
                  <a:pt x="1594" y="2710"/>
                </a:lnTo>
                <a:lnTo>
                  <a:pt x="1586" y="2712"/>
                </a:lnTo>
                <a:lnTo>
                  <a:pt x="1572" y="2719"/>
                </a:lnTo>
                <a:lnTo>
                  <a:pt x="1570" y="2717"/>
                </a:lnTo>
                <a:lnTo>
                  <a:pt x="1570" y="2717"/>
                </a:lnTo>
                <a:lnTo>
                  <a:pt x="1568" y="2717"/>
                </a:lnTo>
                <a:lnTo>
                  <a:pt x="1565" y="2715"/>
                </a:lnTo>
                <a:lnTo>
                  <a:pt x="1552" y="2713"/>
                </a:lnTo>
                <a:lnTo>
                  <a:pt x="1549" y="2709"/>
                </a:lnTo>
                <a:lnTo>
                  <a:pt x="1546" y="2706"/>
                </a:lnTo>
                <a:lnTo>
                  <a:pt x="1533" y="2702"/>
                </a:lnTo>
                <a:lnTo>
                  <a:pt x="1530" y="2699"/>
                </a:lnTo>
                <a:lnTo>
                  <a:pt x="1526" y="2700"/>
                </a:lnTo>
                <a:lnTo>
                  <a:pt x="1510" y="2696"/>
                </a:lnTo>
                <a:lnTo>
                  <a:pt x="1507" y="2693"/>
                </a:lnTo>
                <a:lnTo>
                  <a:pt x="1490" y="2657"/>
                </a:lnTo>
                <a:lnTo>
                  <a:pt x="1484" y="2650"/>
                </a:lnTo>
                <a:lnTo>
                  <a:pt x="1465" y="2631"/>
                </a:lnTo>
                <a:lnTo>
                  <a:pt x="1449" y="2622"/>
                </a:lnTo>
                <a:lnTo>
                  <a:pt x="1432" y="2614"/>
                </a:lnTo>
                <a:lnTo>
                  <a:pt x="1425" y="2614"/>
                </a:lnTo>
                <a:lnTo>
                  <a:pt x="1401" y="2615"/>
                </a:lnTo>
                <a:lnTo>
                  <a:pt x="1399" y="2616"/>
                </a:lnTo>
                <a:lnTo>
                  <a:pt x="1396" y="2618"/>
                </a:lnTo>
                <a:lnTo>
                  <a:pt x="1393" y="2619"/>
                </a:lnTo>
                <a:lnTo>
                  <a:pt x="1384" y="2618"/>
                </a:lnTo>
                <a:lnTo>
                  <a:pt x="1371" y="2608"/>
                </a:lnTo>
                <a:lnTo>
                  <a:pt x="1363" y="2605"/>
                </a:lnTo>
                <a:lnTo>
                  <a:pt x="1354" y="2603"/>
                </a:lnTo>
                <a:lnTo>
                  <a:pt x="1347" y="2601"/>
                </a:lnTo>
                <a:lnTo>
                  <a:pt x="1339" y="2595"/>
                </a:lnTo>
                <a:lnTo>
                  <a:pt x="1321" y="2577"/>
                </a:lnTo>
                <a:lnTo>
                  <a:pt x="1315" y="2573"/>
                </a:lnTo>
                <a:lnTo>
                  <a:pt x="1308" y="2572"/>
                </a:lnTo>
                <a:lnTo>
                  <a:pt x="1298" y="2570"/>
                </a:lnTo>
                <a:lnTo>
                  <a:pt x="1290" y="2567"/>
                </a:lnTo>
                <a:lnTo>
                  <a:pt x="1285" y="2563"/>
                </a:lnTo>
                <a:lnTo>
                  <a:pt x="1274" y="2554"/>
                </a:lnTo>
                <a:lnTo>
                  <a:pt x="1264" y="2550"/>
                </a:lnTo>
                <a:lnTo>
                  <a:pt x="1261" y="2546"/>
                </a:lnTo>
                <a:lnTo>
                  <a:pt x="1259" y="2544"/>
                </a:lnTo>
                <a:lnTo>
                  <a:pt x="1256" y="2544"/>
                </a:lnTo>
                <a:lnTo>
                  <a:pt x="1254" y="2543"/>
                </a:lnTo>
                <a:lnTo>
                  <a:pt x="1248" y="2533"/>
                </a:lnTo>
                <a:lnTo>
                  <a:pt x="1247" y="2531"/>
                </a:lnTo>
                <a:lnTo>
                  <a:pt x="1243" y="2528"/>
                </a:lnTo>
                <a:lnTo>
                  <a:pt x="1240" y="2526"/>
                </a:lnTo>
                <a:lnTo>
                  <a:pt x="1238" y="2524"/>
                </a:lnTo>
                <a:lnTo>
                  <a:pt x="1237" y="2524"/>
                </a:lnTo>
                <a:lnTo>
                  <a:pt x="1235" y="2523"/>
                </a:lnTo>
                <a:lnTo>
                  <a:pt x="1233" y="2520"/>
                </a:lnTo>
                <a:lnTo>
                  <a:pt x="1233" y="2518"/>
                </a:lnTo>
                <a:lnTo>
                  <a:pt x="1207" y="2515"/>
                </a:lnTo>
                <a:lnTo>
                  <a:pt x="1204" y="2517"/>
                </a:lnTo>
                <a:lnTo>
                  <a:pt x="1201" y="2517"/>
                </a:lnTo>
                <a:lnTo>
                  <a:pt x="1199" y="2515"/>
                </a:lnTo>
                <a:lnTo>
                  <a:pt x="1198" y="2514"/>
                </a:lnTo>
                <a:lnTo>
                  <a:pt x="1196" y="2508"/>
                </a:lnTo>
                <a:lnTo>
                  <a:pt x="1195" y="2505"/>
                </a:lnTo>
                <a:lnTo>
                  <a:pt x="1191" y="2500"/>
                </a:lnTo>
                <a:lnTo>
                  <a:pt x="1183" y="2497"/>
                </a:lnTo>
                <a:lnTo>
                  <a:pt x="1168" y="2495"/>
                </a:lnTo>
                <a:lnTo>
                  <a:pt x="1150" y="2495"/>
                </a:lnTo>
                <a:lnTo>
                  <a:pt x="1133" y="2500"/>
                </a:lnTo>
                <a:lnTo>
                  <a:pt x="1124" y="2498"/>
                </a:lnTo>
                <a:lnTo>
                  <a:pt x="1120" y="2494"/>
                </a:lnTo>
                <a:lnTo>
                  <a:pt x="1111" y="2479"/>
                </a:lnTo>
                <a:lnTo>
                  <a:pt x="1108" y="2475"/>
                </a:lnTo>
                <a:lnTo>
                  <a:pt x="1104" y="2474"/>
                </a:lnTo>
                <a:lnTo>
                  <a:pt x="1097" y="2474"/>
                </a:lnTo>
                <a:lnTo>
                  <a:pt x="1093" y="2472"/>
                </a:lnTo>
                <a:lnTo>
                  <a:pt x="1090" y="2468"/>
                </a:lnTo>
                <a:lnTo>
                  <a:pt x="1087" y="2462"/>
                </a:lnTo>
                <a:lnTo>
                  <a:pt x="1084" y="2458"/>
                </a:lnTo>
                <a:lnTo>
                  <a:pt x="1084" y="2453"/>
                </a:lnTo>
                <a:lnTo>
                  <a:pt x="1082" y="2450"/>
                </a:lnTo>
                <a:lnTo>
                  <a:pt x="1082" y="2448"/>
                </a:lnTo>
                <a:lnTo>
                  <a:pt x="1081" y="2445"/>
                </a:lnTo>
                <a:lnTo>
                  <a:pt x="1078" y="2440"/>
                </a:lnTo>
                <a:lnTo>
                  <a:pt x="1077" y="2438"/>
                </a:lnTo>
                <a:lnTo>
                  <a:pt x="1077" y="2435"/>
                </a:lnTo>
                <a:lnTo>
                  <a:pt x="1080" y="2432"/>
                </a:lnTo>
                <a:lnTo>
                  <a:pt x="1081" y="2433"/>
                </a:lnTo>
                <a:lnTo>
                  <a:pt x="1084" y="2432"/>
                </a:lnTo>
                <a:lnTo>
                  <a:pt x="1084" y="2430"/>
                </a:lnTo>
                <a:lnTo>
                  <a:pt x="1084" y="2430"/>
                </a:lnTo>
                <a:lnTo>
                  <a:pt x="1085" y="2423"/>
                </a:lnTo>
                <a:lnTo>
                  <a:pt x="1085" y="2423"/>
                </a:lnTo>
                <a:lnTo>
                  <a:pt x="1087" y="2417"/>
                </a:lnTo>
                <a:lnTo>
                  <a:pt x="1087" y="2416"/>
                </a:lnTo>
                <a:lnTo>
                  <a:pt x="1087" y="2414"/>
                </a:lnTo>
                <a:lnTo>
                  <a:pt x="1085" y="2412"/>
                </a:lnTo>
                <a:lnTo>
                  <a:pt x="1084" y="2409"/>
                </a:lnTo>
                <a:lnTo>
                  <a:pt x="1084" y="2407"/>
                </a:lnTo>
                <a:lnTo>
                  <a:pt x="1084" y="2407"/>
                </a:lnTo>
                <a:lnTo>
                  <a:pt x="1085" y="2406"/>
                </a:lnTo>
                <a:lnTo>
                  <a:pt x="1090" y="2396"/>
                </a:lnTo>
                <a:lnTo>
                  <a:pt x="1091" y="2390"/>
                </a:lnTo>
                <a:lnTo>
                  <a:pt x="1093" y="2386"/>
                </a:lnTo>
                <a:lnTo>
                  <a:pt x="1093" y="2381"/>
                </a:lnTo>
                <a:lnTo>
                  <a:pt x="1090" y="2378"/>
                </a:lnTo>
                <a:lnTo>
                  <a:pt x="1097" y="2375"/>
                </a:lnTo>
                <a:lnTo>
                  <a:pt x="1101" y="2370"/>
                </a:lnTo>
                <a:lnTo>
                  <a:pt x="1107" y="2365"/>
                </a:lnTo>
                <a:lnTo>
                  <a:pt x="1114" y="2368"/>
                </a:lnTo>
                <a:lnTo>
                  <a:pt x="1120" y="2364"/>
                </a:lnTo>
                <a:lnTo>
                  <a:pt x="1123" y="2360"/>
                </a:lnTo>
                <a:lnTo>
                  <a:pt x="1124" y="2357"/>
                </a:lnTo>
                <a:lnTo>
                  <a:pt x="1126" y="2354"/>
                </a:lnTo>
                <a:lnTo>
                  <a:pt x="1129" y="2354"/>
                </a:lnTo>
                <a:lnTo>
                  <a:pt x="1132" y="2355"/>
                </a:lnTo>
                <a:lnTo>
                  <a:pt x="1134" y="2355"/>
                </a:lnTo>
                <a:lnTo>
                  <a:pt x="1139" y="2351"/>
                </a:lnTo>
                <a:lnTo>
                  <a:pt x="1137" y="2345"/>
                </a:lnTo>
                <a:lnTo>
                  <a:pt x="1137" y="2338"/>
                </a:lnTo>
                <a:lnTo>
                  <a:pt x="1140" y="2334"/>
                </a:lnTo>
                <a:lnTo>
                  <a:pt x="1140" y="2336"/>
                </a:lnTo>
                <a:lnTo>
                  <a:pt x="1143" y="2336"/>
                </a:lnTo>
                <a:lnTo>
                  <a:pt x="1146" y="2336"/>
                </a:lnTo>
                <a:lnTo>
                  <a:pt x="1146" y="2341"/>
                </a:lnTo>
                <a:lnTo>
                  <a:pt x="1152" y="2354"/>
                </a:lnTo>
                <a:lnTo>
                  <a:pt x="1157" y="2364"/>
                </a:lnTo>
                <a:lnTo>
                  <a:pt x="1159" y="2365"/>
                </a:lnTo>
                <a:lnTo>
                  <a:pt x="1166" y="2368"/>
                </a:lnTo>
                <a:lnTo>
                  <a:pt x="1168" y="2371"/>
                </a:lnTo>
                <a:lnTo>
                  <a:pt x="1168" y="2373"/>
                </a:lnTo>
                <a:lnTo>
                  <a:pt x="1175" y="2377"/>
                </a:lnTo>
                <a:lnTo>
                  <a:pt x="1183" y="2375"/>
                </a:lnTo>
                <a:lnTo>
                  <a:pt x="1201" y="2368"/>
                </a:lnTo>
                <a:lnTo>
                  <a:pt x="1208" y="2362"/>
                </a:lnTo>
                <a:lnTo>
                  <a:pt x="1209" y="2360"/>
                </a:lnTo>
                <a:lnTo>
                  <a:pt x="1209" y="2358"/>
                </a:lnTo>
                <a:lnTo>
                  <a:pt x="1209" y="2357"/>
                </a:lnTo>
                <a:lnTo>
                  <a:pt x="1209" y="2354"/>
                </a:lnTo>
                <a:lnTo>
                  <a:pt x="1208" y="2351"/>
                </a:lnTo>
                <a:lnTo>
                  <a:pt x="1207" y="2349"/>
                </a:lnTo>
                <a:lnTo>
                  <a:pt x="1207" y="2347"/>
                </a:lnTo>
                <a:lnTo>
                  <a:pt x="1214" y="2341"/>
                </a:lnTo>
                <a:lnTo>
                  <a:pt x="1212" y="2338"/>
                </a:lnTo>
                <a:lnTo>
                  <a:pt x="1214" y="2335"/>
                </a:lnTo>
                <a:lnTo>
                  <a:pt x="1215" y="2334"/>
                </a:lnTo>
                <a:lnTo>
                  <a:pt x="1218" y="2334"/>
                </a:lnTo>
                <a:lnTo>
                  <a:pt x="1220" y="2334"/>
                </a:lnTo>
                <a:lnTo>
                  <a:pt x="1227" y="2336"/>
                </a:lnTo>
                <a:lnTo>
                  <a:pt x="1233" y="2338"/>
                </a:lnTo>
                <a:lnTo>
                  <a:pt x="1238" y="2338"/>
                </a:lnTo>
                <a:lnTo>
                  <a:pt x="1243" y="2335"/>
                </a:lnTo>
                <a:lnTo>
                  <a:pt x="1244" y="2329"/>
                </a:lnTo>
                <a:lnTo>
                  <a:pt x="1247" y="2331"/>
                </a:lnTo>
                <a:lnTo>
                  <a:pt x="1250" y="2329"/>
                </a:lnTo>
                <a:lnTo>
                  <a:pt x="1251" y="2328"/>
                </a:lnTo>
                <a:lnTo>
                  <a:pt x="1256" y="2328"/>
                </a:lnTo>
                <a:lnTo>
                  <a:pt x="1259" y="2326"/>
                </a:lnTo>
                <a:lnTo>
                  <a:pt x="1260" y="2325"/>
                </a:lnTo>
                <a:lnTo>
                  <a:pt x="1261" y="2326"/>
                </a:lnTo>
                <a:lnTo>
                  <a:pt x="1261" y="2328"/>
                </a:lnTo>
                <a:lnTo>
                  <a:pt x="1263" y="2329"/>
                </a:lnTo>
                <a:lnTo>
                  <a:pt x="1263" y="2331"/>
                </a:lnTo>
                <a:lnTo>
                  <a:pt x="1270" y="2336"/>
                </a:lnTo>
                <a:lnTo>
                  <a:pt x="1272" y="2338"/>
                </a:lnTo>
                <a:lnTo>
                  <a:pt x="1272" y="2347"/>
                </a:lnTo>
                <a:lnTo>
                  <a:pt x="1273" y="2349"/>
                </a:lnTo>
                <a:lnTo>
                  <a:pt x="1276" y="2357"/>
                </a:lnTo>
                <a:lnTo>
                  <a:pt x="1300" y="2354"/>
                </a:lnTo>
                <a:lnTo>
                  <a:pt x="1308" y="2358"/>
                </a:lnTo>
                <a:lnTo>
                  <a:pt x="1306" y="2362"/>
                </a:lnTo>
                <a:lnTo>
                  <a:pt x="1308" y="2365"/>
                </a:lnTo>
                <a:lnTo>
                  <a:pt x="1308" y="2368"/>
                </a:lnTo>
                <a:lnTo>
                  <a:pt x="1311" y="2370"/>
                </a:lnTo>
                <a:lnTo>
                  <a:pt x="1316" y="2373"/>
                </a:lnTo>
                <a:lnTo>
                  <a:pt x="1324" y="2378"/>
                </a:lnTo>
                <a:lnTo>
                  <a:pt x="1329" y="2383"/>
                </a:lnTo>
                <a:lnTo>
                  <a:pt x="1339" y="2384"/>
                </a:lnTo>
                <a:lnTo>
                  <a:pt x="1342" y="2386"/>
                </a:lnTo>
                <a:lnTo>
                  <a:pt x="1342" y="2387"/>
                </a:lnTo>
                <a:lnTo>
                  <a:pt x="1341" y="2387"/>
                </a:lnTo>
                <a:lnTo>
                  <a:pt x="1341" y="2388"/>
                </a:lnTo>
                <a:lnTo>
                  <a:pt x="1345" y="2387"/>
                </a:lnTo>
                <a:lnTo>
                  <a:pt x="1360" y="2390"/>
                </a:lnTo>
                <a:lnTo>
                  <a:pt x="1364" y="2388"/>
                </a:lnTo>
                <a:lnTo>
                  <a:pt x="1373" y="2383"/>
                </a:lnTo>
                <a:lnTo>
                  <a:pt x="1381" y="2381"/>
                </a:lnTo>
                <a:lnTo>
                  <a:pt x="1384" y="2378"/>
                </a:lnTo>
                <a:lnTo>
                  <a:pt x="1387" y="2377"/>
                </a:lnTo>
                <a:lnTo>
                  <a:pt x="1390" y="2374"/>
                </a:lnTo>
                <a:lnTo>
                  <a:pt x="1403" y="2371"/>
                </a:lnTo>
                <a:lnTo>
                  <a:pt x="1406" y="2368"/>
                </a:lnTo>
                <a:lnTo>
                  <a:pt x="1414" y="2374"/>
                </a:lnTo>
                <a:lnTo>
                  <a:pt x="1419" y="2375"/>
                </a:lnTo>
                <a:lnTo>
                  <a:pt x="1425" y="2375"/>
                </a:lnTo>
                <a:lnTo>
                  <a:pt x="1427" y="2375"/>
                </a:lnTo>
                <a:lnTo>
                  <a:pt x="1433" y="2374"/>
                </a:lnTo>
                <a:lnTo>
                  <a:pt x="1459" y="2377"/>
                </a:lnTo>
                <a:lnTo>
                  <a:pt x="1471" y="2375"/>
                </a:lnTo>
                <a:lnTo>
                  <a:pt x="1481" y="2373"/>
                </a:lnTo>
                <a:lnTo>
                  <a:pt x="1491" y="2367"/>
                </a:lnTo>
                <a:lnTo>
                  <a:pt x="1498" y="2370"/>
                </a:lnTo>
                <a:lnTo>
                  <a:pt x="1508" y="2368"/>
                </a:lnTo>
                <a:lnTo>
                  <a:pt x="1533" y="2358"/>
                </a:lnTo>
                <a:lnTo>
                  <a:pt x="1540" y="2352"/>
                </a:lnTo>
                <a:lnTo>
                  <a:pt x="1546" y="2347"/>
                </a:lnTo>
                <a:lnTo>
                  <a:pt x="1553" y="2338"/>
                </a:lnTo>
                <a:lnTo>
                  <a:pt x="1556" y="2336"/>
                </a:lnTo>
                <a:lnTo>
                  <a:pt x="1562" y="2336"/>
                </a:lnTo>
                <a:lnTo>
                  <a:pt x="1566" y="2336"/>
                </a:lnTo>
                <a:lnTo>
                  <a:pt x="1582" y="2332"/>
                </a:lnTo>
                <a:lnTo>
                  <a:pt x="1585" y="2329"/>
                </a:lnTo>
                <a:lnTo>
                  <a:pt x="1586" y="2329"/>
                </a:lnTo>
                <a:lnTo>
                  <a:pt x="1589" y="2328"/>
                </a:lnTo>
                <a:lnTo>
                  <a:pt x="1595" y="2329"/>
                </a:lnTo>
                <a:lnTo>
                  <a:pt x="1596" y="2329"/>
                </a:lnTo>
                <a:lnTo>
                  <a:pt x="1601" y="2335"/>
                </a:lnTo>
                <a:lnTo>
                  <a:pt x="1602" y="2335"/>
                </a:lnTo>
                <a:lnTo>
                  <a:pt x="1604" y="2336"/>
                </a:lnTo>
                <a:lnTo>
                  <a:pt x="1609" y="2338"/>
                </a:lnTo>
                <a:lnTo>
                  <a:pt x="1617" y="2336"/>
                </a:lnTo>
                <a:lnTo>
                  <a:pt x="1618" y="2336"/>
                </a:lnTo>
                <a:lnTo>
                  <a:pt x="1620" y="2338"/>
                </a:lnTo>
                <a:lnTo>
                  <a:pt x="1621" y="2341"/>
                </a:lnTo>
                <a:lnTo>
                  <a:pt x="1622" y="2342"/>
                </a:lnTo>
                <a:lnTo>
                  <a:pt x="1627" y="2344"/>
                </a:lnTo>
                <a:lnTo>
                  <a:pt x="1630" y="2341"/>
                </a:lnTo>
                <a:lnTo>
                  <a:pt x="1634" y="2339"/>
                </a:lnTo>
                <a:lnTo>
                  <a:pt x="1644" y="2335"/>
                </a:lnTo>
                <a:lnTo>
                  <a:pt x="1650" y="2328"/>
                </a:lnTo>
                <a:moveTo>
                  <a:pt x="1658" y="2319"/>
                </a:moveTo>
                <a:lnTo>
                  <a:pt x="1661" y="2321"/>
                </a:lnTo>
                <a:lnTo>
                  <a:pt x="1664" y="2321"/>
                </a:lnTo>
                <a:lnTo>
                  <a:pt x="1667" y="2321"/>
                </a:lnTo>
                <a:lnTo>
                  <a:pt x="1674" y="2321"/>
                </a:lnTo>
                <a:moveTo>
                  <a:pt x="249" y="2071"/>
                </a:moveTo>
                <a:lnTo>
                  <a:pt x="254" y="2074"/>
                </a:lnTo>
                <a:lnTo>
                  <a:pt x="259" y="2074"/>
                </a:lnTo>
                <a:lnTo>
                  <a:pt x="265" y="2075"/>
                </a:lnTo>
                <a:lnTo>
                  <a:pt x="268" y="2082"/>
                </a:lnTo>
                <a:lnTo>
                  <a:pt x="268" y="2084"/>
                </a:lnTo>
                <a:lnTo>
                  <a:pt x="270" y="2085"/>
                </a:lnTo>
                <a:lnTo>
                  <a:pt x="271" y="2085"/>
                </a:lnTo>
                <a:lnTo>
                  <a:pt x="271" y="2084"/>
                </a:lnTo>
                <a:lnTo>
                  <a:pt x="272" y="2084"/>
                </a:lnTo>
                <a:lnTo>
                  <a:pt x="272" y="2084"/>
                </a:lnTo>
                <a:lnTo>
                  <a:pt x="274" y="2084"/>
                </a:lnTo>
                <a:lnTo>
                  <a:pt x="270" y="2087"/>
                </a:lnTo>
                <a:lnTo>
                  <a:pt x="268" y="2090"/>
                </a:lnTo>
                <a:lnTo>
                  <a:pt x="268" y="2091"/>
                </a:lnTo>
                <a:lnTo>
                  <a:pt x="267" y="2095"/>
                </a:lnTo>
                <a:lnTo>
                  <a:pt x="265" y="2104"/>
                </a:lnTo>
                <a:lnTo>
                  <a:pt x="262" y="2110"/>
                </a:lnTo>
                <a:lnTo>
                  <a:pt x="261" y="2111"/>
                </a:lnTo>
                <a:lnTo>
                  <a:pt x="259" y="2113"/>
                </a:lnTo>
                <a:lnTo>
                  <a:pt x="257" y="2111"/>
                </a:lnTo>
                <a:lnTo>
                  <a:pt x="257" y="2110"/>
                </a:lnTo>
                <a:lnTo>
                  <a:pt x="257" y="2108"/>
                </a:lnTo>
                <a:lnTo>
                  <a:pt x="255" y="2107"/>
                </a:lnTo>
                <a:lnTo>
                  <a:pt x="248" y="2094"/>
                </a:lnTo>
                <a:lnTo>
                  <a:pt x="245" y="2085"/>
                </a:lnTo>
                <a:lnTo>
                  <a:pt x="246" y="2080"/>
                </a:lnTo>
                <a:lnTo>
                  <a:pt x="246" y="2077"/>
                </a:lnTo>
                <a:lnTo>
                  <a:pt x="245" y="2077"/>
                </a:lnTo>
                <a:lnTo>
                  <a:pt x="245" y="2075"/>
                </a:lnTo>
                <a:lnTo>
                  <a:pt x="249" y="2071"/>
                </a:lnTo>
                <a:moveTo>
                  <a:pt x="238" y="2074"/>
                </a:moveTo>
                <a:lnTo>
                  <a:pt x="233" y="2075"/>
                </a:lnTo>
                <a:lnTo>
                  <a:pt x="231" y="2074"/>
                </a:lnTo>
                <a:lnTo>
                  <a:pt x="228" y="2072"/>
                </a:lnTo>
                <a:lnTo>
                  <a:pt x="228" y="2069"/>
                </a:lnTo>
                <a:lnTo>
                  <a:pt x="228" y="2068"/>
                </a:lnTo>
                <a:lnTo>
                  <a:pt x="223" y="2062"/>
                </a:lnTo>
                <a:lnTo>
                  <a:pt x="222" y="2059"/>
                </a:lnTo>
                <a:lnTo>
                  <a:pt x="223" y="2055"/>
                </a:lnTo>
                <a:lnTo>
                  <a:pt x="226" y="2052"/>
                </a:lnTo>
                <a:lnTo>
                  <a:pt x="235" y="2051"/>
                </a:lnTo>
                <a:lnTo>
                  <a:pt x="238" y="2051"/>
                </a:lnTo>
                <a:lnTo>
                  <a:pt x="238" y="2058"/>
                </a:lnTo>
                <a:lnTo>
                  <a:pt x="239" y="2069"/>
                </a:lnTo>
                <a:lnTo>
                  <a:pt x="238" y="2074"/>
                </a:lnTo>
                <a:moveTo>
                  <a:pt x="1383" y="1670"/>
                </a:moveTo>
                <a:lnTo>
                  <a:pt x="1380" y="1673"/>
                </a:lnTo>
                <a:lnTo>
                  <a:pt x="1378" y="1671"/>
                </a:lnTo>
                <a:lnTo>
                  <a:pt x="1374" y="1673"/>
                </a:lnTo>
                <a:lnTo>
                  <a:pt x="1371" y="1674"/>
                </a:lnTo>
                <a:lnTo>
                  <a:pt x="1368" y="1675"/>
                </a:lnTo>
                <a:lnTo>
                  <a:pt x="1367" y="1674"/>
                </a:lnTo>
                <a:lnTo>
                  <a:pt x="1363" y="1671"/>
                </a:lnTo>
                <a:lnTo>
                  <a:pt x="1361" y="1670"/>
                </a:lnTo>
                <a:lnTo>
                  <a:pt x="1363" y="1664"/>
                </a:lnTo>
                <a:lnTo>
                  <a:pt x="1363" y="1663"/>
                </a:lnTo>
                <a:lnTo>
                  <a:pt x="1365" y="1661"/>
                </a:lnTo>
                <a:lnTo>
                  <a:pt x="1364" y="1660"/>
                </a:lnTo>
                <a:lnTo>
                  <a:pt x="1363" y="1657"/>
                </a:lnTo>
                <a:lnTo>
                  <a:pt x="1367" y="1657"/>
                </a:lnTo>
                <a:lnTo>
                  <a:pt x="1380" y="1661"/>
                </a:lnTo>
                <a:lnTo>
                  <a:pt x="1384" y="1664"/>
                </a:lnTo>
                <a:lnTo>
                  <a:pt x="1383" y="1665"/>
                </a:lnTo>
                <a:lnTo>
                  <a:pt x="1383" y="1667"/>
                </a:lnTo>
                <a:lnTo>
                  <a:pt x="1384" y="1670"/>
                </a:lnTo>
                <a:lnTo>
                  <a:pt x="1383" y="1670"/>
                </a:lnTo>
                <a:moveTo>
                  <a:pt x="1276" y="1651"/>
                </a:moveTo>
                <a:lnTo>
                  <a:pt x="1274" y="1652"/>
                </a:lnTo>
                <a:lnTo>
                  <a:pt x="1274" y="1650"/>
                </a:lnTo>
                <a:lnTo>
                  <a:pt x="1276" y="1648"/>
                </a:lnTo>
                <a:lnTo>
                  <a:pt x="1277" y="1648"/>
                </a:lnTo>
                <a:lnTo>
                  <a:pt x="1276" y="1651"/>
                </a:lnTo>
                <a:moveTo>
                  <a:pt x="268" y="1548"/>
                </a:moveTo>
                <a:lnTo>
                  <a:pt x="270" y="1551"/>
                </a:lnTo>
                <a:lnTo>
                  <a:pt x="270" y="1554"/>
                </a:lnTo>
                <a:lnTo>
                  <a:pt x="270" y="1557"/>
                </a:lnTo>
                <a:lnTo>
                  <a:pt x="267" y="1560"/>
                </a:lnTo>
                <a:lnTo>
                  <a:pt x="257" y="1561"/>
                </a:lnTo>
                <a:lnTo>
                  <a:pt x="251" y="1564"/>
                </a:lnTo>
                <a:lnTo>
                  <a:pt x="251" y="1572"/>
                </a:lnTo>
                <a:lnTo>
                  <a:pt x="249" y="1577"/>
                </a:lnTo>
                <a:lnTo>
                  <a:pt x="242" y="1576"/>
                </a:lnTo>
                <a:lnTo>
                  <a:pt x="244" y="1574"/>
                </a:lnTo>
                <a:lnTo>
                  <a:pt x="245" y="1572"/>
                </a:lnTo>
                <a:lnTo>
                  <a:pt x="245" y="1569"/>
                </a:lnTo>
                <a:lnTo>
                  <a:pt x="245" y="1566"/>
                </a:lnTo>
                <a:lnTo>
                  <a:pt x="246" y="1564"/>
                </a:lnTo>
                <a:lnTo>
                  <a:pt x="249" y="1561"/>
                </a:lnTo>
                <a:lnTo>
                  <a:pt x="254" y="1559"/>
                </a:lnTo>
                <a:lnTo>
                  <a:pt x="257" y="1557"/>
                </a:lnTo>
                <a:lnTo>
                  <a:pt x="257" y="1554"/>
                </a:lnTo>
                <a:lnTo>
                  <a:pt x="257" y="1551"/>
                </a:lnTo>
                <a:lnTo>
                  <a:pt x="257" y="1548"/>
                </a:lnTo>
                <a:lnTo>
                  <a:pt x="258" y="1548"/>
                </a:lnTo>
                <a:lnTo>
                  <a:pt x="262" y="1548"/>
                </a:lnTo>
                <a:lnTo>
                  <a:pt x="262" y="1547"/>
                </a:lnTo>
                <a:lnTo>
                  <a:pt x="264" y="1546"/>
                </a:lnTo>
                <a:lnTo>
                  <a:pt x="264" y="1546"/>
                </a:lnTo>
                <a:lnTo>
                  <a:pt x="267" y="1543"/>
                </a:lnTo>
                <a:lnTo>
                  <a:pt x="267" y="1546"/>
                </a:lnTo>
                <a:lnTo>
                  <a:pt x="267" y="1547"/>
                </a:lnTo>
                <a:lnTo>
                  <a:pt x="268" y="1548"/>
                </a:lnTo>
                <a:moveTo>
                  <a:pt x="493" y="1536"/>
                </a:moveTo>
                <a:lnTo>
                  <a:pt x="495" y="1537"/>
                </a:lnTo>
                <a:lnTo>
                  <a:pt x="495" y="1538"/>
                </a:lnTo>
                <a:lnTo>
                  <a:pt x="493" y="1541"/>
                </a:lnTo>
                <a:lnTo>
                  <a:pt x="492" y="1540"/>
                </a:lnTo>
                <a:lnTo>
                  <a:pt x="490" y="1538"/>
                </a:lnTo>
                <a:lnTo>
                  <a:pt x="489" y="1537"/>
                </a:lnTo>
                <a:lnTo>
                  <a:pt x="488" y="1537"/>
                </a:lnTo>
                <a:lnTo>
                  <a:pt x="488" y="1537"/>
                </a:lnTo>
                <a:lnTo>
                  <a:pt x="489" y="1531"/>
                </a:lnTo>
                <a:lnTo>
                  <a:pt x="489" y="1530"/>
                </a:lnTo>
                <a:lnTo>
                  <a:pt x="489" y="1528"/>
                </a:lnTo>
                <a:lnTo>
                  <a:pt x="490" y="1524"/>
                </a:lnTo>
                <a:lnTo>
                  <a:pt x="492" y="1523"/>
                </a:lnTo>
                <a:lnTo>
                  <a:pt x="493" y="1523"/>
                </a:lnTo>
                <a:lnTo>
                  <a:pt x="495" y="1524"/>
                </a:lnTo>
                <a:lnTo>
                  <a:pt x="495" y="1525"/>
                </a:lnTo>
                <a:lnTo>
                  <a:pt x="496" y="1527"/>
                </a:lnTo>
                <a:lnTo>
                  <a:pt x="495" y="1528"/>
                </a:lnTo>
                <a:lnTo>
                  <a:pt x="493" y="1536"/>
                </a:lnTo>
                <a:moveTo>
                  <a:pt x="449" y="1518"/>
                </a:moveTo>
                <a:lnTo>
                  <a:pt x="450" y="1520"/>
                </a:lnTo>
                <a:lnTo>
                  <a:pt x="453" y="1518"/>
                </a:lnTo>
                <a:lnTo>
                  <a:pt x="454" y="1523"/>
                </a:lnTo>
                <a:lnTo>
                  <a:pt x="454" y="1531"/>
                </a:lnTo>
                <a:lnTo>
                  <a:pt x="456" y="1533"/>
                </a:lnTo>
                <a:lnTo>
                  <a:pt x="454" y="1533"/>
                </a:lnTo>
                <a:lnTo>
                  <a:pt x="454" y="1531"/>
                </a:lnTo>
                <a:lnTo>
                  <a:pt x="456" y="1528"/>
                </a:lnTo>
                <a:lnTo>
                  <a:pt x="456" y="1527"/>
                </a:lnTo>
                <a:lnTo>
                  <a:pt x="457" y="1527"/>
                </a:lnTo>
                <a:lnTo>
                  <a:pt x="459" y="1530"/>
                </a:lnTo>
                <a:lnTo>
                  <a:pt x="457" y="1531"/>
                </a:lnTo>
                <a:lnTo>
                  <a:pt x="457" y="1531"/>
                </a:lnTo>
                <a:lnTo>
                  <a:pt x="457" y="1534"/>
                </a:lnTo>
                <a:lnTo>
                  <a:pt x="460" y="1533"/>
                </a:lnTo>
                <a:lnTo>
                  <a:pt x="462" y="1533"/>
                </a:lnTo>
                <a:lnTo>
                  <a:pt x="463" y="1533"/>
                </a:lnTo>
                <a:lnTo>
                  <a:pt x="463" y="1533"/>
                </a:lnTo>
                <a:lnTo>
                  <a:pt x="466" y="1536"/>
                </a:lnTo>
                <a:lnTo>
                  <a:pt x="467" y="1530"/>
                </a:lnTo>
                <a:lnTo>
                  <a:pt x="470" y="1531"/>
                </a:lnTo>
                <a:lnTo>
                  <a:pt x="477" y="1538"/>
                </a:lnTo>
                <a:lnTo>
                  <a:pt x="477" y="1536"/>
                </a:lnTo>
                <a:lnTo>
                  <a:pt x="479" y="1537"/>
                </a:lnTo>
                <a:lnTo>
                  <a:pt x="480" y="1538"/>
                </a:lnTo>
                <a:lnTo>
                  <a:pt x="482" y="1538"/>
                </a:lnTo>
                <a:lnTo>
                  <a:pt x="485" y="1538"/>
                </a:lnTo>
                <a:lnTo>
                  <a:pt x="485" y="1540"/>
                </a:lnTo>
                <a:lnTo>
                  <a:pt x="483" y="1540"/>
                </a:lnTo>
                <a:lnTo>
                  <a:pt x="482" y="1541"/>
                </a:lnTo>
                <a:lnTo>
                  <a:pt x="482" y="1543"/>
                </a:lnTo>
                <a:lnTo>
                  <a:pt x="482" y="1543"/>
                </a:lnTo>
                <a:lnTo>
                  <a:pt x="483" y="1544"/>
                </a:lnTo>
                <a:lnTo>
                  <a:pt x="485" y="1547"/>
                </a:lnTo>
                <a:lnTo>
                  <a:pt x="486" y="1548"/>
                </a:lnTo>
                <a:lnTo>
                  <a:pt x="488" y="1551"/>
                </a:lnTo>
                <a:lnTo>
                  <a:pt x="486" y="1553"/>
                </a:lnTo>
                <a:lnTo>
                  <a:pt x="486" y="1556"/>
                </a:lnTo>
                <a:lnTo>
                  <a:pt x="488" y="1561"/>
                </a:lnTo>
                <a:lnTo>
                  <a:pt x="489" y="1556"/>
                </a:lnTo>
                <a:lnTo>
                  <a:pt x="490" y="1554"/>
                </a:lnTo>
                <a:lnTo>
                  <a:pt x="493" y="1553"/>
                </a:lnTo>
                <a:lnTo>
                  <a:pt x="492" y="1551"/>
                </a:lnTo>
                <a:lnTo>
                  <a:pt x="492" y="1550"/>
                </a:lnTo>
                <a:lnTo>
                  <a:pt x="492" y="1550"/>
                </a:lnTo>
                <a:lnTo>
                  <a:pt x="490" y="1548"/>
                </a:lnTo>
                <a:lnTo>
                  <a:pt x="493" y="1547"/>
                </a:lnTo>
                <a:lnTo>
                  <a:pt x="495" y="1548"/>
                </a:lnTo>
                <a:lnTo>
                  <a:pt x="498" y="1548"/>
                </a:lnTo>
                <a:lnTo>
                  <a:pt x="501" y="1550"/>
                </a:lnTo>
                <a:lnTo>
                  <a:pt x="502" y="1548"/>
                </a:lnTo>
                <a:lnTo>
                  <a:pt x="502" y="1547"/>
                </a:lnTo>
                <a:lnTo>
                  <a:pt x="503" y="1547"/>
                </a:lnTo>
                <a:lnTo>
                  <a:pt x="505" y="1550"/>
                </a:lnTo>
                <a:lnTo>
                  <a:pt x="503" y="1551"/>
                </a:lnTo>
                <a:lnTo>
                  <a:pt x="506" y="1553"/>
                </a:lnTo>
                <a:lnTo>
                  <a:pt x="506" y="1554"/>
                </a:lnTo>
                <a:lnTo>
                  <a:pt x="508" y="1554"/>
                </a:lnTo>
                <a:lnTo>
                  <a:pt x="509" y="1553"/>
                </a:lnTo>
                <a:lnTo>
                  <a:pt x="511" y="1553"/>
                </a:lnTo>
                <a:lnTo>
                  <a:pt x="511" y="1554"/>
                </a:lnTo>
                <a:lnTo>
                  <a:pt x="511" y="1554"/>
                </a:lnTo>
                <a:lnTo>
                  <a:pt x="511" y="1554"/>
                </a:lnTo>
                <a:lnTo>
                  <a:pt x="512" y="1556"/>
                </a:lnTo>
                <a:lnTo>
                  <a:pt x="512" y="1559"/>
                </a:lnTo>
                <a:lnTo>
                  <a:pt x="511" y="1561"/>
                </a:lnTo>
                <a:lnTo>
                  <a:pt x="509" y="1563"/>
                </a:lnTo>
                <a:lnTo>
                  <a:pt x="508" y="1566"/>
                </a:lnTo>
                <a:lnTo>
                  <a:pt x="508" y="1564"/>
                </a:lnTo>
                <a:lnTo>
                  <a:pt x="506" y="1563"/>
                </a:lnTo>
                <a:lnTo>
                  <a:pt x="506" y="1563"/>
                </a:lnTo>
                <a:lnTo>
                  <a:pt x="502" y="1577"/>
                </a:lnTo>
                <a:lnTo>
                  <a:pt x="501" y="1582"/>
                </a:lnTo>
                <a:lnTo>
                  <a:pt x="505" y="1582"/>
                </a:lnTo>
                <a:lnTo>
                  <a:pt x="503" y="1579"/>
                </a:lnTo>
                <a:lnTo>
                  <a:pt x="506" y="1577"/>
                </a:lnTo>
                <a:lnTo>
                  <a:pt x="509" y="1577"/>
                </a:lnTo>
                <a:lnTo>
                  <a:pt x="509" y="1580"/>
                </a:lnTo>
                <a:lnTo>
                  <a:pt x="508" y="1585"/>
                </a:lnTo>
                <a:lnTo>
                  <a:pt x="509" y="1585"/>
                </a:lnTo>
                <a:lnTo>
                  <a:pt x="509" y="1583"/>
                </a:lnTo>
                <a:lnTo>
                  <a:pt x="509" y="1583"/>
                </a:lnTo>
                <a:lnTo>
                  <a:pt x="509" y="1582"/>
                </a:lnTo>
                <a:lnTo>
                  <a:pt x="511" y="1583"/>
                </a:lnTo>
                <a:lnTo>
                  <a:pt x="512" y="1585"/>
                </a:lnTo>
                <a:lnTo>
                  <a:pt x="512" y="1585"/>
                </a:lnTo>
                <a:lnTo>
                  <a:pt x="515" y="1582"/>
                </a:lnTo>
                <a:lnTo>
                  <a:pt x="521" y="1582"/>
                </a:lnTo>
                <a:lnTo>
                  <a:pt x="527" y="1585"/>
                </a:lnTo>
                <a:lnTo>
                  <a:pt x="529" y="1586"/>
                </a:lnTo>
                <a:lnTo>
                  <a:pt x="528" y="1589"/>
                </a:lnTo>
                <a:lnTo>
                  <a:pt x="525" y="1589"/>
                </a:lnTo>
                <a:lnTo>
                  <a:pt x="521" y="1587"/>
                </a:lnTo>
                <a:lnTo>
                  <a:pt x="518" y="1586"/>
                </a:lnTo>
                <a:lnTo>
                  <a:pt x="515" y="1587"/>
                </a:lnTo>
                <a:lnTo>
                  <a:pt x="514" y="1592"/>
                </a:lnTo>
                <a:lnTo>
                  <a:pt x="514" y="1596"/>
                </a:lnTo>
                <a:lnTo>
                  <a:pt x="511" y="1600"/>
                </a:lnTo>
                <a:lnTo>
                  <a:pt x="511" y="1603"/>
                </a:lnTo>
                <a:lnTo>
                  <a:pt x="509" y="1605"/>
                </a:lnTo>
                <a:lnTo>
                  <a:pt x="499" y="1603"/>
                </a:lnTo>
                <a:lnTo>
                  <a:pt x="499" y="1605"/>
                </a:lnTo>
                <a:lnTo>
                  <a:pt x="499" y="1605"/>
                </a:lnTo>
                <a:lnTo>
                  <a:pt x="498" y="1605"/>
                </a:lnTo>
                <a:lnTo>
                  <a:pt x="499" y="1609"/>
                </a:lnTo>
                <a:lnTo>
                  <a:pt x="501" y="1609"/>
                </a:lnTo>
                <a:lnTo>
                  <a:pt x="502" y="1608"/>
                </a:lnTo>
                <a:lnTo>
                  <a:pt x="505" y="1608"/>
                </a:lnTo>
                <a:lnTo>
                  <a:pt x="506" y="1608"/>
                </a:lnTo>
                <a:lnTo>
                  <a:pt x="511" y="1611"/>
                </a:lnTo>
                <a:lnTo>
                  <a:pt x="511" y="1611"/>
                </a:lnTo>
                <a:lnTo>
                  <a:pt x="515" y="1611"/>
                </a:lnTo>
                <a:lnTo>
                  <a:pt x="518" y="1608"/>
                </a:lnTo>
                <a:lnTo>
                  <a:pt x="521" y="1608"/>
                </a:lnTo>
                <a:lnTo>
                  <a:pt x="525" y="1608"/>
                </a:lnTo>
                <a:lnTo>
                  <a:pt x="524" y="1611"/>
                </a:lnTo>
                <a:lnTo>
                  <a:pt x="522" y="1612"/>
                </a:lnTo>
                <a:lnTo>
                  <a:pt x="521" y="1613"/>
                </a:lnTo>
                <a:lnTo>
                  <a:pt x="519" y="1613"/>
                </a:lnTo>
                <a:lnTo>
                  <a:pt x="519" y="1615"/>
                </a:lnTo>
                <a:lnTo>
                  <a:pt x="527" y="1619"/>
                </a:lnTo>
                <a:lnTo>
                  <a:pt x="528" y="1619"/>
                </a:lnTo>
                <a:lnTo>
                  <a:pt x="528" y="1624"/>
                </a:lnTo>
                <a:lnTo>
                  <a:pt x="529" y="1625"/>
                </a:lnTo>
                <a:lnTo>
                  <a:pt x="531" y="1625"/>
                </a:lnTo>
                <a:lnTo>
                  <a:pt x="532" y="1622"/>
                </a:lnTo>
                <a:lnTo>
                  <a:pt x="534" y="1625"/>
                </a:lnTo>
                <a:lnTo>
                  <a:pt x="535" y="1626"/>
                </a:lnTo>
                <a:lnTo>
                  <a:pt x="538" y="1628"/>
                </a:lnTo>
                <a:lnTo>
                  <a:pt x="541" y="1628"/>
                </a:lnTo>
                <a:lnTo>
                  <a:pt x="534" y="1631"/>
                </a:lnTo>
                <a:lnTo>
                  <a:pt x="532" y="1632"/>
                </a:lnTo>
                <a:lnTo>
                  <a:pt x="534" y="1635"/>
                </a:lnTo>
                <a:lnTo>
                  <a:pt x="534" y="1637"/>
                </a:lnTo>
                <a:lnTo>
                  <a:pt x="531" y="1637"/>
                </a:lnTo>
                <a:lnTo>
                  <a:pt x="528" y="1638"/>
                </a:lnTo>
                <a:lnTo>
                  <a:pt x="527" y="1639"/>
                </a:lnTo>
                <a:lnTo>
                  <a:pt x="529" y="1642"/>
                </a:lnTo>
                <a:lnTo>
                  <a:pt x="529" y="1639"/>
                </a:lnTo>
                <a:lnTo>
                  <a:pt x="531" y="1642"/>
                </a:lnTo>
                <a:lnTo>
                  <a:pt x="537" y="1651"/>
                </a:lnTo>
                <a:lnTo>
                  <a:pt x="537" y="1654"/>
                </a:lnTo>
                <a:lnTo>
                  <a:pt x="538" y="1660"/>
                </a:lnTo>
                <a:lnTo>
                  <a:pt x="544" y="1671"/>
                </a:lnTo>
                <a:lnTo>
                  <a:pt x="544" y="1675"/>
                </a:lnTo>
                <a:lnTo>
                  <a:pt x="544" y="1691"/>
                </a:lnTo>
                <a:lnTo>
                  <a:pt x="545" y="1694"/>
                </a:lnTo>
                <a:lnTo>
                  <a:pt x="547" y="1696"/>
                </a:lnTo>
                <a:lnTo>
                  <a:pt x="547" y="1697"/>
                </a:lnTo>
                <a:lnTo>
                  <a:pt x="550" y="1697"/>
                </a:lnTo>
                <a:lnTo>
                  <a:pt x="551" y="1699"/>
                </a:lnTo>
                <a:lnTo>
                  <a:pt x="551" y="1701"/>
                </a:lnTo>
                <a:lnTo>
                  <a:pt x="553" y="1704"/>
                </a:lnTo>
                <a:lnTo>
                  <a:pt x="557" y="1710"/>
                </a:lnTo>
                <a:lnTo>
                  <a:pt x="558" y="1712"/>
                </a:lnTo>
                <a:lnTo>
                  <a:pt x="558" y="1714"/>
                </a:lnTo>
                <a:lnTo>
                  <a:pt x="555" y="1719"/>
                </a:lnTo>
                <a:lnTo>
                  <a:pt x="555" y="1722"/>
                </a:lnTo>
                <a:lnTo>
                  <a:pt x="554" y="1727"/>
                </a:lnTo>
                <a:lnTo>
                  <a:pt x="553" y="1730"/>
                </a:lnTo>
                <a:lnTo>
                  <a:pt x="548" y="1739"/>
                </a:lnTo>
                <a:lnTo>
                  <a:pt x="544" y="1748"/>
                </a:lnTo>
                <a:lnTo>
                  <a:pt x="542" y="1751"/>
                </a:lnTo>
                <a:lnTo>
                  <a:pt x="538" y="1752"/>
                </a:lnTo>
                <a:lnTo>
                  <a:pt x="534" y="1753"/>
                </a:lnTo>
                <a:lnTo>
                  <a:pt x="532" y="1758"/>
                </a:lnTo>
                <a:lnTo>
                  <a:pt x="528" y="1765"/>
                </a:lnTo>
                <a:lnTo>
                  <a:pt x="525" y="1768"/>
                </a:lnTo>
                <a:lnTo>
                  <a:pt x="521" y="1772"/>
                </a:lnTo>
                <a:lnTo>
                  <a:pt x="518" y="1775"/>
                </a:lnTo>
                <a:lnTo>
                  <a:pt x="516" y="1781"/>
                </a:lnTo>
                <a:lnTo>
                  <a:pt x="516" y="1784"/>
                </a:lnTo>
                <a:lnTo>
                  <a:pt x="516" y="1795"/>
                </a:lnTo>
                <a:lnTo>
                  <a:pt x="516" y="1798"/>
                </a:lnTo>
                <a:lnTo>
                  <a:pt x="521" y="1811"/>
                </a:lnTo>
                <a:lnTo>
                  <a:pt x="522" y="1815"/>
                </a:lnTo>
                <a:lnTo>
                  <a:pt x="525" y="1817"/>
                </a:lnTo>
                <a:lnTo>
                  <a:pt x="528" y="1818"/>
                </a:lnTo>
                <a:lnTo>
                  <a:pt x="532" y="1824"/>
                </a:lnTo>
                <a:lnTo>
                  <a:pt x="537" y="1828"/>
                </a:lnTo>
                <a:lnTo>
                  <a:pt x="535" y="1831"/>
                </a:lnTo>
                <a:lnTo>
                  <a:pt x="528" y="1852"/>
                </a:lnTo>
                <a:lnTo>
                  <a:pt x="527" y="1860"/>
                </a:lnTo>
                <a:lnTo>
                  <a:pt x="528" y="1867"/>
                </a:lnTo>
                <a:lnTo>
                  <a:pt x="529" y="1866"/>
                </a:lnTo>
                <a:lnTo>
                  <a:pt x="531" y="1866"/>
                </a:lnTo>
                <a:lnTo>
                  <a:pt x="531" y="1866"/>
                </a:lnTo>
                <a:lnTo>
                  <a:pt x="532" y="1867"/>
                </a:lnTo>
                <a:lnTo>
                  <a:pt x="531" y="1870"/>
                </a:lnTo>
                <a:lnTo>
                  <a:pt x="529" y="1870"/>
                </a:lnTo>
                <a:lnTo>
                  <a:pt x="528" y="1870"/>
                </a:lnTo>
                <a:lnTo>
                  <a:pt x="528" y="1870"/>
                </a:lnTo>
                <a:lnTo>
                  <a:pt x="527" y="1875"/>
                </a:lnTo>
                <a:lnTo>
                  <a:pt x="525" y="1878"/>
                </a:lnTo>
                <a:lnTo>
                  <a:pt x="525" y="1880"/>
                </a:lnTo>
                <a:lnTo>
                  <a:pt x="525" y="1883"/>
                </a:lnTo>
                <a:lnTo>
                  <a:pt x="524" y="1883"/>
                </a:lnTo>
                <a:lnTo>
                  <a:pt x="524" y="1885"/>
                </a:lnTo>
                <a:lnTo>
                  <a:pt x="525" y="1886"/>
                </a:lnTo>
                <a:lnTo>
                  <a:pt x="527" y="1886"/>
                </a:lnTo>
                <a:lnTo>
                  <a:pt x="527" y="1888"/>
                </a:lnTo>
                <a:lnTo>
                  <a:pt x="527" y="1889"/>
                </a:lnTo>
                <a:lnTo>
                  <a:pt x="524" y="1892"/>
                </a:lnTo>
                <a:lnTo>
                  <a:pt x="522" y="1898"/>
                </a:lnTo>
                <a:lnTo>
                  <a:pt x="521" y="1904"/>
                </a:lnTo>
                <a:lnTo>
                  <a:pt x="521" y="1911"/>
                </a:lnTo>
                <a:lnTo>
                  <a:pt x="521" y="1914"/>
                </a:lnTo>
                <a:lnTo>
                  <a:pt x="521" y="1919"/>
                </a:lnTo>
                <a:lnTo>
                  <a:pt x="522" y="1924"/>
                </a:lnTo>
                <a:lnTo>
                  <a:pt x="521" y="1927"/>
                </a:lnTo>
                <a:lnTo>
                  <a:pt x="519" y="1931"/>
                </a:lnTo>
                <a:lnTo>
                  <a:pt x="518" y="1934"/>
                </a:lnTo>
                <a:lnTo>
                  <a:pt x="518" y="1935"/>
                </a:lnTo>
                <a:lnTo>
                  <a:pt x="516" y="1938"/>
                </a:lnTo>
                <a:lnTo>
                  <a:pt x="516" y="1941"/>
                </a:lnTo>
                <a:lnTo>
                  <a:pt x="515" y="1944"/>
                </a:lnTo>
                <a:lnTo>
                  <a:pt x="516" y="1955"/>
                </a:lnTo>
                <a:lnTo>
                  <a:pt x="515" y="1963"/>
                </a:lnTo>
                <a:lnTo>
                  <a:pt x="511" y="1980"/>
                </a:lnTo>
                <a:lnTo>
                  <a:pt x="514" y="1984"/>
                </a:lnTo>
                <a:lnTo>
                  <a:pt x="512" y="1993"/>
                </a:lnTo>
                <a:lnTo>
                  <a:pt x="506" y="2007"/>
                </a:lnTo>
                <a:lnTo>
                  <a:pt x="503" y="2018"/>
                </a:lnTo>
                <a:lnTo>
                  <a:pt x="503" y="2022"/>
                </a:lnTo>
                <a:lnTo>
                  <a:pt x="503" y="2026"/>
                </a:lnTo>
                <a:lnTo>
                  <a:pt x="505" y="2029"/>
                </a:lnTo>
                <a:lnTo>
                  <a:pt x="509" y="2032"/>
                </a:lnTo>
                <a:lnTo>
                  <a:pt x="509" y="2033"/>
                </a:lnTo>
                <a:lnTo>
                  <a:pt x="503" y="2036"/>
                </a:lnTo>
                <a:lnTo>
                  <a:pt x="499" y="2042"/>
                </a:lnTo>
                <a:lnTo>
                  <a:pt x="495" y="2049"/>
                </a:lnTo>
                <a:lnTo>
                  <a:pt x="496" y="2055"/>
                </a:lnTo>
                <a:lnTo>
                  <a:pt x="495" y="2058"/>
                </a:lnTo>
                <a:lnTo>
                  <a:pt x="495" y="2059"/>
                </a:lnTo>
                <a:lnTo>
                  <a:pt x="496" y="2061"/>
                </a:lnTo>
                <a:lnTo>
                  <a:pt x="498" y="2062"/>
                </a:lnTo>
                <a:lnTo>
                  <a:pt x="498" y="2064"/>
                </a:lnTo>
                <a:lnTo>
                  <a:pt x="495" y="2069"/>
                </a:lnTo>
                <a:lnTo>
                  <a:pt x="495" y="2072"/>
                </a:lnTo>
                <a:lnTo>
                  <a:pt x="492" y="2075"/>
                </a:lnTo>
                <a:lnTo>
                  <a:pt x="489" y="2075"/>
                </a:lnTo>
                <a:lnTo>
                  <a:pt x="485" y="2078"/>
                </a:lnTo>
                <a:lnTo>
                  <a:pt x="485" y="2084"/>
                </a:lnTo>
                <a:lnTo>
                  <a:pt x="483" y="2082"/>
                </a:lnTo>
                <a:lnTo>
                  <a:pt x="482" y="2081"/>
                </a:lnTo>
                <a:lnTo>
                  <a:pt x="482" y="2081"/>
                </a:lnTo>
                <a:lnTo>
                  <a:pt x="483" y="2078"/>
                </a:lnTo>
                <a:lnTo>
                  <a:pt x="480" y="2075"/>
                </a:lnTo>
                <a:lnTo>
                  <a:pt x="477" y="2075"/>
                </a:lnTo>
                <a:lnTo>
                  <a:pt x="473" y="2077"/>
                </a:lnTo>
                <a:lnTo>
                  <a:pt x="470" y="2078"/>
                </a:lnTo>
                <a:lnTo>
                  <a:pt x="469" y="2078"/>
                </a:lnTo>
                <a:lnTo>
                  <a:pt x="469" y="2075"/>
                </a:lnTo>
                <a:lnTo>
                  <a:pt x="466" y="2074"/>
                </a:lnTo>
                <a:lnTo>
                  <a:pt x="463" y="2072"/>
                </a:lnTo>
                <a:lnTo>
                  <a:pt x="457" y="2065"/>
                </a:lnTo>
                <a:lnTo>
                  <a:pt x="456" y="2065"/>
                </a:lnTo>
                <a:lnTo>
                  <a:pt x="454" y="2064"/>
                </a:lnTo>
                <a:lnTo>
                  <a:pt x="450" y="2058"/>
                </a:lnTo>
                <a:lnTo>
                  <a:pt x="449" y="2056"/>
                </a:lnTo>
                <a:lnTo>
                  <a:pt x="446" y="2056"/>
                </a:lnTo>
                <a:lnTo>
                  <a:pt x="443" y="2055"/>
                </a:lnTo>
                <a:lnTo>
                  <a:pt x="441" y="2054"/>
                </a:lnTo>
                <a:lnTo>
                  <a:pt x="440" y="2051"/>
                </a:lnTo>
                <a:lnTo>
                  <a:pt x="438" y="2054"/>
                </a:lnTo>
                <a:lnTo>
                  <a:pt x="436" y="2051"/>
                </a:lnTo>
                <a:lnTo>
                  <a:pt x="431" y="2049"/>
                </a:lnTo>
                <a:lnTo>
                  <a:pt x="424" y="2049"/>
                </a:lnTo>
                <a:lnTo>
                  <a:pt x="420" y="2051"/>
                </a:lnTo>
                <a:lnTo>
                  <a:pt x="417" y="2054"/>
                </a:lnTo>
                <a:lnTo>
                  <a:pt x="414" y="2058"/>
                </a:lnTo>
                <a:lnTo>
                  <a:pt x="414" y="2059"/>
                </a:lnTo>
                <a:lnTo>
                  <a:pt x="408" y="2056"/>
                </a:lnTo>
                <a:lnTo>
                  <a:pt x="402" y="2052"/>
                </a:lnTo>
                <a:lnTo>
                  <a:pt x="395" y="2042"/>
                </a:lnTo>
                <a:lnTo>
                  <a:pt x="394" y="2044"/>
                </a:lnTo>
                <a:lnTo>
                  <a:pt x="391" y="2042"/>
                </a:lnTo>
                <a:lnTo>
                  <a:pt x="389" y="2041"/>
                </a:lnTo>
                <a:lnTo>
                  <a:pt x="388" y="2039"/>
                </a:lnTo>
                <a:lnTo>
                  <a:pt x="385" y="2038"/>
                </a:lnTo>
                <a:lnTo>
                  <a:pt x="384" y="2038"/>
                </a:lnTo>
                <a:lnTo>
                  <a:pt x="382" y="2039"/>
                </a:lnTo>
                <a:lnTo>
                  <a:pt x="385" y="2041"/>
                </a:lnTo>
                <a:lnTo>
                  <a:pt x="385" y="2042"/>
                </a:lnTo>
                <a:lnTo>
                  <a:pt x="385" y="2044"/>
                </a:lnTo>
                <a:lnTo>
                  <a:pt x="385" y="2045"/>
                </a:lnTo>
                <a:lnTo>
                  <a:pt x="387" y="2046"/>
                </a:lnTo>
                <a:lnTo>
                  <a:pt x="388" y="2048"/>
                </a:lnTo>
                <a:lnTo>
                  <a:pt x="388" y="2048"/>
                </a:lnTo>
                <a:lnTo>
                  <a:pt x="389" y="2048"/>
                </a:lnTo>
                <a:lnTo>
                  <a:pt x="395" y="2048"/>
                </a:lnTo>
                <a:lnTo>
                  <a:pt x="397" y="2049"/>
                </a:lnTo>
                <a:lnTo>
                  <a:pt x="397" y="2051"/>
                </a:lnTo>
                <a:lnTo>
                  <a:pt x="395" y="2052"/>
                </a:lnTo>
                <a:lnTo>
                  <a:pt x="388" y="2061"/>
                </a:lnTo>
                <a:lnTo>
                  <a:pt x="385" y="2064"/>
                </a:lnTo>
                <a:lnTo>
                  <a:pt x="382" y="2069"/>
                </a:lnTo>
                <a:lnTo>
                  <a:pt x="382" y="2075"/>
                </a:lnTo>
                <a:lnTo>
                  <a:pt x="382" y="2080"/>
                </a:lnTo>
                <a:lnTo>
                  <a:pt x="384" y="2085"/>
                </a:lnTo>
                <a:lnTo>
                  <a:pt x="385" y="2090"/>
                </a:lnTo>
                <a:lnTo>
                  <a:pt x="387" y="2091"/>
                </a:lnTo>
                <a:lnTo>
                  <a:pt x="387" y="2093"/>
                </a:lnTo>
                <a:lnTo>
                  <a:pt x="388" y="2094"/>
                </a:lnTo>
                <a:lnTo>
                  <a:pt x="384" y="2100"/>
                </a:lnTo>
                <a:lnTo>
                  <a:pt x="381" y="2108"/>
                </a:lnTo>
                <a:lnTo>
                  <a:pt x="382" y="2108"/>
                </a:lnTo>
                <a:lnTo>
                  <a:pt x="381" y="2110"/>
                </a:lnTo>
                <a:lnTo>
                  <a:pt x="379" y="2110"/>
                </a:lnTo>
                <a:lnTo>
                  <a:pt x="378" y="2108"/>
                </a:lnTo>
                <a:lnTo>
                  <a:pt x="376" y="2111"/>
                </a:lnTo>
                <a:lnTo>
                  <a:pt x="355" y="2132"/>
                </a:lnTo>
                <a:lnTo>
                  <a:pt x="353" y="2133"/>
                </a:lnTo>
                <a:lnTo>
                  <a:pt x="352" y="2133"/>
                </a:lnTo>
                <a:lnTo>
                  <a:pt x="350" y="2133"/>
                </a:lnTo>
                <a:lnTo>
                  <a:pt x="348" y="2137"/>
                </a:lnTo>
                <a:lnTo>
                  <a:pt x="346" y="2137"/>
                </a:lnTo>
                <a:lnTo>
                  <a:pt x="345" y="2137"/>
                </a:lnTo>
                <a:lnTo>
                  <a:pt x="342" y="2134"/>
                </a:lnTo>
                <a:lnTo>
                  <a:pt x="337" y="2130"/>
                </a:lnTo>
                <a:lnTo>
                  <a:pt x="336" y="2136"/>
                </a:lnTo>
                <a:lnTo>
                  <a:pt x="335" y="2130"/>
                </a:lnTo>
                <a:lnTo>
                  <a:pt x="329" y="2126"/>
                </a:lnTo>
                <a:lnTo>
                  <a:pt x="324" y="2123"/>
                </a:lnTo>
                <a:lnTo>
                  <a:pt x="319" y="2123"/>
                </a:lnTo>
                <a:lnTo>
                  <a:pt x="314" y="2124"/>
                </a:lnTo>
                <a:lnTo>
                  <a:pt x="309" y="2127"/>
                </a:lnTo>
                <a:lnTo>
                  <a:pt x="306" y="2133"/>
                </a:lnTo>
                <a:lnTo>
                  <a:pt x="306" y="2137"/>
                </a:lnTo>
                <a:lnTo>
                  <a:pt x="303" y="2140"/>
                </a:lnTo>
                <a:lnTo>
                  <a:pt x="301" y="2137"/>
                </a:lnTo>
                <a:lnTo>
                  <a:pt x="303" y="2133"/>
                </a:lnTo>
                <a:lnTo>
                  <a:pt x="301" y="2132"/>
                </a:lnTo>
                <a:lnTo>
                  <a:pt x="298" y="2132"/>
                </a:lnTo>
                <a:lnTo>
                  <a:pt x="296" y="2130"/>
                </a:lnTo>
                <a:lnTo>
                  <a:pt x="296" y="2129"/>
                </a:lnTo>
                <a:lnTo>
                  <a:pt x="298" y="2124"/>
                </a:lnTo>
                <a:lnTo>
                  <a:pt x="298" y="2117"/>
                </a:lnTo>
                <a:lnTo>
                  <a:pt x="297" y="2113"/>
                </a:lnTo>
                <a:lnTo>
                  <a:pt x="291" y="2114"/>
                </a:lnTo>
                <a:lnTo>
                  <a:pt x="291" y="2100"/>
                </a:lnTo>
                <a:lnTo>
                  <a:pt x="288" y="2088"/>
                </a:lnTo>
                <a:lnTo>
                  <a:pt x="287" y="2088"/>
                </a:lnTo>
                <a:lnTo>
                  <a:pt x="285" y="2090"/>
                </a:lnTo>
                <a:lnTo>
                  <a:pt x="281" y="2087"/>
                </a:lnTo>
                <a:lnTo>
                  <a:pt x="277" y="2087"/>
                </a:lnTo>
                <a:lnTo>
                  <a:pt x="278" y="2085"/>
                </a:lnTo>
                <a:lnTo>
                  <a:pt x="280" y="2081"/>
                </a:lnTo>
                <a:lnTo>
                  <a:pt x="278" y="2078"/>
                </a:lnTo>
                <a:lnTo>
                  <a:pt x="272" y="2081"/>
                </a:lnTo>
                <a:lnTo>
                  <a:pt x="272" y="2081"/>
                </a:lnTo>
                <a:lnTo>
                  <a:pt x="272" y="2078"/>
                </a:lnTo>
                <a:lnTo>
                  <a:pt x="271" y="2074"/>
                </a:lnTo>
                <a:lnTo>
                  <a:pt x="270" y="2071"/>
                </a:lnTo>
                <a:lnTo>
                  <a:pt x="268" y="2069"/>
                </a:lnTo>
                <a:lnTo>
                  <a:pt x="265" y="2071"/>
                </a:lnTo>
                <a:lnTo>
                  <a:pt x="265" y="2068"/>
                </a:lnTo>
                <a:lnTo>
                  <a:pt x="265" y="2062"/>
                </a:lnTo>
                <a:lnTo>
                  <a:pt x="265" y="2058"/>
                </a:lnTo>
                <a:lnTo>
                  <a:pt x="264" y="2056"/>
                </a:lnTo>
                <a:lnTo>
                  <a:pt x="261" y="2055"/>
                </a:lnTo>
                <a:lnTo>
                  <a:pt x="259" y="2055"/>
                </a:lnTo>
                <a:lnTo>
                  <a:pt x="261" y="2058"/>
                </a:lnTo>
                <a:lnTo>
                  <a:pt x="259" y="2058"/>
                </a:lnTo>
                <a:lnTo>
                  <a:pt x="258" y="2056"/>
                </a:lnTo>
                <a:lnTo>
                  <a:pt x="258" y="2054"/>
                </a:lnTo>
                <a:lnTo>
                  <a:pt x="258" y="2052"/>
                </a:lnTo>
                <a:lnTo>
                  <a:pt x="258" y="2049"/>
                </a:lnTo>
                <a:lnTo>
                  <a:pt x="257" y="2048"/>
                </a:lnTo>
                <a:lnTo>
                  <a:pt x="255" y="2048"/>
                </a:lnTo>
                <a:lnTo>
                  <a:pt x="254" y="2046"/>
                </a:lnTo>
                <a:lnTo>
                  <a:pt x="252" y="2044"/>
                </a:lnTo>
                <a:lnTo>
                  <a:pt x="252" y="2041"/>
                </a:lnTo>
                <a:lnTo>
                  <a:pt x="254" y="2039"/>
                </a:lnTo>
                <a:lnTo>
                  <a:pt x="264" y="2028"/>
                </a:lnTo>
                <a:lnTo>
                  <a:pt x="265" y="2023"/>
                </a:lnTo>
                <a:lnTo>
                  <a:pt x="262" y="2018"/>
                </a:lnTo>
                <a:lnTo>
                  <a:pt x="262" y="2013"/>
                </a:lnTo>
                <a:lnTo>
                  <a:pt x="257" y="2007"/>
                </a:lnTo>
                <a:lnTo>
                  <a:pt x="255" y="2002"/>
                </a:lnTo>
                <a:lnTo>
                  <a:pt x="255" y="2000"/>
                </a:lnTo>
                <a:lnTo>
                  <a:pt x="259" y="1996"/>
                </a:lnTo>
                <a:lnTo>
                  <a:pt x="261" y="1993"/>
                </a:lnTo>
                <a:lnTo>
                  <a:pt x="261" y="1990"/>
                </a:lnTo>
                <a:lnTo>
                  <a:pt x="261" y="1987"/>
                </a:lnTo>
                <a:lnTo>
                  <a:pt x="259" y="1980"/>
                </a:lnTo>
                <a:lnTo>
                  <a:pt x="258" y="1980"/>
                </a:lnTo>
                <a:lnTo>
                  <a:pt x="258" y="1979"/>
                </a:lnTo>
                <a:lnTo>
                  <a:pt x="259" y="1976"/>
                </a:lnTo>
                <a:lnTo>
                  <a:pt x="265" y="1968"/>
                </a:lnTo>
                <a:lnTo>
                  <a:pt x="268" y="1964"/>
                </a:lnTo>
                <a:lnTo>
                  <a:pt x="272" y="1955"/>
                </a:lnTo>
                <a:lnTo>
                  <a:pt x="275" y="1951"/>
                </a:lnTo>
                <a:lnTo>
                  <a:pt x="274" y="1948"/>
                </a:lnTo>
                <a:lnTo>
                  <a:pt x="275" y="1945"/>
                </a:lnTo>
                <a:lnTo>
                  <a:pt x="275" y="1941"/>
                </a:lnTo>
                <a:lnTo>
                  <a:pt x="274" y="1929"/>
                </a:lnTo>
                <a:lnTo>
                  <a:pt x="274" y="1918"/>
                </a:lnTo>
                <a:lnTo>
                  <a:pt x="272" y="1915"/>
                </a:lnTo>
                <a:lnTo>
                  <a:pt x="272" y="1912"/>
                </a:lnTo>
                <a:lnTo>
                  <a:pt x="274" y="1911"/>
                </a:lnTo>
                <a:lnTo>
                  <a:pt x="274" y="1904"/>
                </a:lnTo>
                <a:lnTo>
                  <a:pt x="274" y="1902"/>
                </a:lnTo>
                <a:lnTo>
                  <a:pt x="277" y="1902"/>
                </a:lnTo>
                <a:lnTo>
                  <a:pt x="278" y="1905"/>
                </a:lnTo>
                <a:lnTo>
                  <a:pt x="284" y="1915"/>
                </a:lnTo>
                <a:lnTo>
                  <a:pt x="287" y="1918"/>
                </a:lnTo>
                <a:lnTo>
                  <a:pt x="291" y="1921"/>
                </a:lnTo>
                <a:lnTo>
                  <a:pt x="297" y="1919"/>
                </a:lnTo>
                <a:lnTo>
                  <a:pt x="287" y="1915"/>
                </a:lnTo>
                <a:lnTo>
                  <a:pt x="285" y="1914"/>
                </a:lnTo>
                <a:lnTo>
                  <a:pt x="285" y="1909"/>
                </a:lnTo>
                <a:lnTo>
                  <a:pt x="288" y="1905"/>
                </a:lnTo>
                <a:lnTo>
                  <a:pt x="293" y="1901"/>
                </a:lnTo>
                <a:lnTo>
                  <a:pt x="294" y="1898"/>
                </a:lnTo>
                <a:lnTo>
                  <a:pt x="293" y="1898"/>
                </a:lnTo>
                <a:lnTo>
                  <a:pt x="293" y="1899"/>
                </a:lnTo>
                <a:lnTo>
                  <a:pt x="291" y="1901"/>
                </a:lnTo>
                <a:lnTo>
                  <a:pt x="290" y="1902"/>
                </a:lnTo>
                <a:lnTo>
                  <a:pt x="288" y="1902"/>
                </a:lnTo>
                <a:lnTo>
                  <a:pt x="291" y="1901"/>
                </a:lnTo>
                <a:lnTo>
                  <a:pt x="293" y="1896"/>
                </a:lnTo>
                <a:lnTo>
                  <a:pt x="296" y="1892"/>
                </a:lnTo>
                <a:lnTo>
                  <a:pt x="296" y="1888"/>
                </a:lnTo>
                <a:lnTo>
                  <a:pt x="297" y="1879"/>
                </a:lnTo>
                <a:lnTo>
                  <a:pt x="297" y="1876"/>
                </a:lnTo>
                <a:lnTo>
                  <a:pt x="296" y="1873"/>
                </a:lnTo>
                <a:lnTo>
                  <a:pt x="291" y="1867"/>
                </a:lnTo>
                <a:lnTo>
                  <a:pt x="285" y="1863"/>
                </a:lnTo>
                <a:lnTo>
                  <a:pt x="280" y="1863"/>
                </a:lnTo>
                <a:lnTo>
                  <a:pt x="274" y="1866"/>
                </a:lnTo>
                <a:lnTo>
                  <a:pt x="275" y="1867"/>
                </a:lnTo>
                <a:lnTo>
                  <a:pt x="275" y="1866"/>
                </a:lnTo>
                <a:lnTo>
                  <a:pt x="277" y="1866"/>
                </a:lnTo>
                <a:lnTo>
                  <a:pt x="278" y="1866"/>
                </a:lnTo>
                <a:lnTo>
                  <a:pt x="280" y="1866"/>
                </a:lnTo>
                <a:lnTo>
                  <a:pt x="277" y="1867"/>
                </a:lnTo>
                <a:lnTo>
                  <a:pt x="275" y="1870"/>
                </a:lnTo>
                <a:lnTo>
                  <a:pt x="272" y="1878"/>
                </a:lnTo>
                <a:lnTo>
                  <a:pt x="271" y="1875"/>
                </a:lnTo>
                <a:lnTo>
                  <a:pt x="274" y="1872"/>
                </a:lnTo>
                <a:lnTo>
                  <a:pt x="272" y="1870"/>
                </a:lnTo>
                <a:lnTo>
                  <a:pt x="270" y="1867"/>
                </a:lnTo>
                <a:lnTo>
                  <a:pt x="267" y="1865"/>
                </a:lnTo>
                <a:lnTo>
                  <a:pt x="267" y="1865"/>
                </a:lnTo>
                <a:lnTo>
                  <a:pt x="267" y="1865"/>
                </a:lnTo>
                <a:lnTo>
                  <a:pt x="265" y="1862"/>
                </a:lnTo>
                <a:lnTo>
                  <a:pt x="265" y="1860"/>
                </a:lnTo>
                <a:lnTo>
                  <a:pt x="265" y="1859"/>
                </a:lnTo>
                <a:lnTo>
                  <a:pt x="267" y="1857"/>
                </a:lnTo>
                <a:lnTo>
                  <a:pt x="267" y="1854"/>
                </a:lnTo>
                <a:lnTo>
                  <a:pt x="265" y="1846"/>
                </a:lnTo>
                <a:lnTo>
                  <a:pt x="267" y="1843"/>
                </a:lnTo>
                <a:lnTo>
                  <a:pt x="270" y="1837"/>
                </a:lnTo>
                <a:lnTo>
                  <a:pt x="270" y="1834"/>
                </a:lnTo>
                <a:lnTo>
                  <a:pt x="267" y="1830"/>
                </a:lnTo>
                <a:lnTo>
                  <a:pt x="264" y="1831"/>
                </a:lnTo>
                <a:lnTo>
                  <a:pt x="264" y="1830"/>
                </a:lnTo>
                <a:lnTo>
                  <a:pt x="265" y="1828"/>
                </a:lnTo>
                <a:lnTo>
                  <a:pt x="268" y="1826"/>
                </a:lnTo>
                <a:lnTo>
                  <a:pt x="270" y="1827"/>
                </a:lnTo>
                <a:lnTo>
                  <a:pt x="275" y="1827"/>
                </a:lnTo>
                <a:lnTo>
                  <a:pt x="278" y="1826"/>
                </a:lnTo>
                <a:lnTo>
                  <a:pt x="280" y="1826"/>
                </a:lnTo>
                <a:lnTo>
                  <a:pt x="283" y="1824"/>
                </a:lnTo>
                <a:lnTo>
                  <a:pt x="284" y="1821"/>
                </a:lnTo>
                <a:lnTo>
                  <a:pt x="285" y="1817"/>
                </a:lnTo>
                <a:lnTo>
                  <a:pt x="287" y="1813"/>
                </a:lnTo>
                <a:lnTo>
                  <a:pt x="285" y="1810"/>
                </a:lnTo>
                <a:lnTo>
                  <a:pt x="283" y="1802"/>
                </a:lnTo>
                <a:lnTo>
                  <a:pt x="283" y="1797"/>
                </a:lnTo>
                <a:lnTo>
                  <a:pt x="283" y="1784"/>
                </a:lnTo>
                <a:lnTo>
                  <a:pt x="285" y="1771"/>
                </a:lnTo>
                <a:lnTo>
                  <a:pt x="287" y="1764"/>
                </a:lnTo>
                <a:lnTo>
                  <a:pt x="284" y="1758"/>
                </a:lnTo>
                <a:lnTo>
                  <a:pt x="280" y="1753"/>
                </a:lnTo>
                <a:lnTo>
                  <a:pt x="275" y="1749"/>
                </a:lnTo>
                <a:lnTo>
                  <a:pt x="274" y="1751"/>
                </a:lnTo>
                <a:lnTo>
                  <a:pt x="270" y="1748"/>
                </a:lnTo>
                <a:lnTo>
                  <a:pt x="268" y="1742"/>
                </a:lnTo>
                <a:lnTo>
                  <a:pt x="271" y="1727"/>
                </a:lnTo>
                <a:lnTo>
                  <a:pt x="271" y="1723"/>
                </a:lnTo>
                <a:lnTo>
                  <a:pt x="270" y="1716"/>
                </a:lnTo>
                <a:lnTo>
                  <a:pt x="267" y="1710"/>
                </a:lnTo>
                <a:lnTo>
                  <a:pt x="264" y="1707"/>
                </a:lnTo>
                <a:lnTo>
                  <a:pt x="261" y="1704"/>
                </a:lnTo>
                <a:lnTo>
                  <a:pt x="259" y="1700"/>
                </a:lnTo>
                <a:lnTo>
                  <a:pt x="258" y="1693"/>
                </a:lnTo>
                <a:lnTo>
                  <a:pt x="257" y="1687"/>
                </a:lnTo>
                <a:lnTo>
                  <a:pt x="254" y="1683"/>
                </a:lnTo>
                <a:lnTo>
                  <a:pt x="248" y="1683"/>
                </a:lnTo>
                <a:lnTo>
                  <a:pt x="238" y="1688"/>
                </a:lnTo>
                <a:lnTo>
                  <a:pt x="233" y="1686"/>
                </a:lnTo>
                <a:lnTo>
                  <a:pt x="236" y="1681"/>
                </a:lnTo>
                <a:lnTo>
                  <a:pt x="239" y="1677"/>
                </a:lnTo>
                <a:lnTo>
                  <a:pt x="233" y="1675"/>
                </a:lnTo>
                <a:lnTo>
                  <a:pt x="231" y="1678"/>
                </a:lnTo>
                <a:lnTo>
                  <a:pt x="228" y="1683"/>
                </a:lnTo>
                <a:lnTo>
                  <a:pt x="228" y="1688"/>
                </a:lnTo>
                <a:lnTo>
                  <a:pt x="225" y="1686"/>
                </a:lnTo>
                <a:lnTo>
                  <a:pt x="225" y="1681"/>
                </a:lnTo>
                <a:lnTo>
                  <a:pt x="223" y="1674"/>
                </a:lnTo>
                <a:lnTo>
                  <a:pt x="223" y="1673"/>
                </a:lnTo>
                <a:lnTo>
                  <a:pt x="228" y="1671"/>
                </a:lnTo>
                <a:lnTo>
                  <a:pt x="231" y="1668"/>
                </a:lnTo>
                <a:lnTo>
                  <a:pt x="233" y="1665"/>
                </a:lnTo>
                <a:lnTo>
                  <a:pt x="233" y="1658"/>
                </a:lnTo>
                <a:lnTo>
                  <a:pt x="235" y="1658"/>
                </a:lnTo>
                <a:lnTo>
                  <a:pt x="235" y="1658"/>
                </a:lnTo>
                <a:lnTo>
                  <a:pt x="236" y="1657"/>
                </a:lnTo>
                <a:lnTo>
                  <a:pt x="235" y="1655"/>
                </a:lnTo>
                <a:lnTo>
                  <a:pt x="232" y="1655"/>
                </a:lnTo>
                <a:lnTo>
                  <a:pt x="231" y="1654"/>
                </a:lnTo>
                <a:lnTo>
                  <a:pt x="231" y="1652"/>
                </a:lnTo>
                <a:lnTo>
                  <a:pt x="228" y="1648"/>
                </a:lnTo>
                <a:lnTo>
                  <a:pt x="226" y="1647"/>
                </a:lnTo>
                <a:lnTo>
                  <a:pt x="223" y="1645"/>
                </a:lnTo>
                <a:lnTo>
                  <a:pt x="241" y="1611"/>
                </a:lnTo>
                <a:lnTo>
                  <a:pt x="242" y="1606"/>
                </a:lnTo>
                <a:lnTo>
                  <a:pt x="242" y="1602"/>
                </a:lnTo>
                <a:lnTo>
                  <a:pt x="241" y="1598"/>
                </a:lnTo>
                <a:lnTo>
                  <a:pt x="238" y="1596"/>
                </a:lnTo>
                <a:lnTo>
                  <a:pt x="235" y="1593"/>
                </a:lnTo>
                <a:lnTo>
                  <a:pt x="236" y="1589"/>
                </a:lnTo>
                <a:lnTo>
                  <a:pt x="239" y="1585"/>
                </a:lnTo>
                <a:lnTo>
                  <a:pt x="241" y="1582"/>
                </a:lnTo>
                <a:lnTo>
                  <a:pt x="242" y="1582"/>
                </a:lnTo>
                <a:lnTo>
                  <a:pt x="242" y="1585"/>
                </a:lnTo>
                <a:lnTo>
                  <a:pt x="244" y="1585"/>
                </a:lnTo>
                <a:lnTo>
                  <a:pt x="245" y="1585"/>
                </a:lnTo>
                <a:lnTo>
                  <a:pt x="246" y="1587"/>
                </a:lnTo>
                <a:lnTo>
                  <a:pt x="246" y="1589"/>
                </a:lnTo>
                <a:lnTo>
                  <a:pt x="246" y="1593"/>
                </a:lnTo>
                <a:lnTo>
                  <a:pt x="245" y="1596"/>
                </a:lnTo>
                <a:lnTo>
                  <a:pt x="246" y="1599"/>
                </a:lnTo>
                <a:lnTo>
                  <a:pt x="254" y="1611"/>
                </a:lnTo>
                <a:lnTo>
                  <a:pt x="261" y="1615"/>
                </a:lnTo>
                <a:lnTo>
                  <a:pt x="283" y="1619"/>
                </a:lnTo>
                <a:lnTo>
                  <a:pt x="293" y="1624"/>
                </a:lnTo>
                <a:lnTo>
                  <a:pt x="298" y="1624"/>
                </a:lnTo>
                <a:lnTo>
                  <a:pt x="301" y="1624"/>
                </a:lnTo>
                <a:lnTo>
                  <a:pt x="317" y="1618"/>
                </a:lnTo>
                <a:lnTo>
                  <a:pt x="322" y="1615"/>
                </a:lnTo>
                <a:lnTo>
                  <a:pt x="324" y="1611"/>
                </a:lnTo>
                <a:lnTo>
                  <a:pt x="326" y="1606"/>
                </a:lnTo>
                <a:lnTo>
                  <a:pt x="340" y="1600"/>
                </a:lnTo>
                <a:lnTo>
                  <a:pt x="345" y="1600"/>
                </a:lnTo>
                <a:lnTo>
                  <a:pt x="349" y="1602"/>
                </a:lnTo>
                <a:lnTo>
                  <a:pt x="350" y="1603"/>
                </a:lnTo>
                <a:lnTo>
                  <a:pt x="363" y="1595"/>
                </a:lnTo>
                <a:lnTo>
                  <a:pt x="366" y="1592"/>
                </a:lnTo>
                <a:lnTo>
                  <a:pt x="374" y="1579"/>
                </a:lnTo>
                <a:lnTo>
                  <a:pt x="376" y="1577"/>
                </a:lnTo>
                <a:lnTo>
                  <a:pt x="376" y="1576"/>
                </a:lnTo>
                <a:lnTo>
                  <a:pt x="376" y="1576"/>
                </a:lnTo>
                <a:lnTo>
                  <a:pt x="375" y="1574"/>
                </a:lnTo>
                <a:lnTo>
                  <a:pt x="382" y="1573"/>
                </a:lnTo>
                <a:lnTo>
                  <a:pt x="384" y="1572"/>
                </a:lnTo>
                <a:lnTo>
                  <a:pt x="385" y="1570"/>
                </a:lnTo>
                <a:lnTo>
                  <a:pt x="388" y="1566"/>
                </a:lnTo>
                <a:lnTo>
                  <a:pt x="389" y="1564"/>
                </a:lnTo>
                <a:lnTo>
                  <a:pt x="391" y="1563"/>
                </a:lnTo>
                <a:lnTo>
                  <a:pt x="395" y="1560"/>
                </a:lnTo>
                <a:lnTo>
                  <a:pt x="398" y="1557"/>
                </a:lnTo>
                <a:lnTo>
                  <a:pt x="401" y="1550"/>
                </a:lnTo>
                <a:lnTo>
                  <a:pt x="405" y="1548"/>
                </a:lnTo>
                <a:lnTo>
                  <a:pt x="418" y="1547"/>
                </a:lnTo>
                <a:lnTo>
                  <a:pt x="421" y="1547"/>
                </a:lnTo>
                <a:lnTo>
                  <a:pt x="427" y="1541"/>
                </a:lnTo>
                <a:lnTo>
                  <a:pt x="428" y="1543"/>
                </a:lnTo>
                <a:lnTo>
                  <a:pt x="431" y="1540"/>
                </a:lnTo>
                <a:lnTo>
                  <a:pt x="433" y="1536"/>
                </a:lnTo>
                <a:lnTo>
                  <a:pt x="433" y="1524"/>
                </a:lnTo>
                <a:lnTo>
                  <a:pt x="436" y="1520"/>
                </a:lnTo>
                <a:lnTo>
                  <a:pt x="438" y="1518"/>
                </a:lnTo>
                <a:lnTo>
                  <a:pt x="443" y="1517"/>
                </a:lnTo>
                <a:lnTo>
                  <a:pt x="447" y="1515"/>
                </a:lnTo>
                <a:lnTo>
                  <a:pt x="447" y="1518"/>
                </a:lnTo>
                <a:lnTo>
                  <a:pt x="449" y="1518"/>
                </a:lnTo>
                <a:moveTo>
                  <a:pt x="486" y="1528"/>
                </a:moveTo>
                <a:lnTo>
                  <a:pt x="479" y="1530"/>
                </a:lnTo>
                <a:lnTo>
                  <a:pt x="475" y="1530"/>
                </a:lnTo>
                <a:lnTo>
                  <a:pt x="475" y="1527"/>
                </a:lnTo>
                <a:lnTo>
                  <a:pt x="475" y="1525"/>
                </a:lnTo>
                <a:lnTo>
                  <a:pt x="476" y="1524"/>
                </a:lnTo>
                <a:lnTo>
                  <a:pt x="477" y="1523"/>
                </a:lnTo>
                <a:lnTo>
                  <a:pt x="479" y="1523"/>
                </a:lnTo>
                <a:lnTo>
                  <a:pt x="479" y="1520"/>
                </a:lnTo>
                <a:lnTo>
                  <a:pt x="480" y="1518"/>
                </a:lnTo>
                <a:lnTo>
                  <a:pt x="480" y="1518"/>
                </a:lnTo>
                <a:lnTo>
                  <a:pt x="482" y="1518"/>
                </a:lnTo>
                <a:lnTo>
                  <a:pt x="483" y="1517"/>
                </a:lnTo>
                <a:lnTo>
                  <a:pt x="485" y="1517"/>
                </a:lnTo>
                <a:lnTo>
                  <a:pt x="486" y="1518"/>
                </a:lnTo>
                <a:lnTo>
                  <a:pt x="486" y="1521"/>
                </a:lnTo>
                <a:lnTo>
                  <a:pt x="486" y="1523"/>
                </a:lnTo>
                <a:lnTo>
                  <a:pt x="486" y="1525"/>
                </a:lnTo>
                <a:lnTo>
                  <a:pt x="486" y="1527"/>
                </a:lnTo>
                <a:lnTo>
                  <a:pt x="486" y="1528"/>
                </a:lnTo>
                <a:lnTo>
                  <a:pt x="486" y="1528"/>
                </a:lnTo>
                <a:moveTo>
                  <a:pt x="694" y="1116"/>
                </a:moveTo>
                <a:lnTo>
                  <a:pt x="695" y="1118"/>
                </a:lnTo>
                <a:lnTo>
                  <a:pt x="694" y="1123"/>
                </a:lnTo>
                <a:lnTo>
                  <a:pt x="691" y="1126"/>
                </a:lnTo>
                <a:lnTo>
                  <a:pt x="688" y="1127"/>
                </a:lnTo>
                <a:lnTo>
                  <a:pt x="685" y="1129"/>
                </a:lnTo>
                <a:lnTo>
                  <a:pt x="690" y="1130"/>
                </a:lnTo>
                <a:lnTo>
                  <a:pt x="693" y="1134"/>
                </a:lnTo>
                <a:lnTo>
                  <a:pt x="693" y="1140"/>
                </a:lnTo>
                <a:lnTo>
                  <a:pt x="690" y="1143"/>
                </a:lnTo>
                <a:lnTo>
                  <a:pt x="690" y="1140"/>
                </a:lnTo>
                <a:lnTo>
                  <a:pt x="688" y="1140"/>
                </a:lnTo>
                <a:lnTo>
                  <a:pt x="685" y="1140"/>
                </a:lnTo>
                <a:lnTo>
                  <a:pt x="684" y="1139"/>
                </a:lnTo>
                <a:lnTo>
                  <a:pt x="682" y="1137"/>
                </a:lnTo>
                <a:lnTo>
                  <a:pt x="681" y="1133"/>
                </a:lnTo>
                <a:lnTo>
                  <a:pt x="681" y="1131"/>
                </a:lnTo>
                <a:lnTo>
                  <a:pt x="678" y="1130"/>
                </a:lnTo>
                <a:lnTo>
                  <a:pt x="675" y="1129"/>
                </a:lnTo>
                <a:lnTo>
                  <a:pt x="674" y="1129"/>
                </a:lnTo>
                <a:lnTo>
                  <a:pt x="671" y="1134"/>
                </a:lnTo>
                <a:lnTo>
                  <a:pt x="669" y="1129"/>
                </a:lnTo>
                <a:lnTo>
                  <a:pt x="661" y="1133"/>
                </a:lnTo>
                <a:lnTo>
                  <a:pt x="658" y="1130"/>
                </a:lnTo>
                <a:lnTo>
                  <a:pt x="656" y="1133"/>
                </a:lnTo>
                <a:lnTo>
                  <a:pt x="655" y="1136"/>
                </a:lnTo>
                <a:lnTo>
                  <a:pt x="655" y="1136"/>
                </a:lnTo>
                <a:lnTo>
                  <a:pt x="639" y="1134"/>
                </a:lnTo>
                <a:lnTo>
                  <a:pt x="635" y="1133"/>
                </a:lnTo>
                <a:lnTo>
                  <a:pt x="631" y="1129"/>
                </a:lnTo>
                <a:lnTo>
                  <a:pt x="631" y="1121"/>
                </a:lnTo>
                <a:lnTo>
                  <a:pt x="632" y="1117"/>
                </a:lnTo>
                <a:lnTo>
                  <a:pt x="636" y="1114"/>
                </a:lnTo>
                <a:lnTo>
                  <a:pt x="642" y="1113"/>
                </a:lnTo>
                <a:lnTo>
                  <a:pt x="645" y="1113"/>
                </a:lnTo>
                <a:lnTo>
                  <a:pt x="648" y="1114"/>
                </a:lnTo>
                <a:lnTo>
                  <a:pt x="652" y="1116"/>
                </a:lnTo>
                <a:lnTo>
                  <a:pt x="654" y="1117"/>
                </a:lnTo>
                <a:lnTo>
                  <a:pt x="658" y="1117"/>
                </a:lnTo>
                <a:lnTo>
                  <a:pt x="662" y="1117"/>
                </a:lnTo>
                <a:lnTo>
                  <a:pt x="662" y="1116"/>
                </a:lnTo>
                <a:lnTo>
                  <a:pt x="662" y="1116"/>
                </a:lnTo>
                <a:lnTo>
                  <a:pt x="661" y="1116"/>
                </a:lnTo>
                <a:lnTo>
                  <a:pt x="661" y="1116"/>
                </a:lnTo>
                <a:lnTo>
                  <a:pt x="664" y="1114"/>
                </a:lnTo>
                <a:lnTo>
                  <a:pt x="664" y="1111"/>
                </a:lnTo>
                <a:lnTo>
                  <a:pt x="664" y="1111"/>
                </a:lnTo>
                <a:lnTo>
                  <a:pt x="667" y="1111"/>
                </a:lnTo>
                <a:lnTo>
                  <a:pt x="674" y="1111"/>
                </a:lnTo>
                <a:lnTo>
                  <a:pt x="672" y="1116"/>
                </a:lnTo>
                <a:lnTo>
                  <a:pt x="675" y="1117"/>
                </a:lnTo>
                <a:lnTo>
                  <a:pt x="678" y="1117"/>
                </a:lnTo>
                <a:lnTo>
                  <a:pt x="680" y="1117"/>
                </a:lnTo>
                <a:lnTo>
                  <a:pt x="680" y="1114"/>
                </a:lnTo>
                <a:lnTo>
                  <a:pt x="681" y="1113"/>
                </a:lnTo>
                <a:lnTo>
                  <a:pt x="682" y="1111"/>
                </a:lnTo>
                <a:lnTo>
                  <a:pt x="684" y="1111"/>
                </a:lnTo>
                <a:lnTo>
                  <a:pt x="687" y="1104"/>
                </a:lnTo>
                <a:lnTo>
                  <a:pt x="688" y="1101"/>
                </a:lnTo>
                <a:lnTo>
                  <a:pt x="691" y="1100"/>
                </a:lnTo>
                <a:lnTo>
                  <a:pt x="693" y="1101"/>
                </a:lnTo>
                <a:lnTo>
                  <a:pt x="694" y="1103"/>
                </a:lnTo>
                <a:lnTo>
                  <a:pt x="695" y="1104"/>
                </a:lnTo>
                <a:lnTo>
                  <a:pt x="697" y="1107"/>
                </a:lnTo>
                <a:lnTo>
                  <a:pt x="695" y="1110"/>
                </a:lnTo>
                <a:lnTo>
                  <a:pt x="694" y="1111"/>
                </a:lnTo>
                <a:lnTo>
                  <a:pt x="694" y="1116"/>
                </a:lnTo>
                <a:moveTo>
                  <a:pt x="1025" y="30"/>
                </a:moveTo>
                <a:lnTo>
                  <a:pt x="1026" y="36"/>
                </a:lnTo>
                <a:lnTo>
                  <a:pt x="1028" y="39"/>
                </a:lnTo>
                <a:lnTo>
                  <a:pt x="1029" y="40"/>
                </a:lnTo>
                <a:lnTo>
                  <a:pt x="1029" y="43"/>
                </a:lnTo>
                <a:lnTo>
                  <a:pt x="1026" y="46"/>
                </a:lnTo>
                <a:lnTo>
                  <a:pt x="1028" y="46"/>
                </a:lnTo>
                <a:lnTo>
                  <a:pt x="1032" y="48"/>
                </a:lnTo>
                <a:lnTo>
                  <a:pt x="1035" y="49"/>
                </a:lnTo>
                <a:lnTo>
                  <a:pt x="1036" y="50"/>
                </a:lnTo>
                <a:lnTo>
                  <a:pt x="1038" y="52"/>
                </a:lnTo>
                <a:lnTo>
                  <a:pt x="1038" y="53"/>
                </a:lnTo>
                <a:lnTo>
                  <a:pt x="1041" y="55"/>
                </a:lnTo>
                <a:lnTo>
                  <a:pt x="1048" y="55"/>
                </a:lnTo>
                <a:lnTo>
                  <a:pt x="1051" y="56"/>
                </a:lnTo>
                <a:lnTo>
                  <a:pt x="1054" y="62"/>
                </a:lnTo>
                <a:lnTo>
                  <a:pt x="1054" y="66"/>
                </a:lnTo>
                <a:lnTo>
                  <a:pt x="1052" y="68"/>
                </a:lnTo>
                <a:lnTo>
                  <a:pt x="1052" y="69"/>
                </a:lnTo>
                <a:lnTo>
                  <a:pt x="1051" y="72"/>
                </a:lnTo>
                <a:lnTo>
                  <a:pt x="1051" y="76"/>
                </a:lnTo>
                <a:lnTo>
                  <a:pt x="1052" y="78"/>
                </a:lnTo>
                <a:lnTo>
                  <a:pt x="1052" y="79"/>
                </a:lnTo>
                <a:lnTo>
                  <a:pt x="1055" y="79"/>
                </a:lnTo>
                <a:lnTo>
                  <a:pt x="1058" y="81"/>
                </a:lnTo>
                <a:lnTo>
                  <a:pt x="1062" y="82"/>
                </a:lnTo>
                <a:lnTo>
                  <a:pt x="1065" y="84"/>
                </a:lnTo>
                <a:lnTo>
                  <a:pt x="1067" y="89"/>
                </a:lnTo>
                <a:lnTo>
                  <a:pt x="1069" y="98"/>
                </a:lnTo>
                <a:lnTo>
                  <a:pt x="1077" y="104"/>
                </a:lnTo>
                <a:lnTo>
                  <a:pt x="1084" y="107"/>
                </a:lnTo>
                <a:lnTo>
                  <a:pt x="1093" y="108"/>
                </a:lnTo>
                <a:lnTo>
                  <a:pt x="1098" y="113"/>
                </a:lnTo>
                <a:lnTo>
                  <a:pt x="1101" y="114"/>
                </a:lnTo>
                <a:lnTo>
                  <a:pt x="1104" y="114"/>
                </a:lnTo>
                <a:lnTo>
                  <a:pt x="1114" y="113"/>
                </a:lnTo>
                <a:lnTo>
                  <a:pt x="1124" y="114"/>
                </a:lnTo>
                <a:lnTo>
                  <a:pt x="1126" y="114"/>
                </a:lnTo>
                <a:lnTo>
                  <a:pt x="1129" y="117"/>
                </a:lnTo>
                <a:lnTo>
                  <a:pt x="1130" y="117"/>
                </a:lnTo>
                <a:lnTo>
                  <a:pt x="1132" y="117"/>
                </a:lnTo>
                <a:lnTo>
                  <a:pt x="1134" y="115"/>
                </a:lnTo>
                <a:lnTo>
                  <a:pt x="1136" y="115"/>
                </a:lnTo>
                <a:lnTo>
                  <a:pt x="1143" y="118"/>
                </a:lnTo>
                <a:lnTo>
                  <a:pt x="1153" y="124"/>
                </a:lnTo>
                <a:lnTo>
                  <a:pt x="1195" y="127"/>
                </a:lnTo>
                <a:lnTo>
                  <a:pt x="1209" y="131"/>
                </a:lnTo>
                <a:lnTo>
                  <a:pt x="1221" y="137"/>
                </a:lnTo>
                <a:lnTo>
                  <a:pt x="1225" y="140"/>
                </a:lnTo>
                <a:lnTo>
                  <a:pt x="1233" y="140"/>
                </a:lnTo>
                <a:lnTo>
                  <a:pt x="1251" y="136"/>
                </a:lnTo>
                <a:lnTo>
                  <a:pt x="1259" y="137"/>
                </a:lnTo>
                <a:lnTo>
                  <a:pt x="1270" y="136"/>
                </a:lnTo>
                <a:lnTo>
                  <a:pt x="1272" y="136"/>
                </a:lnTo>
                <a:lnTo>
                  <a:pt x="1274" y="138"/>
                </a:lnTo>
                <a:lnTo>
                  <a:pt x="1274" y="140"/>
                </a:lnTo>
                <a:lnTo>
                  <a:pt x="1283" y="140"/>
                </a:lnTo>
                <a:lnTo>
                  <a:pt x="1305" y="147"/>
                </a:lnTo>
                <a:lnTo>
                  <a:pt x="1308" y="147"/>
                </a:lnTo>
                <a:lnTo>
                  <a:pt x="1311" y="147"/>
                </a:lnTo>
                <a:lnTo>
                  <a:pt x="1311" y="149"/>
                </a:lnTo>
                <a:lnTo>
                  <a:pt x="1311" y="150"/>
                </a:lnTo>
                <a:lnTo>
                  <a:pt x="1309" y="153"/>
                </a:lnTo>
                <a:lnTo>
                  <a:pt x="1309" y="154"/>
                </a:lnTo>
                <a:lnTo>
                  <a:pt x="1308" y="160"/>
                </a:lnTo>
                <a:lnTo>
                  <a:pt x="1306" y="164"/>
                </a:lnTo>
                <a:lnTo>
                  <a:pt x="1303" y="166"/>
                </a:lnTo>
                <a:lnTo>
                  <a:pt x="1299" y="166"/>
                </a:lnTo>
                <a:lnTo>
                  <a:pt x="1292" y="167"/>
                </a:lnTo>
                <a:lnTo>
                  <a:pt x="1287" y="172"/>
                </a:lnTo>
                <a:lnTo>
                  <a:pt x="1285" y="177"/>
                </a:lnTo>
                <a:lnTo>
                  <a:pt x="1280" y="182"/>
                </a:lnTo>
                <a:lnTo>
                  <a:pt x="1272" y="186"/>
                </a:lnTo>
                <a:lnTo>
                  <a:pt x="1267" y="189"/>
                </a:lnTo>
                <a:lnTo>
                  <a:pt x="1264" y="190"/>
                </a:lnTo>
                <a:lnTo>
                  <a:pt x="1263" y="190"/>
                </a:lnTo>
                <a:lnTo>
                  <a:pt x="1260" y="193"/>
                </a:lnTo>
                <a:lnTo>
                  <a:pt x="1259" y="199"/>
                </a:lnTo>
                <a:lnTo>
                  <a:pt x="1254" y="205"/>
                </a:lnTo>
                <a:lnTo>
                  <a:pt x="1250" y="208"/>
                </a:lnTo>
                <a:lnTo>
                  <a:pt x="1251" y="211"/>
                </a:lnTo>
                <a:lnTo>
                  <a:pt x="1253" y="214"/>
                </a:lnTo>
                <a:lnTo>
                  <a:pt x="1254" y="219"/>
                </a:lnTo>
                <a:lnTo>
                  <a:pt x="1254" y="219"/>
                </a:lnTo>
                <a:lnTo>
                  <a:pt x="1254" y="221"/>
                </a:lnTo>
                <a:lnTo>
                  <a:pt x="1256" y="224"/>
                </a:lnTo>
                <a:lnTo>
                  <a:pt x="1257" y="227"/>
                </a:lnTo>
                <a:lnTo>
                  <a:pt x="1259" y="229"/>
                </a:lnTo>
                <a:lnTo>
                  <a:pt x="1263" y="228"/>
                </a:lnTo>
                <a:lnTo>
                  <a:pt x="1261" y="224"/>
                </a:lnTo>
                <a:lnTo>
                  <a:pt x="1264" y="225"/>
                </a:lnTo>
                <a:lnTo>
                  <a:pt x="1269" y="225"/>
                </a:lnTo>
                <a:lnTo>
                  <a:pt x="1272" y="227"/>
                </a:lnTo>
                <a:lnTo>
                  <a:pt x="1277" y="228"/>
                </a:lnTo>
                <a:lnTo>
                  <a:pt x="1280" y="229"/>
                </a:lnTo>
                <a:lnTo>
                  <a:pt x="1286" y="235"/>
                </a:lnTo>
                <a:lnTo>
                  <a:pt x="1290" y="235"/>
                </a:lnTo>
                <a:lnTo>
                  <a:pt x="1296" y="235"/>
                </a:lnTo>
                <a:lnTo>
                  <a:pt x="1300" y="237"/>
                </a:lnTo>
                <a:lnTo>
                  <a:pt x="1302" y="241"/>
                </a:lnTo>
                <a:lnTo>
                  <a:pt x="1296" y="251"/>
                </a:lnTo>
                <a:lnTo>
                  <a:pt x="1276" y="267"/>
                </a:lnTo>
                <a:lnTo>
                  <a:pt x="1272" y="271"/>
                </a:lnTo>
                <a:lnTo>
                  <a:pt x="1273" y="273"/>
                </a:lnTo>
                <a:lnTo>
                  <a:pt x="1274" y="276"/>
                </a:lnTo>
                <a:lnTo>
                  <a:pt x="1273" y="277"/>
                </a:lnTo>
                <a:lnTo>
                  <a:pt x="1272" y="278"/>
                </a:lnTo>
                <a:lnTo>
                  <a:pt x="1272" y="280"/>
                </a:lnTo>
                <a:lnTo>
                  <a:pt x="1269" y="281"/>
                </a:lnTo>
                <a:lnTo>
                  <a:pt x="1272" y="284"/>
                </a:lnTo>
                <a:lnTo>
                  <a:pt x="1272" y="286"/>
                </a:lnTo>
                <a:lnTo>
                  <a:pt x="1272" y="286"/>
                </a:lnTo>
                <a:lnTo>
                  <a:pt x="1273" y="286"/>
                </a:lnTo>
                <a:lnTo>
                  <a:pt x="1273" y="287"/>
                </a:lnTo>
                <a:lnTo>
                  <a:pt x="1277" y="291"/>
                </a:lnTo>
                <a:lnTo>
                  <a:pt x="1283" y="291"/>
                </a:lnTo>
                <a:lnTo>
                  <a:pt x="1289" y="289"/>
                </a:lnTo>
                <a:lnTo>
                  <a:pt x="1295" y="287"/>
                </a:lnTo>
                <a:lnTo>
                  <a:pt x="1298" y="291"/>
                </a:lnTo>
                <a:lnTo>
                  <a:pt x="1296" y="303"/>
                </a:lnTo>
                <a:lnTo>
                  <a:pt x="1289" y="319"/>
                </a:lnTo>
                <a:lnTo>
                  <a:pt x="1287" y="328"/>
                </a:lnTo>
                <a:lnTo>
                  <a:pt x="1290" y="333"/>
                </a:lnTo>
                <a:lnTo>
                  <a:pt x="1296" y="336"/>
                </a:lnTo>
                <a:lnTo>
                  <a:pt x="1302" y="336"/>
                </a:lnTo>
                <a:lnTo>
                  <a:pt x="1306" y="338"/>
                </a:lnTo>
                <a:lnTo>
                  <a:pt x="1315" y="345"/>
                </a:lnTo>
                <a:lnTo>
                  <a:pt x="1328" y="351"/>
                </a:lnTo>
                <a:lnTo>
                  <a:pt x="1342" y="375"/>
                </a:lnTo>
                <a:lnTo>
                  <a:pt x="1344" y="377"/>
                </a:lnTo>
                <a:lnTo>
                  <a:pt x="1347" y="378"/>
                </a:lnTo>
                <a:lnTo>
                  <a:pt x="1350" y="378"/>
                </a:lnTo>
                <a:lnTo>
                  <a:pt x="1350" y="380"/>
                </a:lnTo>
                <a:lnTo>
                  <a:pt x="1348" y="382"/>
                </a:lnTo>
                <a:lnTo>
                  <a:pt x="1341" y="391"/>
                </a:lnTo>
                <a:lnTo>
                  <a:pt x="1332" y="392"/>
                </a:lnTo>
                <a:lnTo>
                  <a:pt x="1325" y="390"/>
                </a:lnTo>
                <a:lnTo>
                  <a:pt x="1316" y="390"/>
                </a:lnTo>
                <a:lnTo>
                  <a:pt x="1318" y="388"/>
                </a:lnTo>
                <a:lnTo>
                  <a:pt x="1319" y="385"/>
                </a:lnTo>
                <a:lnTo>
                  <a:pt x="1324" y="384"/>
                </a:lnTo>
                <a:lnTo>
                  <a:pt x="1329" y="385"/>
                </a:lnTo>
                <a:lnTo>
                  <a:pt x="1334" y="384"/>
                </a:lnTo>
                <a:lnTo>
                  <a:pt x="1331" y="384"/>
                </a:lnTo>
                <a:lnTo>
                  <a:pt x="1329" y="381"/>
                </a:lnTo>
                <a:lnTo>
                  <a:pt x="1328" y="378"/>
                </a:lnTo>
                <a:lnTo>
                  <a:pt x="1321" y="375"/>
                </a:lnTo>
                <a:lnTo>
                  <a:pt x="1324" y="374"/>
                </a:lnTo>
                <a:lnTo>
                  <a:pt x="1324" y="369"/>
                </a:lnTo>
                <a:lnTo>
                  <a:pt x="1321" y="364"/>
                </a:lnTo>
                <a:lnTo>
                  <a:pt x="1318" y="361"/>
                </a:lnTo>
                <a:lnTo>
                  <a:pt x="1303" y="346"/>
                </a:lnTo>
                <a:lnTo>
                  <a:pt x="1300" y="343"/>
                </a:lnTo>
                <a:lnTo>
                  <a:pt x="1290" y="339"/>
                </a:lnTo>
                <a:lnTo>
                  <a:pt x="1286" y="338"/>
                </a:lnTo>
                <a:lnTo>
                  <a:pt x="1283" y="341"/>
                </a:lnTo>
                <a:lnTo>
                  <a:pt x="1280" y="346"/>
                </a:lnTo>
                <a:lnTo>
                  <a:pt x="1282" y="352"/>
                </a:lnTo>
                <a:lnTo>
                  <a:pt x="1286" y="352"/>
                </a:lnTo>
                <a:lnTo>
                  <a:pt x="1280" y="356"/>
                </a:lnTo>
                <a:lnTo>
                  <a:pt x="1279" y="356"/>
                </a:lnTo>
                <a:lnTo>
                  <a:pt x="1277" y="358"/>
                </a:lnTo>
                <a:lnTo>
                  <a:pt x="1273" y="359"/>
                </a:lnTo>
                <a:lnTo>
                  <a:pt x="1272" y="361"/>
                </a:lnTo>
                <a:lnTo>
                  <a:pt x="1267" y="364"/>
                </a:lnTo>
                <a:lnTo>
                  <a:pt x="1263" y="368"/>
                </a:lnTo>
                <a:lnTo>
                  <a:pt x="1259" y="369"/>
                </a:lnTo>
                <a:lnTo>
                  <a:pt x="1254" y="367"/>
                </a:lnTo>
                <a:lnTo>
                  <a:pt x="1257" y="367"/>
                </a:lnTo>
                <a:lnTo>
                  <a:pt x="1260" y="365"/>
                </a:lnTo>
                <a:lnTo>
                  <a:pt x="1263" y="362"/>
                </a:lnTo>
                <a:lnTo>
                  <a:pt x="1264" y="361"/>
                </a:lnTo>
                <a:lnTo>
                  <a:pt x="1263" y="356"/>
                </a:lnTo>
                <a:lnTo>
                  <a:pt x="1254" y="355"/>
                </a:lnTo>
                <a:lnTo>
                  <a:pt x="1253" y="351"/>
                </a:lnTo>
                <a:lnTo>
                  <a:pt x="1250" y="352"/>
                </a:lnTo>
                <a:lnTo>
                  <a:pt x="1231" y="348"/>
                </a:lnTo>
                <a:lnTo>
                  <a:pt x="1230" y="348"/>
                </a:lnTo>
                <a:lnTo>
                  <a:pt x="1225" y="343"/>
                </a:lnTo>
                <a:lnTo>
                  <a:pt x="1224" y="342"/>
                </a:lnTo>
                <a:lnTo>
                  <a:pt x="1222" y="342"/>
                </a:lnTo>
                <a:lnTo>
                  <a:pt x="1215" y="345"/>
                </a:lnTo>
                <a:lnTo>
                  <a:pt x="1214" y="349"/>
                </a:lnTo>
                <a:lnTo>
                  <a:pt x="1212" y="349"/>
                </a:lnTo>
                <a:lnTo>
                  <a:pt x="1211" y="349"/>
                </a:lnTo>
                <a:lnTo>
                  <a:pt x="1209" y="345"/>
                </a:lnTo>
                <a:lnTo>
                  <a:pt x="1207" y="343"/>
                </a:lnTo>
                <a:lnTo>
                  <a:pt x="1205" y="345"/>
                </a:lnTo>
                <a:lnTo>
                  <a:pt x="1205" y="348"/>
                </a:lnTo>
                <a:lnTo>
                  <a:pt x="1205" y="351"/>
                </a:lnTo>
                <a:lnTo>
                  <a:pt x="1207" y="351"/>
                </a:lnTo>
                <a:lnTo>
                  <a:pt x="1207" y="354"/>
                </a:lnTo>
                <a:lnTo>
                  <a:pt x="1204" y="354"/>
                </a:lnTo>
                <a:lnTo>
                  <a:pt x="1199" y="356"/>
                </a:lnTo>
                <a:lnTo>
                  <a:pt x="1198" y="359"/>
                </a:lnTo>
                <a:lnTo>
                  <a:pt x="1198" y="364"/>
                </a:lnTo>
                <a:lnTo>
                  <a:pt x="1202" y="367"/>
                </a:lnTo>
                <a:lnTo>
                  <a:pt x="1205" y="365"/>
                </a:lnTo>
                <a:lnTo>
                  <a:pt x="1212" y="362"/>
                </a:lnTo>
                <a:lnTo>
                  <a:pt x="1209" y="365"/>
                </a:lnTo>
                <a:lnTo>
                  <a:pt x="1204" y="371"/>
                </a:lnTo>
                <a:lnTo>
                  <a:pt x="1202" y="375"/>
                </a:lnTo>
                <a:lnTo>
                  <a:pt x="1201" y="378"/>
                </a:lnTo>
                <a:lnTo>
                  <a:pt x="1196" y="380"/>
                </a:lnTo>
                <a:lnTo>
                  <a:pt x="1182" y="380"/>
                </a:lnTo>
                <a:lnTo>
                  <a:pt x="1175" y="382"/>
                </a:lnTo>
                <a:lnTo>
                  <a:pt x="1145" y="401"/>
                </a:lnTo>
                <a:lnTo>
                  <a:pt x="1114" y="417"/>
                </a:lnTo>
                <a:lnTo>
                  <a:pt x="1095" y="423"/>
                </a:lnTo>
                <a:lnTo>
                  <a:pt x="1093" y="426"/>
                </a:lnTo>
                <a:lnTo>
                  <a:pt x="1091" y="427"/>
                </a:lnTo>
                <a:lnTo>
                  <a:pt x="1084" y="429"/>
                </a:lnTo>
                <a:lnTo>
                  <a:pt x="1080" y="431"/>
                </a:lnTo>
                <a:lnTo>
                  <a:pt x="1077" y="433"/>
                </a:lnTo>
                <a:lnTo>
                  <a:pt x="1078" y="429"/>
                </a:lnTo>
                <a:lnTo>
                  <a:pt x="1080" y="426"/>
                </a:lnTo>
                <a:lnTo>
                  <a:pt x="1081" y="423"/>
                </a:lnTo>
                <a:lnTo>
                  <a:pt x="1080" y="420"/>
                </a:lnTo>
                <a:lnTo>
                  <a:pt x="1082" y="420"/>
                </a:lnTo>
                <a:lnTo>
                  <a:pt x="1084" y="420"/>
                </a:lnTo>
                <a:lnTo>
                  <a:pt x="1084" y="418"/>
                </a:lnTo>
                <a:lnTo>
                  <a:pt x="1084" y="416"/>
                </a:lnTo>
                <a:lnTo>
                  <a:pt x="1085" y="416"/>
                </a:lnTo>
                <a:lnTo>
                  <a:pt x="1087" y="418"/>
                </a:lnTo>
                <a:lnTo>
                  <a:pt x="1087" y="420"/>
                </a:lnTo>
                <a:lnTo>
                  <a:pt x="1088" y="420"/>
                </a:lnTo>
                <a:lnTo>
                  <a:pt x="1090" y="418"/>
                </a:lnTo>
                <a:lnTo>
                  <a:pt x="1087" y="414"/>
                </a:lnTo>
                <a:lnTo>
                  <a:pt x="1088" y="414"/>
                </a:lnTo>
                <a:lnTo>
                  <a:pt x="1091" y="414"/>
                </a:lnTo>
                <a:lnTo>
                  <a:pt x="1093" y="414"/>
                </a:lnTo>
                <a:lnTo>
                  <a:pt x="1093" y="414"/>
                </a:lnTo>
                <a:lnTo>
                  <a:pt x="1093" y="414"/>
                </a:lnTo>
                <a:lnTo>
                  <a:pt x="1094" y="416"/>
                </a:lnTo>
                <a:lnTo>
                  <a:pt x="1094" y="416"/>
                </a:lnTo>
                <a:lnTo>
                  <a:pt x="1094" y="416"/>
                </a:lnTo>
                <a:lnTo>
                  <a:pt x="1094" y="417"/>
                </a:lnTo>
                <a:lnTo>
                  <a:pt x="1091" y="416"/>
                </a:lnTo>
                <a:lnTo>
                  <a:pt x="1091" y="418"/>
                </a:lnTo>
                <a:lnTo>
                  <a:pt x="1095" y="417"/>
                </a:lnTo>
                <a:lnTo>
                  <a:pt x="1097" y="414"/>
                </a:lnTo>
                <a:lnTo>
                  <a:pt x="1097" y="411"/>
                </a:lnTo>
                <a:lnTo>
                  <a:pt x="1098" y="408"/>
                </a:lnTo>
                <a:lnTo>
                  <a:pt x="1101" y="408"/>
                </a:lnTo>
                <a:lnTo>
                  <a:pt x="1104" y="407"/>
                </a:lnTo>
                <a:lnTo>
                  <a:pt x="1107" y="405"/>
                </a:lnTo>
                <a:lnTo>
                  <a:pt x="1108" y="403"/>
                </a:lnTo>
                <a:lnTo>
                  <a:pt x="1106" y="403"/>
                </a:lnTo>
                <a:lnTo>
                  <a:pt x="1101" y="405"/>
                </a:lnTo>
                <a:lnTo>
                  <a:pt x="1100" y="407"/>
                </a:lnTo>
                <a:lnTo>
                  <a:pt x="1097" y="403"/>
                </a:lnTo>
                <a:lnTo>
                  <a:pt x="1095" y="400"/>
                </a:lnTo>
                <a:lnTo>
                  <a:pt x="1094" y="397"/>
                </a:lnTo>
                <a:lnTo>
                  <a:pt x="1090" y="398"/>
                </a:lnTo>
                <a:lnTo>
                  <a:pt x="1085" y="403"/>
                </a:lnTo>
                <a:lnTo>
                  <a:pt x="1082" y="408"/>
                </a:lnTo>
                <a:lnTo>
                  <a:pt x="1084" y="411"/>
                </a:lnTo>
                <a:lnTo>
                  <a:pt x="1084" y="413"/>
                </a:lnTo>
                <a:lnTo>
                  <a:pt x="1081" y="413"/>
                </a:lnTo>
                <a:lnTo>
                  <a:pt x="1078" y="410"/>
                </a:lnTo>
                <a:lnTo>
                  <a:pt x="1077" y="411"/>
                </a:lnTo>
                <a:lnTo>
                  <a:pt x="1075" y="411"/>
                </a:lnTo>
                <a:lnTo>
                  <a:pt x="1074" y="405"/>
                </a:lnTo>
                <a:lnTo>
                  <a:pt x="1072" y="410"/>
                </a:lnTo>
                <a:lnTo>
                  <a:pt x="1072" y="413"/>
                </a:lnTo>
                <a:lnTo>
                  <a:pt x="1080" y="414"/>
                </a:lnTo>
                <a:lnTo>
                  <a:pt x="1080" y="416"/>
                </a:lnTo>
                <a:lnTo>
                  <a:pt x="1077" y="417"/>
                </a:lnTo>
                <a:lnTo>
                  <a:pt x="1074" y="418"/>
                </a:lnTo>
                <a:lnTo>
                  <a:pt x="1071" y="417"/>
                </a:lnTo>
                <a:lnTo>
                  <a:pt x="1071" y="414"/>
                </a:lnTo>
                <a:lnTo>
                  <a:pt x="1065" y="414"/>
                </a:lnTo>
                <a:lnTo>
                  <a:pt x="1058" y="418"/>
                </a:lnTo>
                <a:lnTo>
                  <a:pt x="1051" y="426"/>
                </a:lnTo>
                <a:lnTo>
                  <a:pt x="1048" y="433"/>
                </a:lnTo>
                <a:lnTo>
                  <a:pt x="1048" y="434"/>
                </a:lnTo>
                <a:lnTo>
                  <a:pt x="1049" y="434"/>
                </a:lnTo>
                <a:lnTo>
                  <a:pt x="1046" y="436"/>
                </a:lnTo>
                <a:lnTo>
                  <a:pt x="1046" y="439"/>
                </a:lnTo>
                <a:lnTo>
                  <a:pt x="1046" y="442"/>
                </a:lnTo>
                <a:lnTo>
                  <a:pt x="1048" y="443"/>
                </a:lnTo>
                <a:lnTo>
                  <a:pt x="1046" y="446"/>
                </a:lnTo>
                <a:lnTo>
                  <a:pt x="1046" y="447"/>
                </a:lnTo>
                <a:lnTo>
                  <a:pt x="1046" y="449"/>
                </a:lnTo>
                <a:lnTo>
                  <a:pt x="1046" y="452"/>
                </a:lnTo>
                <a:lnTo>
                  <a:pt x="1045" y="453"/>
                </a:lnTo>
                <a:lnTo>
                  <a:pt x="1043" y="453"/>
                </a:lnTo>
                <a:lnTo>
                  <a:pt x="1042" y="455"/>
                </a:lnTo>
                <a:lnTo>
                  <a:pt x="1043" y="457"/>
                </a:lnTo>
                <a:lnTo>
                  <a:pt x="1042" y="460"/>
                </a:lnTo>
                <a:lnTo>
                  <a:pt x="1041" y="463"/>
                </a:lnTo>
                <a:lnTo>
                  <a:pt x="1039" y="466"/>
                </a:lnTo>
                <a:lnTo>
                  <a:pt x="1035" y="466"/>
                </a:lnTo>
                <a:lnTo>
                  <a:pt x="1033" y="465"/>
                </a:lnTo>
                <a:lnTo>
                  <a:pt x="1030" y="463"/>
                </a:lnTo>
                <a:lnTo>
                  <a:pt x="1029" y="465"/>
                </a:lnTo>
                <a:lnTo>
                  <a:pt x="1028" y="470"/>
                </a:lnTo>
                <a:lnTo>
                  <a:pt x="1030" y="472"/>
                </a:lnTo>
                <a:lnTo>
                  <a:pt x="1032" y="478"/>
                </a:lnTo>
                <a:lnTo>
                  <a:pt x="1033" y="479"/>
                </a:lnTo>
                <a:lnTo>
                  <a:pt x="1036" y="478"/>
                </a:lnTo>
                <a:lnTo>
                  <a:pt x="1038" y="475"/>
                </a:lnTo>
                <a:lnTo>
                  <a:pt x="1038" y="470"/>
                </a:lnTo>
                <a:lnTo>
                  <a:pt x="1038" y="468"/>
                </a:lnTo>
                <a:lnTo>
                  <a:pt x="1041" y="470"/>
                </a:lnTo>
                <a:lnTo>
                  <a:pt x="1042" y="472"/>
                </a:lnTo>
                <a:lnTo>
                  <a:pt x="1042" y="476"/>
                </a:lnTo>
                <a:lnTo>
                  <a:pt x="1042" y="481"/>
                </a:lnTo>
                <a:lnTo>
                  <a:pt x="1041" y="482"/>
                </a:lnTo>
                <a:lnTo>
                  <a:pt x="1039" y="483"/>
                </a:lnTo>
                <a:lnTo>
                  <a:pt x="1041" y="485"/>
                </a:lnTo>
                <a:lnTo>
                  <a:pt x="1042" y="486"/>
                </a:lnTo>
                <a:lnTo>
                  <a:pt x="1042" y="491"/>
                </a:lnTo>
                <a:lnTo>
                  <a:pt x="1043" y="494"/>
                </a:lnTo>
                <a:lnTo>
                  <a:pt x="1046" y="495"/>
                </a:lnTo>
                <a:lnTo>
                  <a:pt x="1049" y="495"/>
                </a:lnTo>
                <a:lnTo>
                  <a:pt x="1049" y="495"/>
                </a:lnTo>
                <a:lnTo>
                  <a:pt x="1049" y="494"/>
                </a:lnTo>
                <a:lnTo>
                  <a:pt x="1048" y="494"/>
                </a:lnTo>
                <a:lnTo>
                  <a:pt x="1051" y="492"/>
                </a:lnTo>
                <a:lnTo>
                  <a:pt x="1055" y="488"/>
                </a:lnTo>
                <a:lnTo>
                  <a:pt x="1058" y="486"/>
                </a:lnTo>
                <a:lnTo>
                  <a:pt x="1055" y="491"/>
                </a:lnTo>
                <a:lnTo>
                  <a:pt x="1056" y="494"/>
                </a:lnTo>
                <a:lnTo>
                  <a:pt x="1059" y="498"/>
                </a:lnTo>
                <a:lnTo>
                  <a:pt x="1059" y="502"/>
                </a:lnTo>
                <a:lnTo>
                  <a:pt x="1059" y="511"/>
                </a:lnTo>
                <a:lnTo>
                  <a:pt x="1061" y="521"/>
                </a:lnTo>
                <a:lnTo>
                  <a:pt x="1059" y="519"/>
                </a:lnTo>
                <a:lnTo>
                  <a:pt x="1058" y="518"/>
                </a:lnTo>
                <a:lnTo>
                  <a:pt x="1058" y="517"/>
                </a:lnTo>
                <a:lnTo>
                  <a:pt x="1058" y="514"/>
                </a:lnTo>
                <a:lnTo>
                  <a:pt x="1058" y="514"/>
                </a:lnTo>
                <a:lnTo>
                  <a:pt x="1055" y="519"/>
                </a:lnTo>
                <a:lnTo>
                  <a:pt x="1055" y="524"/>
                </a:lnTo>
                <a:lnTo>
                  <a:pt x="1056" y="527"/>
                </a:lnTo>
                <a:lnTo>
                  <a:pt x="1061" y="525"/>
                </a:lnTo>
                <a:lnTo>
                  <a:pt x="1061" y="525"/>
                </a:lnTo>
                <a:lnTo>
                  <a:pt x="1061" y="524"/>
                </a:lnTo>
                <a:lnTo>
                  <a:pt x="1059" y="522"/>
                </a:lnTo>
                <a:lnTo>
                  <a:pt x="1064" y="525"/>
                </a:lnTo>
                <a:lnTo>
                  <a:pt x="1065" y="530"/>
                </a:lnTo>
                <a:lnTo>
                  <a:pt x="1068" y="532"/>
                </a:lnTo>
                <a:lnTo>
                  <a:pt x="1069" y="537"/>
                </a:lnTo>
                <a:lnTo>
                  <a:pt x="1069" y="538"/>
                </a:lnTo>
                <a:lnTo>
                  <a:pt x="1068" y="538"/>
                </a:lnTo>
                <a:lnTo>
                  <a:pt x="1068" y="540"/>
                </a:lnTo>
                <a:lnTo>
                  <a:pt x="1067" y="540"/>
                </a:lnTo>
                <a:lnTo>
                  <a:pt x="1067" y="540"/>
                </a:lnTo>
                <a:lnTo>
                  <a:pt x="1068" y="544"/>
                </a:lnTo>
                <a:lnTo>
                  <a:pt x="1071" y="540"/>
                </a:lnTo>
                <a:lnTo>
                  <a:pt x="1072" y="537"/>
                </a:lnTo>
                <a:lnTo>
                  <a:pt x="1071" y="534"/>
                </a:lnTo>
                <a:lnTo>
                  <a:pt x="1068" y="530"/>
                </a:lnTo>
                <a:lnTo>
                  <a:pt x="1071" y="532"/>
                </a:lnTo>
                <a:lnTo>
                  <a:pt x="1075" y="534"/>
                </a:lnTo>
                <a:lnTo>
                  <a:pt x="1077" y="535"/>
                </a:lnTo>
                <a:lnTo>
                  <a:pt x="1077" y="538"/>
                </a:lnTo>
                <a:lnTo>
                  <a:pt x="1080" y="541"/>
                </a:lnTo>
                <a:lnTo>
                  <a:pt x="1081" y="543"/>
                </a:lnTo>
                <a:lnTo>
                  <a:pt x="1082" y="544"/>
                </a:lnTo>
                <a:lnTo>
                  <a:pt x="1087" y="548"/>
                </a:lnTo>
                <a:lnTo>
                  <a:pt x="1090" y="553"/>
                </a:lnTo>
                <a:lnTo>
                  <a:pt x="1093" y="551"/>
                </a:lnTo>
                <a:lnTo>
                  <a:pt x="1093" y="551"/>
                </a:lnTo>
                <a:lnTo>
                  <a:pt x="1091" y="551"/>
                </a:lnTo>
                <a:lnTo>
                  <a:pt x="1090" y="551"/>
                </a:lnTo>
                <a:lnTo>
                  <a:pt x="1090" y="550"/>
                </a:lnTo>
                <a:lnTo>
                  <a:pt x="1094" y="550"/>
                </a:lnTo>
                <a:lnTo>
                  <a:pt x="1095" y="550"/>
                </a:lnTo>
                <a:lnTo>
                  <a:pt x="1098" y="553"/>
                </a:lnTo>
                <a:lnTo>
                  <a:pt x="1100" y="554"/>
                </a:lnTo>
                <a:lnTo>
                  <a:pt x="1100" y="557"/>
                </a:lnTo>
                <a:lnTo>
                  <a:pt x="1097" y="560"/>
                </a:lnTo>
                <a:lnTo>
                  <a:pt x="1098" y="561"/>
                </a:lnTo>
                <a:lnTo>
                  <a:pt x="1097" y="564"/>
                </a:lnTo>
                <a:lnTo>
                  <a:pt x="1095" y="566"/>
                </a:lnTo>
                <a:lnTo>
                  <a:pt x="1095" y="567"/>
                </a:lnTo>
                <a:lnTo>
                  <a:pt x="1094" y="567"/>
                </a:lnTo>
                <a:lnTo>
                  <a:pt x="1093" y="567"/>
                </a:lnTo>
                <a:lnTo>
                  <a:pt x="1093" y="570"/>
                </a:lnTo>
                <a:lnTo>
                  <a:pt x="1091" y="579"/>
                </a:lnTo>
                <a:lnTo>
                  <a:pt x="1091" y="583"/>
                </a:lnTo>
                <a:lnTo>
                  <a:pt x="1088" y="587"/>
                </a:lnTo>
                <a:lnTo>
                  <a:pt x="1082" y="595"/>
                </a:lnTo>
                <a:lnTo>
                  <a:pt x="1082" y="593"/>
                </a:lnTo>
                <a:lnTo>
                  <a:pt x="1081" y="590"/>
                </a:lnTo>
                <a:lnTo>
                  <a:pt x="1080" y="587"/>
                </a:lnTo>
                <a:lnTo>
                  <a:pt x="1078" y="584"/>
                </a:lnTo>
                <a:lnTo>
                  <a:pt x="1081" y="579"/>
                </a:lnTo>
                <a:lnTo>
                  <a:pt x="1082" y="576"/>
                </a:lnTo>
                <a:lnTo>
                  <a:pt x="1081" y="573"/>
                </a:lnTo>
                <a:lnTo>
                  <a:pt x="1080" y="571"/>
                </a:lnTo>
                <a:lnTo>
                  <a:pt x="1077" y="573"/>
                </a:lnTo>
                <a:lnTo>
                  <a:pt x="1075" y="576"/>
                </a:lnTo>
                <a:lnTo>
                  <a:pt x="1075" y="577"/>
                </a:lnTo>
                <a:lnTo>
                  <a:pt x="1072" y="582"/>
                </a:lnTo>
                <a:lnTo>
                  <a:pt x="1072" y="584"/>
                </a:lnTo>
                <a:lnTo>
                  <a:pt x="1077" y="586"/>
                </a:lnTo>
                <a:lnTo>
                  <a:pt x="1077" y="587"/>
                </a:lnTo>
                <a:lnTo>
                  <a:pt x="1075" y="590"/>
                </a:lnTo>
                <a:lnTo>
                  <a:pt x="1074" y="590"/>
                </a:lnTo>
                <a:lnTo>
                  <a:pt x="1074" y="592"/>
                </a:lnTo>
                <a:lnTo>
                  <a:pt x="1075" y="593"/>
                </a:lnTo>
                <a:lnTo>
                  <a:pt x="1077" y="593"/>
                </a:lnTo>
                <a:lnTo>
                  <a:pt x="1078" y="595"/>
                </a:lnTo>
                <a:lnTo>
                  <a:pt x="1077" y="599"/>
                </a:lnTo>
                <a:lnTo>
                  <a:pt x="1074" y="600"/>
                </a:lnTo>
                <a:lnTo>
                  <a:pt x="1069" y="602"/>
                </a:lnTo>
                <a:lnTo>
                  <a:pt x="1067" y="599"/>
                </a:lnTo>
                <a:lnTo>
                  <a:pt x="1064" y="596"/>
                </a:lnTo>
                <a:lnTo>
                  <a:pt x="1059" y="590"/>
                </a:lnTo>
                <a:lnTo>
                  <a:pt x="1056" y="589"/>
                </a:lnTo>
                <a:lnTo>
                  <a:pt x="1054" y="587"/>
                </a:lnTo>
                <a:lnTo>
                  <a:pt x="1049" y="592"/>
                </a:lnTo>
                <a:lnTo>
                  <a:pt x="1049" y="595"/>
                </a:lnTo>
                <a:lnTo>
                  <a:pt x="1052" y="595"/>
                </a:lnTo>
                <a:lnTo>
                  <a:pt x="1046" y="612"/>
                </a:lnTo>
                <a:lnTo>
                  <a:pt x="1045" y="622"/>
                </a:lnTo>
                <a:lnTo>
                  <a:pt x="1046" y="634"/>
                </a:lnTo>
                <a:lnTo>
                  <a:pt x="1049" y="642"/>
                </a:lnTo>
                <a:lnTo>
                  <a:pt x="1051" y="646"/>
                </a:lnTo>
                <a:lnTo>
                  <a:pt x="1052" y="648"/>
                </a:lnTo>
                <a:lnTo>
                  <a:pt x="1052" y="651"/>
                </a:lnTo>
                <a:lnTo>
                  <a:pt x="1052" y="670"/>
                </a:lnTo>
                <a:lnTo>
                  <a:pt x="1052" y="681"/>
                </a:lnTo>
                <a:lnTo>
                  <a:pt x="1058" y="707"/>
                </a:lnTo>
                <a:lnTo>
                  <a:pt x="1059" y="714"/>
                </a:lnTo>
                <a:lnTo>
                  <a:pt x="1059" y="716"/>
                </a:lnTo>
                <a:lnTo>
                  <a:pt x="1059" y="719"/>
                </a:lnTo>
                <a:lnTo>
                  <a:pt x="1062" y="722"/>
                </a:lnTo>
                <a:lnTo>
                  <a:pt x="1064" y="723"/>
                </a:lnTo>
                <a:lnTo>
                  <a:pt x="1064" y="729"/>
                </a:lnTo>
                <a:lnTo>
                  <a:pt x="1065" y="733"/>
                </a:lnTo>
                <a:lnTo>
                  <a:pt x="1068" y="743"/>
                </a:lnTo>
                <a:lnTo>
                  <a:pt x="1072" y="750"/>
                </a:lnTo>
                <a:lnTo>
                  <a:pt x="1077" y="758"/>
                </a:lnTo>
                <a:lnTo>
                  <a:pt x="1085" y="766"/>
                </a:lnTo>
                <a:lnTo>
                  <a:pt x="1088" y="772"/>
                </a:lnTo>
                <a:lnTo>
                  <a:pt x="1095" y="779"/>
                </a:lnTo>
                <a:lnTo>
                  <a:pt x="1101" y="785"/>
                </a:lnTo>
                <a:lnTo>
                  <a:pt x="1107" y="786"/>
                </a:lnTo>
                <a:lnTo>
                  <a:pt x="1117" y="801"/>
                </a:lnTo>
                <a:lnTo>
                  <a:pt x="1123" y="807"/>
                </a:lnTo>
                <a:lnTo>
                  <a:pt x="1129" y="812"/>
                </a:lnTo>
                <a:lnTo>
                  <a:pt x="1133" y="814"/>
                </a:lnTo>
                <a:lnTo>
                  <a:pt x="1142" y="817"/>
                </a:lnTo>
                <a:lnTo>
                  <a:pt x="1150" y="818"/>
                </a:lnTo>
                <a:lnTo>
                  <a:pt x="1153" y="820"/>
                </a:lnTo>
                <a:lnTo>
                  <a:pt x="1162" y="827"/>
                </a:lnTo>
                <a:lnTo>
                  <a:pt x="1173" y="831"/>
                </a:lnTo>
                <a:lnTo>
                  <a:pt x="1176" y="834"/>
                </a:lnTo>
                <a:lnTo>
                  <a:pt x="1178" y="836"/>
                </a:lnTo>
                <a:lnTo>
                  <a:pt x="1235" y="886"/>
                </a:lnTo>
                <a:lnTo>
                  <a:pt x="1259" y="900"/>
                </a:lnTo>
                <a:lnTo>
                  <a:pt x="1261" y="902"/>
                </a:lnTo>
                <a:lnTo>
                  <a:pt x="1264" y="905"/>
                </a:lnTo>
                <a:lnTo>
                  <a:pt x="1273" y="908"/>
                </a:lnTo>
                <a:lnTo>
                  <a:pt x="1277" y="911"/>
                </a:lnTo>
                <a:lnTo>
                  <a:pt x="1280" y="909"/>
                </a:lnTo>
                <a:lnTo>
                  <a:pt x="1282" y="908"/>
                </a:lnTo>
                <a:lnTo>
                  <a:pt x="1282" y="906"/>
                </a:lnTo>
                <a:lnTo>
                  <a:pt x="1283" y="906"/>
                </a:lnTo>
                <a:lnTo>
                  <a:pt x="1283" y="905"/>
                </a:lnTo>
                <a:lnTo>
                  <a:pt x="1283" y="905"/>
                </a:lnTo>
                <a:lnTo>
                  <a:pt x="1285" y="905"/>
                </a:lnTo>
                <a:lnTo>
                  <a:pt x="1286" y="905"/>
                </a:lnTo>
                <a:lnTo>
                  <a:pt x="1286" y="906"/>
                </a:lnTo>
                <a:lnTo>
                  <a:pt x="1287" y="908"/>
                </a:lnTo>
                <a:lnTo>
                  <a:pt x="1287" y="908"/>
                </a:lnTo>
                <a:lnTo>
                  <a:pt x="1290" y="909"/>
                </a:lnTo>
                <a:lnTo>
                  <a:pt x="1293" y="913"/>
                </a:lnTo>
                <a:lnTo>
                  <a:pt x="1296" y="918"/>
                </a:lnTo>
                <a:lnTo>
                  <a:pt x="1298" y="921"/>
                </a:lnTo>
                <a:lnTo>
                  <a:pt x="1302" y="921"/>
                </a:lnTo>
                <a:lnTo>
                  <a:pt x="1305" y="924"/>
                </a:lnTo>
                <a:lnTo>
                  <a:pt x="1306" y="926"/>
                </a:lnTo>
                <a:lnTo>
                  <a:pt x="1305" y="931"/>
                </a:lnTo>
                <a:lnTo>
                  <a:pt x="1334" y="1002"/>
                </a:lnTo>
                <a:lnTo>
                  <a:pt x="1337" y="1006"/>
                </a:lnTo>
                <a:lnTo>
                  <a:pt x="1338" y="1009"/>
                </a:lnTo>
                <a:lnTo>
                  <a:pt x="1339" y="1017"/>
                </a:lnTo>
                <a:lnTo>
                  <a:pt x="1339" y="1020"/>
                </a:lnTo>
                <a:lnTo>
                  <a:pt x="1342" y="1023"/>
                </a:lnTo>
                <a:lnTo>
                  <a:pt x="1348" y="1036"/>
                </a:lnTo>
                <a:lnTo>
                  <a:pt x="1351" y="1046"/>
                </a:lnTo>
                <a:lnTo>
                  <a:pt x="1355" y="1068"/>
                </a:lnTo>
                <a:lnTo>
                  <a:pt x="1371" y="1123"/>
                </a:lnTo>
                <a:lnTo>
                  <a:pt x="1378" y="1140"/>
                </a:lnTo>
                <a:lnTo>
                  <a:pt x="1383" y="1149"/>
                </a:lnTo>
                <a:lnTo>
                  <a:pt x="1394" y="1167"/>
                </a:lnTo>
                <a:lnTo>
                  <a:pt x="1396" y="1172"/>
                </a:lnTo>
                <a:lnTo>
                  <a:pt x="1397" y="1175"/>
                </a:lnTo>
                <a:lnTo>
                  <a:pt x="1426" y="1208"/>
                </a:lnTo>
                <a:lnTo>
                  <a:pt x="1438" y="1218"/>
                </a:lnTo>
                <a:lnTo>
                  <a:pt x="1452" y="1228"/>
                </a:lnTo>
                <a:lnTo>
                  <a:pt x="1459" y="1232"/>
                </a:lnTo>
                <a:lnTo>
                  <a:pt x="1466" y="1245"/>
                </a:lnTo>
                <a:lnTo>
                  <a:pt x="1492" y="1270"/>
                </a:lnTo>
                <a:lnTo>
                  <a:pt x="1500" y="1274"/>
                </a:lnTo>
                <a:lnTo>
                  <a:pt x="1511" y="1279"/>
                </a:lnTo>
                <a:lnTo>
                  <a:pt x="1520" y="1280"/>
                </a:lnTo>
                <a:lnTo>
                  <a:pt x="1523" y="1283"/>
                </a:lnTo>
                <a:lnTo>
                  <a:pt x="1524" y="1287"/>
                </a:lnTo>
                <a:lnTo>
                  <a:pt x="1526" y="1297"/>
                </a:lnTo>
                <a:lnTo>
                  <a:pt x="1527" y="1303"/>
                </a:lnTo>
                <a:lnTo>
                  <a:pt x="1529" y="1306"/>
                </a:lnTo>
                <a:lnTo>
                  <a:pt x="1533" y="1307"/>
                </a:lnTo>
                <a:lnTo>
                  <a:pt x="1537" y="1309"/>
                </a:lnTo>
                <a:lnTo>
                  <a:pt x="1540" y="1312"/>
                </a:lnTo>
                <a:lnTo>
                  <a:pt x="1547" y="1316"/>
                </a:lnTo>
                <a:lnTo>
                  <a:pt x="1555" y="1320"/>
                </a:lnTo>
                <a:lnTo>
                  <a:pt x="1570" y="1322"/>
                </a:lnTo>
                <a:lnTo>
                  <a:pt x="1579" y="1325"/>
                </a:lnTo>
                <a:lnTo>
                  <a:pt x="1582" y="1328"/>
                </a:lnTo>
                <a:lnTo>
                  <a:pt x="1588" y="1333"/>
                </a:lnTo>
                <a:lnTo>
                  <a:pt x="1589" y="1335"/>
                </a:lnTo>
                <a:lnTo>
                  <a:pt x="1592" y="1336"/>
                </a:lnTo>
                <a:lnTo>
                  <a:pt x="1601" y="1342"/>
                </a:lnTo>
                <a:lnTo>
                  <a:pt x="1605" y="1344"/>
                </a:lnTo>
                <a:lnTo>
                  <a:pt x="1612" y="1345"/>
                </a:lnTo>
                <a:lnTo>
                  <a:pt x="1635" y="1345"/>
                </a:lnTo>
                <a:lnTo>
                  <a:pt x="1658" y="1349"/>
                </a:lnTo>
                <a:lnTo>
                  <a:pt x="1669" y="1349"/>
                </a:lnTo>
                <a:lnTo>
                  <a:pt x="1700" y="1342"/>
                </a:lnTo>
                <a:lnTo>
                  <a:pt x="1732" y="1344"/>
                </a:lnTo>
                <a:lnTo>
                  <a:pt x="1781" y="1335"/>
                </a:lnTo>
                <a:lnTo>
                  <a:pt x="1797" y="1339"/>
                </a:lnTo>
                <a:lnTo>
                  <a:pt x="1797" y="1339"/>
                </a:lnTo>
                <a:lnTo>
                  <a:pt x="1803" y="1341"/>
                </a:lnTo>
                <a:lnTo>
                  <a:pt x="1807" y="1348"/>
                </a:lnTo>
                <a:lnTo>
                  <a:pt x="1812" y="1348"/>
                </a:lnTo>
                <a:lnTo>
                  <a:pt x="1812" y="1352"/>
                </a:lnTo>
                <a:lnTo>
                  <a:pt x="1813" y="1357"/>
                </a:lnTo>
                <a:lnTo>
                  <a:pt x="1814" y="1367"/>
                </a:lnTo>
                <a:lnTo>
                  <a:pt x="1814" y="1370"/>
                </a:lnTo>
                <a:lnTo>
                  <a:pt x="1814" y="1374"/>
                </a:lnTo>
                <a:lnTo>
                  <a:pt x="1813" y="1377"/>
                </a:lnTo>
                <a:lnTo>
                  <a:pt x="1810" y="1381"/>
                </a:lnTo>
                <a:lnTo>
                  <a:pt x="1806" y="1385"/>
                </a:lnTo>
                <a:lnTo>
                  <a:pt x="1803" y="1387"/>
                </a:lnTo>
                <a:lnTo>
                  <a:pt x="1799" y="1388"/>
                </a:lnTo>
                <a:lnTo>
                  <a:pt x="1796" y="1393"/>
                </a:lnTo>
                <a:lnTo>
                  <a:pt x="1791" y="1398"/>
                </a:lnTo>
                <a:lnTo>
                  <a:pt x="1784" y="1404"/>
                </a:lnTo>
                <a:lnTo>
                  <a:pt x="1764" y="1416"/>
                </a:lnTo>
                <a:lnTo>
                  <a:pt x="1760" y="1423"/>
                </a:lnTo>
                <a:lnTo>
                  <a:pt x="1758" y="1433"/>
                </a:lnTo>
                <a:lnTo>
                  <a:pt x="1760" y="1443"/>
                </a:lnTo>
                <a:lnTo>
                  <a:pt x="1762" y="1452"/>
                </a:lnTo>
                <a:lnTo>
                  <a:pt x="1768" y="1458"/>
                </a:lnTo>
                <a:lnTo>
                  <a:pt x="1773" y="1463"/>
                </a:lnTo>
                <a:lnTo>
                  <a:pt x="1786" y="1471"/>
                </a:lnTo>
                <a:lnTo>
                  <a:pt x="1799" y="1475"/>
                </a:lnTo>
                <a:lnTo>
                  <a:pt x="1801" y="1476"/>
                </a:lnTo>
                <a:lnTo>
                  <a:pt x="1804" y="1479"/>
                </a:lnTo>
                <a:lnTo>
                  <a:pt x="1842" y="1495"/>
                </a:lnTo>
                <a:lnTo>
                  <a:pt x="1874" y="1511"/>
                </a:lnTo>
                <a:lnTo>
                  <a:pt x="1885" y="1514"/>
                </a:lnTo>
                <a:lnTo>
                  <a:pt x="1889" y="1515"/>
                </a:lnTo>
                <a:lnTo>
                  <a:pt x="1892" y="1518"/>
                </a:lnTo>
                <a:lnTo>
                  <a:pt x="1901" y="1524"/>
                </a:lnTo>
                <a:lnTo>
                  <a:pt x="1949" y="1537"/>
                </a:lnTo>
                <a:lnTo>
                  <a:pt x="1953" y="1541"/>
                </a:lnTo>
                <a:lnTo>
                  <a:pt x="1953" y="1541"/>
                </a:lnTo>
                <a:lnTo>
                  <a:pt x="1953" y="1538"/>
                </a:lnTo>
                <a:lnTo>
                  <a:pt x="1954" y="1538"/>
                </a:lnTo>
                <a:lnTo>
                  <a:pt x="1959" y="1543"/>
                </a:lnTo>
                <a:lnTo>
                  <a:pt x="1993" y="1553"/>
                </a:lnTo>
                <a:lnTo>
                  <a:pt x="2024" y="1567"/>
                </a:lnTo>
                <a:lnTo>
                  <a:pt x="2038" y="1576"/>
                </a:lnTo>
                <a:lnTo>
                  <a:pt x="2045" y="1583"/>
                </a:lnTo>
                <a:lnTo>
                  <a:pt x="2054" y="1593"/>
                </a:lnTo>
                <a:lnTo>
                  <a:pt x="2057" y="1595"/>
                </a:lnTo>
                <a:lnTo>
                  <a:pt x="2060" y="1596"/>
                </a:lnTo>
                <a:lnTo>
                  <a:pt x="2067" y="1600"/>
                </a:lnTo>
                <a:lnTo>
                  <a:pt x="2080" y="1613"/>
                </a:lnTo>
                <a:lnTo>
                  <a:pt x="2083" y="1615"/>
                </a:lnTo>
                <a:lnTo>
                  <a:pt x="2087" y="1616"/>
                </a:lnTo>
                <a:lnTo>
                  <a:pt x="2095" y="1621"/>
                </a:lnTo>
                <a:lnTo>
                  <a:pt x="2112" y="1624"/>
                </a:lnTo>
                <a:lnTo>
                  <a:pt x="2115" y="1625"/>
                </a:lnTo>
                <a:lnTo>
                  <a:pt x="2135" y="1632"/>
                </a:lnTo>
                <a:lnTo>
                  <a:pt x="2155" y="1645"/>
                </a:lnTo>
                <a:lnTo>
                  <a:pt x="2171" y="1647"/>
                </a:lnTo>
                <a:lnTo>
                  <a:pt x="2178" y="1650"/>
                </a:lnTo>
                <a:lnTo>
                  <a:pt x="2178" y="1657"/>
                </a:lnTo>
                <a:lnTo>
                  <a:pt x="2180" y="1657"/>
                </a:lnTo>
                <a:lnTo>
                  <a:pt x="2185" y="1654"/>
                </a:lnTo>
                <a:lnTo>
                  <a:pt x="2188" y="1654"/>
                </a:lnTo>
                <a:lnTo>
                  <a:pt x="2190" y="1657"/>
                </a:lnTo>
                <a:lnTo>
                  <a:pt x="2190" y="1658"/>
                </a:lnTo>
                <a:lnTo>
                  <a:pt x="2191" y="1661"/>
                </a:lnTo>
                <a:lnTo>
                  <a:pt x="2196" y="1665"/>
                </a:lnTo>
                <a:lnTo>
                  <a:pt x="2197" y="1667"/>
                </a:lnTo>
                <a:lnTo>
                  <a:pt x="2196" y="1678"/>
                </a:lnTo>
                <a:lnTo>
                  <a:pt x="2213" y="1691"/>
                </a:lnTo>
                <a:lnTo>
                  <a:pt x="2232" y="1700"/>
                </a:lnTo>
                <a:lnTo>
                  <a:pt x="2236" y="1701"/>
                </a:lnTo>
                <a:lnTo>
                  <a:pt x="2237" y="1703"/>
                </a:lnTo>
                <a:lnTo>
                  <a:pt x="2242" y="1709"/>
                </a:lnTo>
                <a:lnTo>
                  <a:pt x="2245" y="1712"/>
                </a:lnTo>
                <a:lnTo>
                  <a:pt x="2252" y="1716"/>
                </a:lnTo>
                <a:lnTo>
                  <a:pt x="2258" y="1725"/>
                </a:lnTo>
                <a:lnTo>
                  <a:pt x="2261" y="1729"/>
                </a:lnTo>
                <a:lnTo>
                  <a:pt x="2263" y="1730"/>
                </a:lnTo>
                <a:lnTo>
                  <a:pt x="2266" y="1732"/>
                </a:lnTo>
                <a:lnTo>
                  <a:pt x="2281" y="1749"/>
                </a:lnTo>
                <a:lnTo>
                  <a:pt x="2295" y="1779"/>
                </a:lnTo>
                <a:lnTo>
                  <a:pt x="2297" y="1781"/>
                </a:lnTo>
                <a:lnTo>
                  <a:pt x="2297" y="1781"/>
                </a:lnTo>
                <a:lnTo>
                  <a:pt x="2298" y="1782"/>
                </a:lnTo>
                <a:lnTo>
                  <a:pt x="2298" y="1785"/>
                </a:lnTo>
                <a:lnTo>
                  <a:pt x="2298" y="1787"/>
                </a:lnTo>
                <a:lnTo>
                  <a:pt x="2300" y="1788"/>
                </a:lnTo>
                <a:lnTo>
                  <a:pt x="2300" y="1791"/>
                </a:lnTo>
                <a:lnTo>
                  <a:pt x="2298" y="1794"/>
                </a:lnTo>
                <a:lnTo>
                  <a:pt x="2295" y="1797"/>
                </a:lnTo>
                <a:lnTo>
                  <a:pt x="2294" y="1804"/>
                </a:lnTo>
                <a:lnTo>
                  <a:pt x="2291" y="1808"/>
                </a:lnTo>
                <a:lnTo>
                  <a:pt x="2284" y="1814"/>
                </a:lnTo>
                <a:lnTo>
                  <a:pt x="2281" y="1826"/>
                </a:lnTo>
                <a:lnTo>
                  <a:pt x="2279" y="1828"/>
                </a:lnTo>
                <a:lnTo>
                  <a:pt x="2279" y="1834"/>
                </a:lnTo>
                <a:lnTo>
                  <a:pt x="2278" y="1840"/>
                </a:lnTo>
                <a:lnTo>
                  <a:pt x="2278" y="1841"/>
                </a:lnTo>
                <a:lnTo>
                  <a:pt x="2279" y="1849"/>
                </a:lnTo>
                <a:lnTo>
                  <a:pt x="2279" y="1852"/>
                </a:lnTo>
                <a:lnTo>
                  <a:pt x="2278" y="1866"/>
                </a:lnTo>
                <a:lnTo>
                  <a:pt x="2279" y="1867"/>
                </a:lnTo>
                <a:lnTo>
                  <a:pt x="2278" y="1869"/>
                </a:lnTo>
                <a:lnTo>
                  <a:pt x="2276" y="1873"/>
                </a:lnTo>
                <a:lnTo>
                  <a:pt x="2275" y="1873"/>
                </a:lnTo>
                <a:lnTo>
                  <a:pt x="2271" y="1873"/>
                </a:lnTo>
                <a:lnTo>
                  <a:pt x="2269" y="1873"/>
                </a:lnTo>
                <a:lnTo>
                  <a:pt x="2268" y="1872"/>
                </a:lnTo>
                <a:lnTo>
                  <a:pt x="2258" y="1866"/>
                </a:lnTo>
                <a:lnTo>
                  <a:pt x="2253" y="1865"/>
                </a:lnTo>
                <a:lnTo>
                  <a:pt x="2245" y="1865"/>
                </a:lnTo>
                <a:lnTo>
                  <a:pt x="2243" y="1865"/>
                </a:lnTo>
                <a:lnTo>
                  <a:pt x="2237" y="1862"/>
                </a:lnTo>
                <a:lnTo>
                  <a:pt x="2232" y="1860"/>
                </a:lnTo>
                <a:lnTo>
                  <a:pt x="2226" y="1854"/>
                </a:lnTo>
                <a:lnTo>
                  <a:pt x="2219" y="1850"/>
                </a:lnTo>
                <a:lnTo>
                  <a:pt x="2216" y="1849"/>
                </a:lnTo>
                <a:lnTo>
                  <a:pt x="2213" y="1847"/>
                </a:lnTo>
                <a:lnTo>
                  <a:pt x="2200" y="1828"/>
                </a:lnTo>
                <a:lnTo>
                  <a:pt x="2197" y="1827"/>
                </a:lnTo>
                <a:lnTo>
                  <a:pt x="2197" y="1824"/>
                </a:lnTo>
                <a:lnTo>
                  <a:pt x="2200" y="1824"/>
                </a:lnTo>
                <a:lnTo>
                  <a:pt x="2201" y="1823"/>
                </a:lnTo>
                <a:lnTo>
                  <a:pt x="2201" y="1820"/>
                </a:lnTo>
                <a:lnTo>
                  <a:pt x="2200" y="1815"/>
                </a:lnTo>
                <a:lnTo>
                  <a:pt x="2198" y="1814"/>
                </a:lnTo>
                <a:lnTo>
                  <a:pt x="2193" y="1813"/>
                </a:lnTo>
                <a:lnTo>
                  <a:pt x="2190" y="1811"/>
                </a:lnTo>
                <a:lnTo>
                  <a:pt x="2197" y="1805"/>
                </a:lnTo>
                <a:lnTo>
                  <a:pt x="2198" y="1800"/>
                </a:lnTo>
                <a:lnTo>
                  <a:pt x="2196" y="1794"/>
                </a:lnTo>
                <a:lnTo>
                  <a:pt x="2188" y="1787"/>
                </a:lnTo>
                <a:lnTo>
                  <a:pt x="2183" y="1784"/>
                </a:lnTo>
                <a:lnTo>
                  <a:pt x="2180" y="1779"/>
                </a:lnTo>
                <a:lnTo>
                  <a:pt x="2178" y="1777"/>
                </a:lnTo>
                <a:lnTo>
                  <a:pt x="2178" y="1771"/>
                </a:lnTo>
                <a:lnTo>
                  <a:pt x="2177" y="1766"/>
                </a:lnTo>
                <a:lnTo>
                  <a:pt x="2175" y="1764"/>
                </a:lnTo>
                <a:lnTo>
                  <a:pt x="2174" y="1761"/>
                </a:lnTo>
                <a:lnTo>
                  <a:pt x="2175" y="1761"/>
                </a:lnTo>
                <a:lnTo>
                  <a:pt x="2175" y="1759"/>
                </a:lnTo>
                <a:lnTo>
                  <a:pt x="2165" y="1752"/>
                </a:lnTo>
                <a:lnTo>
                  <a:pt x="2162" y="1751"/>
                </a:lnTo>
                <a:lnTo>
                  <a:pt x="2095" y="1752"/>
                </a:lnTo>
                <a:lnTo>
                  <a:pt x="2092" y="1751"/>
                </a:lnTo>
                <a:lnTo>
                  <a:pt x="2080" y="1745"/>
                </a:lnTo>
                <a:lnTo>
                  <a:pt x="2079" y="1745"/>
                </a:lnTo>
                <a:lnTo>
                  <a:pt x="2074" y="1746"/>
                </a:lnTo>
                <a:lnTo>
                  <a:pt x="2073" y="1746"/>
                </a:lnTo>
                <a:lnTo>
                  <a:pt x="2071" y="1745"/>
                </a:lnTo>
                <a:lnTo>
                  <a:pt x="2067" y="1742"/>
                </a:lnTo>
                <a:lnTo>
                  <a:pt x="2066" y="1740"/>
                </a:lnTo>
                <a:lnTo>
                  <a:pt x="2063" y="1740"/>
                </a:lnTo>
                <a:lnTo>
                  <a:pt x="2051" y="1735"/>
                </a:lnTo>
                <a:lnTo>
                  <a:pt x="2040" y="1730"/>
                </a:lnTo>
                <a:lnTo>
                  <a:pt x="2034" y="1727"/>
                </a:lnTo>
                <a:lnTo>
                  <a:pt x="2031" y="1725"/>
                </a:lnTo>
                <a:lnTo>
                  <a:pt x="2035" y="1722"/>
                </a:lnTo>
                <a:lnTo>
                  <a:pt x="2040" y="1719"/>
                </a:lnTo>
                <a:lnTo>
                  <a:pt x="2040" y="1714"/>
                </a:lnTo>
                <a:lnTo>
                  <a:pt x="2035" y="1710"/>
                </a:lnTo>
                <a:lnTo>
                  <a:pt x="2040" y="1709"/>
                </a:lnTo>
                <a:lnTo>
                  <a:pt x="2050" y="1709"/>
                </a:lnTo>
                <a:lnTo>
                  <a:pt x="2054" y="1707"/>
                </a:lnTo>
                <a:lnTo>
                  <a:pt x="2054" y="1703"/>
                </a:lnTo>
                <a:lnTo>
                  <a:pt x="2051" y="1703"/>
                </a:lnTo>
                <a:lnTo>
                  <a:pt x="2043" y="1706"/>
                </a:lnTo>
                <a:lnTo>
                  <a:pt x="2043" y="1704"/>
                </a:lnTo>
                <a:lnTo>
                  <a:pt x="2044" y="1704"/>
                </a:lnTo>
                <a:lnTo>
                  <a:pt x="2040" y="1701"/>
                </a:lnTo>
                <a:lnTo>
                  <a:pt x="2035" y="1704"/>
                </a:lnTo>
                <a:lnTo>
                  <a:pt x="2032" y="1707"/>
                </a:lnTo>
                <a:lnTo>
                  <a:pt x="2028" y="1709"/>
                </a:lnTo>
                <a:lnTo>
                  <a:pt x="2027" y="1707"/>
                </a:lnTo>
                <a:lnTo>
                  <a:pt x="2025" y="1706"/>
                </a:lnTo>
                <a:lnTo>
                  <a:pt x="2024" y="1703"/>
                </a:lnTo>
                <a:lnTo>
                  <a:pt x="2024" y="1701"/>
                </a:lnTo>
                <a:lnTo>
                  <a:pt x="2021" y="1700"/>
                </a:lnTo>
                <a:lnTo>
                  <a:pt x="2017" y="1700"/>
                </a:lnTo>
                <a:lnTo>
                  <a:pt x="2015" y="1700"/>
                </a:lnTo>
                <a:lnTo>
                  <a:pt x="1999" y="1700"/>
                </a:lnTo>
                <a:lnTo>
                  <a:pt x="1986" y="1707"/>
                </a:lnTo>
                <a:lnTo>
                  <a:pt x="1973" y="1720"/>
                </a:lnTo>
                <a:lnTo>
                  <a:pt x="1949" y="1759"/>
                </a:lnTo>
                <a:lnTo>
                  <a:pt x="1946" y="1768"/>
                </a:lnTo>
                <a:lnTo>
                  <a:pt x="1941" y="1784"/>
                </a:lnTo>
                <a:lnTo>
                  <a:pt x="1940" y="1787"/>
                </a:lnTo>
                <a:lnTo>
                  <a:pt x="1937" y="1788"/>
                </a:lnTo>
                <a:lnTo>
                  <a:pt x="1930" y="1801"/>
                </a:lnTo>
                <a:lnTo>
                  <a:pt x="1920" y="1813"/>
                </a:lnTo>
                <a:lnTo>
                  <a:pt x="1917" y="1818"/>
                </a:lnTo>
                <a:lnTo>
                  <a:pt x="1915" y="1828"/>
                </a:lnTo>
                <a:lnTo>
                  <a:pt x="1915" y="1831"/>
                </a:lnTo>
                <a:lnTo>
                  <a:pt x="1920" y="1841"/>
                </a:lnTo>
                <a:lnTo>
                  <a:pt x="1923" y="1849"/>
                </a:lnTo>
                <a:lnTo>
                  <a:pt x="1921" y="1853"/>
                </a:lnTo>
                <a:lnTo>
                  <a:pt x="1918" y="1856"/>
                </a:lnTo>
                <a:lnTo>
                  <a:pt x="1915" y="1862"/>
                </a:lnTo>
                <a:lnTo>
                  <a:pt x="1907" y="1872"/>
                </a:lnTo>
                <a:lnTo>
                  <a:pt x="1900" y="1883"/>
                </a:lnTo>
                <a:lnTo>
                  <a:pt x="1897" y="1892"/>
                </a:lnTo>
                <a:lnTo>
                  <a:pt x="1897" y="1901"/>
                </a:lnTo>
                <a:lnTo>
                  <a:pt x="1900" y="1908"/>
                </a:lnTo>
                <a:lnTo>
                  <a:pt x="1905" y="1914"/>
                </a:lnTo>
                <a:lnTo>
                  <a:pt x="1905" y="1917"/>
                </a:lnTo>
                <a:lnTo>
                  <a:pt x="1902" y="1922"/>
                </a:lnTo>
                <a:lnTo>
                  <a:pt x="1910" y="1929"/>
                </a:lnTo>
                <a:lnTo>
                  <a:pt x="1918" y="1935"/>
                </a:lnTo>
                <a:lnTo>
                  <a:pt x="1926" y="1938"/>
                </a:lnTo>
                <a:lnTo>
                  <a:pt x="1952" y="1938"/>
                </a:lnTo>
                <a:lnTo>
                  <a:pt x="1957" y="1941"/>
                </a:lnTo>
                <a:lnTo>
                  <a:pt x="1962" y="1942"/>
                </a:lnTo>
                <a:lnTo>
                  <a:pt x="1965" y="1945"/>
                </a:lnTo>
                <a:lnTo>
                  <a:pt x="1967" y="1950"/>
                </a:lnTo>
                <a:lnTo>
                  <a:pt x="1970" y="1954"/>
                </a:lnTo>
                <a:lnTo>
                  <a:pt x="1972" y="1955"/>
                </a:lnTo>
                <a:lnTo>
                  <a:pt x="1983" y="1961"/>
                </a:lnTo>
                <a:lnTo>
                  <a:pt x="1993" y="1968"/>
                </a:lnTo>
                <a:lnTo>
                  <a:pt x="1998" y="1970"/>
                </a:lnTo>
                <a:lnTo>
                  <a:pt x="2002" y="1970"/>
                </a:lnTo>
                <a:lnTo>
                  <a:pt x="2006" y="1971"/>
                </a:lnTo>
                <a:lnTo>
                  <a:pt x="2008" y="1974"/>
                </a:lnTo>
                <a:lnTo>
                  <a:pt x="2011" y="1977"/>
                </a:lnTo>
                <a:lnTo>
                  <a:pt x="2015" y="1983"/>
                </a:lnTo>
                <a:lnTo>
                  <a:pt x="2022" y="1987"/>
                </a:lnTo>
                <a:lnTo>
                  <a:pt x="2030" y="1990"/>
                </a:lnTo>
                <a:lnTo>
                  <a:pt x="2037" y="1990"/>
                </a:lnTo>
                <a:lnTo>
                  <a:pt x="2030" y="2009"/>
                </a:lnTo>
                <a:lnTo>
                  <a:pt x="2030" y="2023"/>
                </a:lnTo>
                <a:lnTo>
                  <a:pt x="2030" y="2028"/>
                </a:lnTo>
                <a:lnTo>
                  <a:pt x="2031" y="2031"/>
                </a:lnTo>
                <a:lnTo>
                  <a:pt x="2032" y="2033"/>
                </a:lnTo>
                <a:lnTo>
                  <a:pt x="2035" y="2039"/>
                </a:lnTo>
                <a:lnTo>
                  <a:pt x="2037" y="2042"/>
                </a:lnTo>
                <a:lnTo>
                  <a:pt x="2037" y="2051"/>
                </a:lnTo>
                <a:lnTo>
                  <a:pt x="2032" y="2065"/>
                </a:lnTo>
                <a:lnTo>
                  <a:pt x="2034" y="2074"/>
                </a:lnTo>
                <a:lnTo>
                  <a:pt x="2040" y="2082"/>
                </a:lnTo>
                <a:lnTo>
                  <a:pt x="2040" y="2085"/>
                </a:lnTo>
                <a:lnTo>
                  <a:pt x="2041" y="2087"/>
                </a:lnTo>
                <a:lnTo>
                  <a:pt x="2048" y="2088"/>
                </a:lnTo>
                <a:lnTo>
                  <a:pt x="2051" y="2088"/>
                </a:lnTo>
                <a:lnTo>
                  <a:pt x="2048" y="2093"/>
                </a:lnTo>
                <a:lnTo>
                  <a:pt x="2045" y="2094"/>
                </a:lnTo>
                <a:lnTo>
                  <a:pt x="2045" y="2095"/>
                </a:lnTo>
                <a:lnTo>
                  <a:pt x="2045" y="2106"/>
                </a:lnTo>
                <a:lnTo>
                  <a:pt x="2045" y="2107"/>
                </a:lnTo>
                <a:lnTo>
                  <a:pt x="2040" y="2114"/>
                </a:lnTo>
                <a:lnTo>
                  <a:pt x="2038" y="2116"/>
                </a:lnTo>
                <a:lnTo>
                  <a:pt x="2037" y="2116"/>
                </a:lnTo>
                <a:lnTo>
                  <a:pt x="2035" y="2119"/>
                </a:lnTo>
                <a:lnTo>
                  <a:pt x="2032" y="2124"/>
                </a:lnTo>
                <a:lnTo>
                  <a:pt x="2031" y="2119"/>
                </a:lnTo>
                <a:lnTo>
                  <a:pt x="2025" y="2119"/>
                </a:lnTo>
                <a:lnTo>
                  <a:pt x="2019" y="2120"/>
                </a:lnTo>
                <a:lnTo>
                  <a:pt x="2015" y="2123"/>
                </a:lnTo>
                <a:lnTo>
                  <a:pt x="2009" y="2117"/>
                </a:lnTo>
                <a:lnTo>
                  <a:pt x="2006" y="2116"/>
                </a:lnTo>
                <a:lnTo>
                  <a:pt x="2002" y="2116"/>
                </a:lnTo>
                <a:lnTo>
                  <a:pt x="1998" y="2116"/>
                </a:lnTo>
                <a:lnTo>
                  <a:pt x="1978" y="2121"/>
                </a:lnTo>
                <a:lnTo>
                  <a:pt x="1956" y="2133"/>
                </a:lnTo>
                <a:lnTo>
                  <a:pt x="1949" y="2140"/>
                </a:lnTo>
                <a:lnTo>
                  <a:pt x="1946" y="2142"/>
                </a:lnTo>
                <a:lnTo>
                  <a:pt x="1944" y="2145"/>
                </a:lnTo>
                <a:lnTo>
                  <a:pt x="1933" y="2150"/>
                </a:lnTo>
                <a:lnTo>
                  <a:pt x="1928" y="2156"/>
                </a:lnTo>
                <a:lnTo>
                  <a:pt x="1926" y="2159"/>
                </a:lnTo>
                <a:lnTo>
                  <a:pt x="1924" y="2168"/>
                </a:lnTo>
                <a:lnTo>
                  <a:pt x="1921" y="2171"/>
                </a:lnTo>
                <a:lnTo>
                  <a:pt x="1918" y="2176"/>
                </a:lnTo>
                <a:lnTo>
                  <a:pt x="1918" y="2182"/>
                </a:lnTo>
                <a:lnTo>
                  <a:pt x="1921" y="2183"/>
                </a:lnTo>
                <a:lnTo>
                  <a:pt x="1921" y="2185"/>
                </a:lnTo>
                <a:lnTo>
                  <a:pt x="1921" y="2189"/>
                </a:lnTo>
                <a:lnTo>
                  <a:pt x="1924" y="2209"/>
                </a:lnTo>
                <a:lnTo>
                  <a:pt x="1928" y="2227"/>
                </a:lnTo>
                <a:lnTo>
                  <a:pt x="1930" y="2234"/>
                </a:lnTo>
                <a:lnTo>
                  <a:pt x="1928" y="2253"/>
                </a:lnTo>
                <a:lnTo>
                  <a:pt x="1927" y="2256"/>
                </a:lnTo>
                <a:lnTo>
                  <a:pt x="1920" y="2264"/>
                </a:lnTo>
                <a:lnTo>
                  <a:pt x="1917" y="2269"/>
                </a:lnTo>
                <a:lnTo>
                  <a:pt x="1914" y="2269"/>
                </a:lnTo>
                <a:lnTo>
                  <a:pt x="1908" y="2274"/>
                </a:lnTo>
                <a:lnTo>
                  <a:pt x="1902" y="2277"/>
                </a:lnTo>
                <a:lnTo>
                  <a:pt x="1882" y="2289"/>
                </a:lnTo>
                <a:lnTo>
                  <a:pt x="1877" y="2295"/>
                </a:lnTo>
                <a:lnTo>
                  <a:pt x="1849" y="2331"/>
                </a:lnTo>
                <a:lnTo>
                  <a:pt x="1846" y="2339"/>
                </a:lnTo>
                <a:lnTo>
                  <a:pt x="1842" y="2368"/>
                </a:lnTo>
                <a:lnTo>
                  <a:pt x="1839" y="2377"/>
                </a:lnTo>
                <a:lnTo>
                  <a:pt x="1838" y="2380"/>
                </a:lnTo>
                <a:lnTo>
                  <a:pt x="1835" y="2383"/>
                </a:lnTo>
                <a:lnTo>
                  <a:pt x="1833" y="2386"/>
                </a:lnTo>
                <a:lnTo>
                  <a:pt x="1830" y="2387"/>
                </a:lnTo>
                <a:lnTo>
                  <a:pt x="1820" y="2390"/>
                </a:lnTo>
                <a:lnTo>
                  <a:pt x="1817" y="2391"/>
                </a:lnTo>
                <a:lnTo>
                  <a:pt x="1804" y="2388"/>
                </a:lnTo>
                <a:lnTo>
                  <a:pt x="1767" y="2391"/>
                </a:lnTo>
                <a:lnTo>
                  <a:pt x="1762" y="2390"/>
                </a:lnTo>
                <a:lnTo>
                  <a:pt x="1757" y="2388"/>
                </a:lnTo>
                <a:lnTo>
                  <a:pt x="1751" y="2386"/>
                </a:lnTo>
                <a:lnTo>
                  <a:pt x="1747" y="2381"/>
                </a:lnTo>
                <a:lnTo>
                  <a:pt x="1742" y="2375"/>
                </a:lnTo>
                <a:lnTo>
                  <a:pt x="1741" y="2371"/>
                </a:lnTo>
                <a:lnTo>
                  <a:pt x="1741" y="2365"/>
                </a:lnTo>
                <a:lnTo>
                  <a:pt x="1745" y="2362"/>
                </a:lnTo>
                <a:lnTo>
                  <a:pt x="1739" y="2354"/>
                </a:lnTo>
                <a:lnTo>
                  <a:pt x="1738" y="2349"/>
                </a:lnTo>
                <a:lnTo>
                  <a:pt x="1738" y="2345"/>
                </a:lnTo>
                <a:lnTo>
                  <a:pt x="1741" y="2339"/>
                </a:lnTo>
                <a:lnTo>
                  <a:pt x="1742" y="2335"/>
                </a:lnTo>
                <a:lnTo>
                  <a:pt x="1741" y="2331"/>
                </a:lnTo>
                <a:lnTo>
                  <a:pt x="1739" y="2325"/>
                </a:lnTo>
                <a:lnTo>
                  <a:pt x="1738" y="2315"/>
                </a:lnTo>
                <a:lnTo>
                  <a:pt x="1742" y="2309"/>
                </a:lnTo>
                <a:lnTo>
                  <a:pt x="1748" y="2306"/>
                </a:lnTo>
                <a:lnTo>
                  <a:pt x="1770" y="2299"/>
                </a:lnTo>
                <a:lnTo>
                  <a:pt x="1771" y="2298"/>
                </a:lnTo>
                <a:lnTo>
                  <a:pt x="1771" y="2296"/>
                </a:lnTo>
                <a:lnTo>
                  <a:pt x="1774" y="2293"/>
                </a:lnTo>
                <a:lnTo>
                  <a:pt x="1775" y="2292"/>
                </a:lnTo>
                <a:lnTo>
                  <a:pt x="1777" y="2280"/>
                </a:lnTo>
                <a:lnTo>
                  <a:pt x="1791" y="2247"/>
                </a:lnTo>
                <a:lnTo>
                  <a:pt x="1794" y="2235"/>
                </a:lnTo>
                <a:lnTo>
                  <a:pt x="1793" y="2227"/>
                </a:lnTo>
                <a:lnTo>
                  <a:pt x="1790" y="2220"/>
                </a:lnTo>
                <a:lnTo>
                  <a:pt x="1784" y="2212"/>
                </a:lnTo>
                <a:lnTo>
                  <a:pt x="1781" y="2212"/>
                </a:lnTo>
                <a:lnTo>
                  <a:pt x="1780" y="2211"/>
                </a:lnTo>
                <a:lnTo>
                  <a:pt x="1778" y="2209"/>
                </a:lnTo>
                <a:lnTo>
                  <a:pt x="1775" y="2207"/>
                </a:lnTo>
                <a:lnTo>
                  <a:pt x="1775" y="2205"/>
                </a:lnTo>
                <a:lnTo>
                  <a:pt x="1775" y="2204"/>
                </a:lnTo>
                <a:lnTo>
                  <a:pt x="1775" y="2201"/>
                </a:lnTo>
                <a:lnTo>
                  <a:pt x="1777" y="2198"/>
                </a:lnTo>
                <a:lnTo>
                  <a:pt x="1781" y="2196"/>
                </a:lnTo>
                <a:lnTo>
                  <a:pt x="1790" y="2192"/>
                </a:lnTo>
                <a:lnTo>
                  <a:pt x="1803" y="2183"/>
                </a:lnTo>
                <a:lnTo>
                  <a:pt x="1809" y="2181"/>
                </a:lnTo>
                <a:lnTo>
                  <a:pt x="1819" y="2179"/>
                </a:lnTo>
                <a:lnTo>
                  <a:pt x="1833" y="2181"/>
                </a:lnTo>
                <a:lnTo>
                  <a:pt x="1836" y="2179"/>
                </a:lnTo>
                <a:lnTo>
                  <a:pt x="1840" y="2178"/>
                </a:lnTo>
                <a:lnTo>
                  <a:pt x="1845" y="2172"/>
                </a:lnTo>
                <a:lnTo>
                  <a:pt x="1849" y="2165"/>
                </a:lnTo>
                <a:lnTo>
                  <a:pt x="1852" y="2155"/>
                </a:lnTo>
                <a:lnTo>
                  <a:pt x="1853" y="2143"/>
                </a:lnTo>
                <a:lnTo>
                  <a:pt x="1852" y="2133"/>
                </a:lnTo>
                <a:lnTo>
                  <a:pt x="1851" y="2127"/>
                </a:lnTo>
                <a:lnTo>
                  <a:pt x="1849" y="2123"/>
                </a:lnTo>
                <a:lnTo>
                  <a:pt x="1845" y="2121"/>
                </a:lnTo>
                <a:lnTo>
                  <a:pt x="1840" y="2120"/>
                </a:lnTo>
                <a:lnTo>
                  <a:pt x="1838" y="2119"/>
                </a:lnTo>
                <a:lnTo>
                  <a:pt x="1835" y="2114"/>
                </a:lnTo>
                <a:lnTo>
                  <a:pt x="1822" y="2088"/>
                </a:lnTo>
                <a:lnTo>
                  <a:pt x="1812" y="2026"/>
                </a:lnTo>
                <a:lnTo>
                  <a:pt x="1809" y="2018"/>
                </a:lnTo>
                <a:lnTo>
                  <a:pt x="1791" y="1980"/>
                </a:lnTo>
                <a:lnTo>
                  <a:pt x="1787" y="1974"/>
                </a:lnTo>
                <a:lnTo>
                  <a:pt x="1781" y="1968"/>
                </a:lnTo>
                <a:lnTo>
                  <a:pt x="1775" y="1964"/>
                </a:lnTo>
                <a:lnTo>
                  <a:pt x="1774" y="1961"/>
                </a:lnTo>
                <a:lnTo>
                  <a:pt x="1773" y="1955"/>
                </a:lnTo>
                <a:lnTo>
                  <a:pt x="1770" y="1948"/>
                </a:lnTo>
                <a:lnTo>
                  <a:pt x="1767" y="1938"/>
                </a:lnTo>
                <a:lnTo>
                  <a:pt x="1762" y="1931"/>
                </a:lnTo>
                <a:lnTo>
                  <a:pt x="1760" y="1927"/>
                </a:lnTo>
                <a:lnTo>
                  <a:pt x="1755" y="1901"/>
                </a:lnTo>
                <a:lnTo>
                  <a:pt x="1755" y="1902"/>
                </a:lnTo>
                <a:lnTo>
                  <a:pt x="1754" y="1898"/>
                </a:lnTo>
                <a:lnTo>
                  <a:pt x="1754" y="1895"/>
                </a:lnTo>
                <a:lnTo>
                  <a:pt x="1751" y="1893"/>
                </a:lnTo>
                <a:lnTo>
                  <a:pt x="1751" y="1892"/>
                </a:lnTo>
                <a:lnTo>
                  <a:pt x="1754" y="1882"/>
                </a:lnTo>
                <a:lnTo>
                  <a:pt x="1751" y="1876"/>
                </a:lnTo>
                <a:lnTo>
                  <a:pt x="1745" y="1866"/>
                </a:lnTo>
                <a:lnTo>
                  <a:pt x="1744" y="1863"/>
                </a:lnTo>
                <a:lnTo>
                  <a:pt x="1742" y="1857"/>
                </a:lnTo>
                <a:lnTo>
                  <a:pt x="1738" y="1853"/>
                </a:lnTo>
                <a:lnTo>
                  <a:pt x="1731" y="1846"/>
                </a:lnTo>
                <a:lnTo>
                  <a:pt x="1725" y="1837"/>
                </a:lnTo>
                <a:lnTo>
                  <a:pt x="1721" y="1833"/>
                </a:lnTo>
                <a:lnTo>
                  <a:pt x="1719" y="1831"/>
                </a:lnTo>
                <a:lnTo>
                  <a:pt x="1719" y="1828"/>
                </a:lnTo>
                <a:lnTo>
                  <a:pt x="1716" y="1830"/>
                </a:lnTo>
                <a:lnTo>
                  <a:pt x="1702" y="1828"/>
                </a:lnTo>
                <a:lnTo>
                  <a:pt x="1696" y="1831"/>
                </a:lnTo>
                <a:lnTo>
                  <a:pt x="1693" y="1834"/>
                </a:lnTo>
                <a:lnTo>
                  <a:pt x="1687" y="1841"/>
                </a:lnTo>
                <a:lnTo>
                  <a:pt x="1680" y="1849"/>
                </a:lnTo>
                <a:lnTo>
                  <a:pt x="1676" y="1850"/>
                </a:lnTo>
                <a:lnTo>
                  <a:pt x="1670" y="1850"/>
                </a:lnTo>
                <a:lnTo>
                  <a:pt x="1666" y="1847"/>
                </a:lnTo>
                <a:lnTo>
                  <a:pt x="1657" y="1841"/>
                </a:lnTo>
                <a:lnTo>
                  <a:pt x="1656" y="1841"/>
                </a:lnTo>
                <a:lnTo>
                  <a:pt x="1654" y="1841"/>
                </a:lnTo>
                <a:lnTo>
                  <a:pt x="1651" y="1843"/>
                </a:lnTo>
                <a:lnTo>
                  <a:pt x="1650" y="1843"/>
                </a:lnTo>
                <a:lnTo>
                  <a:pt x="1647" y="1843"/>
                </a:lnTo>
                <a:lnTo>
                  <a:pt x="1647" y="1841"/>
                </a:lnTo>
                <a:lnTo>
                  <a:pt x="1651" y="1839"/>
                </a:lnTo>
                <a:lnTo>
                  <a:pt x="1647" y="1831"/>
                </a:lnTo>
                <a:lnTo>
                  <a:pt x="1641" y="1824"/>
                </a:lnTo>
                <a:lnTo>
                  <a:pt x="1637" y="1821"/>
                </a:lnTo>
                <a:lnTo>
                  <a:pt x="1633" y="1820"/>
                </a:lnTo>
                <a:lnTo>
                  <a:pt x="1620" y="1807"/>
                </a:lnTo>
                <a:lnTo>
                  <a:pt x="1617" y="1805"/>
                </a:lnTo>
                <a:lnTo>
                  <a:pt x="1612" y="1807"/>
                </a:lnTo>
                <a:lnTo>
                  <a:pt x="1607" y="1808"/>
                </a:lnTo>
                <a:lnTo>
                  <a:pt x="1604" y="1808"/>
                </a:lnTo>
                <a:lnTo>
                  <a:pt x="1601" y="1807"/>
                </a:lnTo>
                <a:lnTo>
                  <a:pt x="1596" y="1801"/>
                </a:lnTo>
                <a:lnTo>
                  <a:pt x="1588" y="1794"/>
                </a:lnTo>
                <a:lnTo>
                  <a:pt x="1586" y="1794"/>
                </a:lnTo>
                <a:lnTo>
                  <a:pt x="1585" y="1792"/>
                </a:lnTo>
                <a:lnTo>
                  <a:pt x="1578" y="1791"/>
                </a:lnTo>
                <a:lnTo>
                  <a:pt x="1575" y="1790"/>
                </a:lnTo>
                <a:lnTo>
                  <a:pt x="1575" y="1785"/>
                </a:lnTo>
                <a:lnTo>
                  <a:pt x="1579" y="1778"/>
                </a:lnTo>
                <a:lnTo>
                  <a:pt x="1581" y="1772"/>
                </a:lnTo>
                <a:lnTo>
                  <a:pt x="1579" y="1768"/>
                </a:lnTo>
                <a:lnTo>
                  <a:pt x="1579" y="1765"/>
                </a:lnTo>
                <a:lnTo>
                  <a:pt x="1581" y="1764"/>
                </a:lnTo>
                <a:lnTo>
                  <a:pt x="1583" y="1764"/>
                </a:lnTo>
                <a:lnTo>
                  <a:pt x="1585" y="1762"/>
                </a:lnTo>
                <a:lnTo>
                  <a:pt x="1586" y="1761"/>
                </a:lnTo>
                <a:lnTo>
                  <a:pt x="1588" y="1758"/>
                </a:lnTo>
                <a:lnTo>
                  <a:pt x="1591" y="1749"/>
                </a:lnTo>
                <a:lnTo>
                  <a:pt x="1586" y="1739"/>
                </a:lnTo>
                <a:lnTo>
                  <a:pt x="1569" y="1703"/>
                </a:lnTo>
                <a:lnTo>
                  <a:pt x="1563" y="1694"/>
                </a:lnTo>
                <a:lnTo>
                  <a:pt x="1557" y="1687"/>
                </a:lnTo>
                <a:lnTo>
                  <a:pt x="1552" y="1683"/>
                </a:lnTo>
                <a:lnTo>
                  <a:pt x="1546" y="1678"/>
                </a:lnTo>
                <a:lnTo>
                  <a:pt x="1540" y="1675"/>
                </a:lnTo>
                <a:lnTo>
                  <a:pt x="1534" y="1678"/>
                </a:lnTo>
                <a:lnTo>
                  <a:pt x="1529" y="1684"/>
                </a:lnTo>
                <a:lnTo>
                  <a:pt x="1526" y="1684"/>
                </a:lnTo>
                <a:lnTo>
                  <a:pt x="1516" y="1684"/>
                </a:lnTo>
                <a:lnTo>
                  <a:pt x="1513" y="1686"/>
                </a:lnTo>
                <a:lnTo>
                  <a:pt x="1505" y="1693"/>
                </a:lnTo>
                <a:lnTo>
                  <a:pt x="1500" y="1694"/>
                </a:lnTo>
                <a:lnTo>
                  <a:pt x="1494" y="1693"/>
                </a:lnTo>
                <a:lnTo>
                  <a:pt x="1488" y="1688"/>
                </a:lnTo>
                <a:lnTo>
                  <a:pt x="1485" y="1691"/>
                </a:lnTo>
                <a:lnTo>
                  <a:pt x="1475" y="1694"/>
                </a:lnTo>
                <a:lnTo>
                  <a:pt x="1471" y="1697"/>
                </a:lnTo>
                <a:lnTo>
                  <a:pt x="1462" y="1703"/>
                </a:lnTo>
                <a:lnTo>
                  <a:pt x="1459" y="1706"/>
                </a:lnTo>
                <a:lnTo>
                  <a:pt x="1456" y="1703"/>
                </a:lnTo>
                <a:lnTo>
                  <a:pt x="1456" y="1697"/>
                </a:lnTo>
                <a:lnTo>
                  <a:pt x="1458" y="1691"/>
                </a:lnTo>
                <a:lnTo>
                  <a:pt x="1462" y="1690"/>
                </a:lnTo>
                <a:lnTo>
                  <a:pt x="1466" y="1688"/>
                </a:lnTo>
                <a:lnTo>
                  <a:pt x="1468" y="1688"/>
                </a:lnTo>
                <a:lnTo>
                  <a:pt x="1469" y="1684"/>
                </a:lnTo>
                <a:lnTo>
                  <a:pt x="1471" y="1683"/>
                </a:lnTo>
                <a:lnTo>
                  <a:pt x="1484" y="1671"/>
                </a:lnTo>
                <a:lnTo>
                  <a:pt x="1487" y="1668"/>
                </a:lnTo>
                <a:lnTo>
                  <a:pt x="1485" y="1664"/>
                </a:lnTo>
                <a:lnTo>
                  <a:pt x="1482" y="1660"/>
                </a:lnTo>
                <a:lnTo>
                  <a:pt x="1478" y="1657"/>
                </a:lnTo>
                <a:lnTo>
                  <a:pt x="1475" y="1655"/>
                </a:lnTo>
                <a:lnTo>
                  <a:pt x="1472" y="1654"/>
                </a:lnTo>
                <a:lnTo>
                  <a:pt x="1469" y="1654"/>
                </a:lnTo>
                <a:lnTo>
                  <a:pt x="1468" y="1654"/>
                </a:lnTo>
                <a:lnTo>
                  <a:pt x="1466" y="1652"/>
                </a:lnTo>
                <a:lnTo>
                  <a:pt x="1464" y="1648"/>
                </a:lnTo>
                <a:lnTo>
                  <a:pt x="1464" y="1648"/>
                </a:lnTo>
                <a:lnTo>
                  <a:pt x="1459" y="1647"/>
                </a:lnTo>
                <a:lnTo>
                  <a:pt x="1452" y="1638"/>
                </a:lnTo>
                <a:lnTo>
                  <a:pt x="1449" y="1635"/>
                </a:lnTo>
                <a:lnTo>
                  <a:pt x="1445" y="1635"/>
                </a:lnTo>
                <a:lnTo>
                  <a:pt x="1439" y="1637"/>
                </a:lnTo>
                <a:lnTo>
                  <a:pt x="1435" y="1638"/>
                </a:lnTo>
                <a:lnTo>
                  <a:pt x="1432" y="1641"/>
                </a:lnTo>
                <a:lnTo>
                  <a:pt x="1430" y="1645"/>
                </a:lnTo>
                <a:lnTo>
                  <a:pt x="1426" y="1647"/>
                </a:lnTo>
                <a:lnTo>
                  <a:pt x="1412" y="1639"/>
                </a:lnTo>
                <a:lnTo>
                  <a:pt x="1409" y="1638"/>
                </a:lnTo>
                <a:lnTo>
                  <a:pt x="1406" y="1638"/>
                </a:lnTo>
                <a:lnTo>
                  <a:pt x="1406" y="1641"/>
                </a:lnTo>
                <a:lnTo>
                  <a:pt x="1406" y="1644"/>
                </a:lnTo>
                <a:lnTo>
                  <a:pt x="1406" y="1648"/>
                </a:lnTo>
                <a:lnTo>
                  <a:pt x="1407" y="1651"/>
                </a:lnTo>
                <a:lnTo>
                  <a:pt x="1406" y="1650"/>
                </a:lnTo>
                <a:lnTo>
                  <a:pt x="1399" y="1648"/>
                </a:lnTo>
                <a:lnTo>
                  <a:pt x="1400" y="1637"/>
                </a:lnTo>
                <a:lnTo>
                  <a:pt x="1399" y="1626"/>
                </a:lnTo>
                <a:lnTo>
                  <a:pt x="1383" y="1596"/>
                </a:lnTo>
                <a:lnTo>
                  <a:pt x="1376" y="1590"/>
                </a:lnTo>
                <a:lnTo>
                  <a:pt x="1373" y="1589"/>
                </a:lnTo>
                <a:lnTo>
                  <a:pt x="1373" y="1586"/>
                </a:lnTo>
                <a:lnTo>
                  <a:pt x="1371" y="1580"/>
                </a:lnTo>
                <a:lnTo>
                  <a:pt x="1371" y="1577"/>
                </a:lnTo>
                <a:lnTo>
                  <a:pt x="1367" y="1567"/>
                </a:lnTo>
                <a:lnTo>
                  <a:pt x="1347" y="1541"/>
                </a:lnTo>
                <a:lnTo>
                  <a:pt x="1334" y="1528"/>
                </a:lnTo>
                <a:lnTo>
                  <a:pt x="1331" y="1528"/>
                </a:lnTo>
                <a:lnTo>
                  <a:pt x="1325" y="1530"/>
                </a:lnTo>
                <a:lnTo>
                  <a:pt x="1322" y="1530"/>
                </a:lnTo>
                <a:lnTo>
                  <a:pt x="1321" y="1527"/>
                </a:lnTo>
                <a:lnTo>
                  <a:pt x="1308" y="1530"/>
                </a:lnTo>
                <a:lnTo>
                  <a:pt x="1302" y="1533"/>
                </a:lnTo>
                <a:lnTo>
                  <a:pt x="1305" y="1541"/>
                </a:lnTo>
                <a:lnTo>
                  <a:pt x="1299" y="1541"/>
                </a:lnTo>
                <a:lnTo>
                  <a:pt x="1296" y="1541"/>
                </a:lnTo>
                <a:lnTo>
                  <a:pt x="1295" y="1540"/>
                </a:lnTo>
                <a:lnTo>
                  <a:pt x="1293" y="1537"/>
                </a:lnTo>
                <a:lnTo>
                  <a:pt x="1293" y="1536"/>
                </a:lnTo>
                <a:lnTo>
                  <a:pt x="1292" y="1537"/>
                </a:lnTo>
                <a:lnTo>
                  <a:pt x="1290" y="1537"/>
                </a:lnTo>
                <a:lnTo>
                  <a:pt x="1286" y="1533"/>
                </a:lnTo>
                <a:lnTo>
                  <a:pt x="1254" y="1518"/>
                </a:lnTo>
                <a:lnTo>
                  <a:pt x="1247" y="1518"/>
                </a:lnTo>
                <a:lnTo>
                  <a:pt x="1231" y="1521"/>
                </a:lnTo>
                <a:lnTo>
                  <a:pt x="1228" y="1524"/>
                </a:lnTo>
                <a:lnTo>
                  <a:pt x="1221" y="1528"/>
                </a:lnTo>
                <a:lnTo>
                  <a:pt x="1214" y="1531"/>
                </a:lnTo>
                <a:lnTo>
                  <a:pt x="1209" y="1537"/>
                </a:lnTo>
                <a:lnTo>
                  <a:pt x="1205" y="1538"/>
                </a:lnTo>
                <a:lnTo>
                  <a:pt x="1199" y="1537"/>
                </a:lnTo>
                <a:lnTo>
                  <a:pt x="1198" y="1534"/>
                </a:lnTo>
                <a:lnTo>
                  <a:pt x="1198" y="1530"/>
                </a:lnTo>
                <a:lnTo>
                  <a:pt x="1195" y="1525"/>
                </a:lnTo>
                <a:lnTo>
                  <a:pt x="1194" y="1521"/>
                </a:lnTo>
                <a:lnTo>
                  <a:pt x="1189" y="1514"/>
                </a:lnTo>
                <a:lnTo>
                  <a:pt x="1186" y="1510"/>
                </a:lnTo>
                <a:lnTo>
                  <a:pt x="1176" y="1497"/>
                </a:lnTo>
                <a:lnTo>
                  <a:pt x="1169" y="1492"/>
                </a:lnTo>
                <a:lnTo>
                  <a:pt x="1163" y="1488"/>
                </a:lnTo>
                <a:lnTo>
                  <a:pt x="1159" y="1486"/>
                </a:lnTo>
                <a:lnTo>
                  <a:pt x="1145" y="1486"/>
                </a:lnTo>
                <a:lnTo>
                  <a:pt x="1142" y="1485"/>
                </a:lnTo>
                <a:lnTo>
                  <a:pt x="1127" y="1476"/>
                </a:lnTo>
                <a:lnTo>
                  <a:pt x="1123" y="1475"/>
                </a:lnTo>
                <a:lnTo>
                  <a:pt x="1120" y="1476"/>
                </a:lnTo>
                <a:lnTo>
                  <a:pt x="1119" y="1479"/>
                </a:lnTo>
                <a:lnTo>
                  <a:pt x="1116" y="1476"/>
                </a:lnTo>
                <a:lnTo>
                  <a:pt x="1101" y="1453"/>
                </a:lnTo>
                <a:lnTo>
                  <a:pt x="1082" y="1432"/>
                </a:lnTo>
                <a:lnTo>
                  <a:pt x="1061" y="1413"/>
                </a:lnTo>
                <a:lnTo>
                  <a:pt x="1058" y="1410"/>
                </a:lnTo>
                <a:lnTo>
                  <a:pt x="1054" y="1409"/>
                </a:lnTo>
                <a:lnTo>
                  <a:pt x="1051" y="1406"/>
                </a:lnTo>
                <a:lnTo>
                  <a:pt x="1049" y="1406"/>
                </a:lnTo>
                <a:lnTo>
                  <a:pt x="1042" y="1404"/>
                </a:lnTo>
                <a:lnTo>
                  <a:pt x="1041" y="1403"/>
                </a:lnTo>
                <a:lnTo>
                  <a:pt x="1038" y="1400"/>
                </a:lnTo>
                <a:lnTo>
                  <a:pt x="1036" y="1396"/>
                </a:lnTo>
                <a:lnTo>
                  <a:pt x="1036" y="1390"/>
                </a:lnTo>
                <a:lnTo>
                  <a:pt x="1036" y="1384"/>
                </a:lnTo>
                <a:lnTo>
                  <a:pt x="1035" y="1380"/>
                </a:lnTo>
                <a:lnTo>
                  <a:pt x="1032" y="1374"/>
                </a:lnTo>
                <a:lnTo>
                  <a:pt x="1028" y="1365"/>
                </a:lnTo>
                <a:lnTo>
                  <a:pt x="1023" y="1359"/>
                </a:lnTo>
                <a:lnTo>
                  <a:pt x="1004" y="1345"/>
                </a:lnTo>
                <a:lnTo>
                  <a:pt x="1002" y="1344"/>
                </a:lnTo>
                <a:lnTo>
                  <a:pt x="1000" y="1341"/>
                </a:lnTo>
                <a:lnTo>
                  <a:pt x="1000" y="1338"/>
                </a:lnTo>
                <a:lnTo>
                  <a:pt x="999" y="1336"/>
                </a:lnTo>
                <a:lnTo>
                  <a:pt x="993" y="1335"/>
                </a:lnTo>
                <a:lnTo>
                  <a:pt x="991" y="1333"/>
                </a:lnTo>
                <a:lnTo>
                  <a:pt x="989" y="1331"/>
                </a:lnTo>
                <a:lnTo>
                  <a:pt x="986" y="1328"/>
                </a:lnTo>
                <a:lnTo>
                  <a:pt x="981" y="1326"/>
                </a:lnTo>
                <a:lnTo>
                  <a:pt x="978" y="1323"/>
                </a:lnTo>
                <a:lnTo>
                  <a:pt x="964" y="1325"/>
                </a:lnTo>
                <a:lnTo>
                  <a:pt x="961" y="1325"/>
                </a:lnTo>
                <a:lnTo>
                  <a:pt x="960" y="1322"/>
                </a:lnTo>
                <a:lnTo>
                  <a:pt x="958" y="1316"/>
                </a:lnTo>
                <a:lnTo>
                  <a:pt x="955" y="1312"/>
                </a:lnTo>
                <a:lnTo>
                  <a:pt x="952" y="1309"/>
                </a:lnTo>
                <a:lnTo>
                  <a:pt x="951" y="1306"/>
                </a:lnTo>
                <a:lnTo>
                  <a:pt x="947" y="1300"/>
                </a:lnTo>
                <a:lnTo>
                  <a:pt x="945" y="1297"/>
                </a:lnTo>
                <a:lnTo>
                  <a:pt x="945" y="1293"/>
                </a:lnTo>
                <a:lnTo>
                  <a:pt x="944" y="1289"/>
                </a:lnTo>
                <a:lnTo>
                  <a:pt x="934" y="1267"/>
                </a:lnTo>
                <a:lnTo>
                  <a:pt x="929" y="1260"/>
                </a:lnTo>
                <a:lnTo>
                  <a:pt x="906" y="1241"/>
                </a:lnTo>
                <a:lnTo>
                  <a:pt x="896" y="1238"/>
                </a:lnTo>
                <a:lnTo>
                  <a:pt x="883" y="1231"/>
                </a:lnTo>
                <a:lnTo>
                  <a:pt x="879" y="1230"/>
                </a:lnTo>
                <a:lnTo>
                  <a:pt x="879" y="1228"/>
                </a:lnTo>
                <a:lnTo>
                  <a:pt x="876" y="1227"/>
                </a:lnTo>
                <a:lnTo>
                  <a:pt x="875" y="1225"/>
                </a:lnTo>
                <a:lnTo>
                  <a:pt x="873" y="1225"/>
                </a:lnTo>
                <a:lnTo>
                  <a:pt x="870" y="1225"/>
                </a:lnTo>
                <a:lnTo>
                  <a:pt x="872" y="1228"/>
                </a:lnTo>
                <a:lnTo>
                  <a:pt x="866" y="1228"/>
                </a:lnTo>
                <a:lnTo>
                  <a:pt x="851" y="1222"/>
                </a:lnTo>
                <a:lnTo>
                  <a:pt x="849" y="1221"/>
                </a:lnTo>
                <a:lnTo>
                  <a:pt x="846" y="1221"/>
                </a:lnTo>
                <a:lnTo>
                  <a:pt x="843" y="1222"/>
                </a:lnTo>
                <a:lnTo>
                  <a:pt x="841" y="1224"/>
                </a:lnTo>
                <a:lnTo>
                  <a:pt x="840" y="1228"/>
                </a:lnTo>
                <a:lnTo>
                  <a:pt x="837" y="1232"/>
                </a:lnTo>
                <a:lnTo>
                  <a:pt x="837" y="1235"/>
                </a:lnTo>
                <a:lnTo>
                  <a:pt x="836" y="1235"/>
                </a:lnTo>
                <a:lnTo>
                  <a:pt x="833" y="1235"/>
                </a:lnTo>
                <a:lnTo>
                  <a:pt x="831" y="1235"/>
                </a:lnTo>
                <a:lnTo>
                  <a:pt x="831" y="1235"/>
                </a:lnTo>
                <a:lnTo>
                  <a:pt x="830" y="1234"/>
                </a:lnTo>
                <a:lnTo>
                  <a:pt x="827" y="1231"/>
                </a:lnTo>
                <a:lnTo>
                  <a:pt x="823" y="1230"/>
                </a:lnTo>
                <a:lnTo>
                  <a:pt x="820" y="1227"/>
                </a:lnTo>
                <a:lnTo>
                  <a:pt x="818" y="1222"/>
                </a:lnTo>
                <a:lnTo>
                  <a:pt x="817" y="1218"/>
                </a:lnTo>
                <a:lnTo>
                  <a:pt x="821" y="1215"/>
                </a:lnTo>
                <a:lnTo>
                  <a:pt x="825" y="1215"/>
                </a:lnTo>
                <a:lnTo>
                  <a:pt x="834" y="1215"/>
                </a:lnTo>
                <a:lnTo>
                  <a:pt x="836" y="1212"/>
                </a:lnTo>
                <a:lnTo>
                  <a:pt x="837" y="1206"/>
                </a:lnTo>
                <a:lnTo>
                  <a:pt x="838" y="1199"/>
                </a:lnTo>
                <a:lnTo>
                  <a:pt x="838" y="1195"/>
                </a:lnTo>
                <a:lnTo>
                  <a:pt x="834" y="1189"/>
                </a:lnTo>
                <a:lnTo>
                  <a:pt x="833" y="1183"/>
                </a:lnTo>
                <a:lnTo>
                  <a:pt x="831" y="1185"/>
                </a:lnTo>
                <a:lnTo>
                  <a:pt x="828" y="1185"/>
                </a:lnTo>
                <a:lnTo>
                  <a:pt x="827" y="1185"/>
                </a:lnTo>
                <a:lnTo>
                  <a:pt x="825" y="1182"/>
                </a:lnTo>
                <a:lnTo>
                  <a:pt x="823" y="1176"/>
                </a:lnTo>
                <a:lnTo>
                  <a:pt x="821" y="1173"/>
                </a:lnTo>
                <a:lnTo>
                  <a:pt x="818" y="1170"/>
                </a:lnTo>
                <a:lnTo>
                  <a:pt x="818" y="1166"/>
                </a:lnTo>
                <a:lnTo>
                  <a:pt x="812" y="1162"/>
                </a:lnTo>
                <a:lnTo>
                  <a:pt x="804" y="1156"/>
                </a:lnTo>
                <a:lnTo>
                  <a:pt x="802" y="1153"/>
                </a:lnTo>
                <a:lnTo>
                  <a:pt x="802" y="1149"/>
                </a:lnTo>
                <a:lnTo>
                  <a:pt x="801" y="1144"/>
                </a:lnTo>
                <a:lnTo>
                  <a:pt x="799" y="1143"/>
                </a:lnTo>
                <a:lnTo>
                  <a:pt x="798" y="1143"/>
                </a:lnTo>
                <a:lnTo>
                  <a:pt x="792" y="1136"/>
                </a:lnTo>
                <a:lnTo>
                  <a:pt x="782" y="1130"/>
                </a:lnTo>
                <a:lnTo>
                  <a:pt x="752" y="1120"/>
                </a:lnTo>
                <a:lnTo>
                  <a:pt x="756" y="1116"/>
                </a:lnTo>
                <a:lnTo>
                  <a:pt x="759" y="1111"/>
                </a:lnTo>
                <a:lnTo>
                  <a:pt x="759" y="1107"/>
                </a:lnTo>
                <a:lnTo>
                  <a:pt x="759" y="1101"/>
                </a:lnTo>
                <a:lnTo>
                  <a:pt x="759" y="1098"/>
                </a:lnTo>
                <a:lnTo>
                  <a:pt x="760" y="1098"/>
                </a:lnTo>
                <a:lnTo>
                  <a:pt x="760" y="1095"/>
                </a:lnTo>
                <a:lnTo>
                  <a:pt x="760" y="1092"/>
                </a:lnTo>
                <a:lnTo>
                  <a:pt x="759" y="1090"/>
                </a:lnTo>
                <a:lnTo>
                  <a:pt x="756" y="1088"/>
                </a:lnTo>
                <a:lnTo>
                  <a:pt x="743" y="1081"/>
                </a:lnTo>
                <a:lnTo>
                  <a:pt x="733" y="1078"/>
                </a:lnTo>
                <a:lnTo>
                  <a:pt x="724" y="1078"/>
                </a:lnTo>
                <a:lnTo>
                  <a:pt x="716" y="1081"/>
                </a:lnTo>
                <a:lnTo>
                  <a:pt x="716" y="1084"/>
                </a:lnTo>
                <a:lnTo>
                  <a:pt x="717" y="1084"/>
                </a:lnTo>
                <a:lnTo>
                  <a:pt x="711" y="1087"/>
                </a:lnTo>
                <a:lnTo>
                  <a:pt x="708" y="1082"/>
                </a:lnTo>
                <a:lnTo>
                  <a:pt x="704" y="1069"/>
                </a:lnTo>
                <a:lnTo>
                  <a:pt x="708" y="1065"/>
                </a:lnTo>
                <a:lnTo>
                  <a:pt x="711" y="1061"/>
                </a:lnTo>
                <a:lnTo>
                  <a:pt x="716" y="1046"/>
                </a:lnTo>
                <a:lnTo>
                  <a:pt x="716" y="1043"/>
                </a:lnTo>
                <a:lnTo>
                  <a:pt x="716" y="1038"/>
                </a:lnTo>
                <a:lnTo>
                  <a:pt x="717" y="1032"/>
                </a:lnTo>
                <a:lnTo>
                  <a:pt x="719" y="1029"/>
                </a:lnTo>
                <a:lnTo>
                  <a:pt x="717" y="1025"/>
                </a:lnTo>
                <a:lnTo>
                  <a:pt x="716" y="1019"/>
                </a:lnTo>
                <a:lnTo>
                  <a:pt x="716" y="1007"/>
                </a:lnTo>
                <a:lnTo>
                  <a:pt x="716" y="1003"/>
                </a:lnTo>
                <a:lnTo>
                  <a:pt x="713" y="997"/>
                </a:lnTo>
                <a:lnTo>
                  <a:pt x="698" y="965"/>
                </a:lnTo>
                <a:lnTo>
                  <a:pt x="687" y="948"/>
                </a:lnTo>
                <a:lnTo>
                  <a:pt x="684" y="944"/>
                </a:lnTo>
                <a:lnTo>
                  <a:pt x="678" y="941"/>
                </a:lnTo>
                <a:lnTo>
                  <a:pt x="677" y="937"/>
                </a:lnTo>
                <a:lnTo>
                  <a:pt x="672" y="916"/>
                </a:lnTo>
                <a:lnTo>
                  <a:pt x="669" y="853"/>
                </a:lnTo>
                <a:lnTo>
                  <a:pt x="667" y="844"/>
                </a:lnTo>
                <a:lnTo>
                  <a:pt x="659" y="824"/>
                </a:lnTo>
                <a:lnTo>
                  <a:pt x="654" y="815"/>
                </a:lnTo>
                <a:lnTo>
                  <a:pt x="646" y="808"/>
                </a:lnTo>
                <a:lnTo>
                  <a:pt x="641" y="798"/>
                </a:lnTo>
                <a:lnTo>
                  <a:pt x="638" y="797"/>
                </a:lnTo>
                <a:lnTo>
                  <a:pt x="635" y="795"/>
                </a:lnTo>
                <a:lnTo>
                  <a:pt x="628" y="789"/>
                </a:lnTo>
                <a:lnTo>
                  <a:pt x="623" y="788"/>
                </a:lnTo>
                <a:lnTo>
                  <a:pt x="620" y="786"/>
                </a:lnTo>
                <a:lnTo>
                  <a:pt x="619" y="786"/>
                </a:lnTo>
                <a:lnTo>
                  <a:pt x="618" y="788"/>
                </a:lnTo>
                <a:lnTo>
                  <a:pt x="618" y="789"/>
                </a:lnTo>
                <a:lnTo>
                  <a:pt x="616" y="789"/>
                </a:lnTo>
                <a:lnTo>
                  <a:pt x="613" y="791"/>
                </a:lnTo>
                <a:lnTo>
                  <a:pt x="612" y="789"/>
                </a:lnTo>
                <a:lnTo>
                  <a:pt x="609" y="786"/>
                </a:lnTo>
                <a:lnTo>
                  <a:pt x="603" y="781"/>
                </a:lnTo>
                <a:lnTo>
                  <a:pt x="600" y="776"/>
                </a:lnTo>
                <a:lnTo>
                  <a:pt x="597" y="778"/>
                </a:lnTo>
                <a:lnTo>
                  <a:pt x="592" y="772"/>
                </a:lnTo>
                <a:lnTo>
                  <a:pt x="589" y="773"/>
                </a:lnTo>
                <a:lnTo>
                  <a:pt x="590" y="775"/>
                </a:lnTo>
                <a:lnTo>
                  <a:pt x="589" y="775"/>
                </a:lnTo>
                <a:lnTo>
                  <a:pt x="589" y="776"/>
                </a:lnTo>
                <a:lnTo>
                  <a:pt x="587" y="776"/>
                </a:lnTo>
                <a:lnTo>
                  <a:pt x="589" y="779"/>
                </a:lnTo>
                <a:lnTo>
                  <a:pt x="589" y="781"/>
                </a:lnTo>
                <a:lnTo>
                  <a:pt x="590" y="782"/>
                </a:lnTo>
                <a:lnTo>
                  <a:pt x="592" y="782"/>
                </a:lnTo>
                <a:lnTo>
                  <a:pt x="592" y="784"/>
                </a:lnTo>
                <a:lnTo>
                  <a:pt x="592" y="785"/>
                </a:lnTo>
                <a:lnTo>
                  <a:pt x="590" y="785"/>
                </a:lnTo>
                <a:lnTo>
                  <a:pt x="589" y="788"/>
                </a:lnTo>
                <a:lnTo>
                  <a:pt x="592" y="789"/>
                </a:lnTo>
                <a:lnTo>
                  <a:pt x="592" y="791"/>
                </a:lnTo>
                <a:lnTo>
                  <a:pt x="589" y="789"/>
                </a:lnTo>
                <a:lnTo>
                  <a:pt x="589" y="786"/>
                </a:lnTo>
                <a:lnTo>
                  <a:pt x="587" y="785"/>
                </a:lnTo>
                <a:lnTo>
                  <a:pt x="579" y="779"/>
                </a:lnTo>
                <a:lnTo>
                  <a:pt x="568" y="771"/>
                </a:lnTo>
                <a:lnTo>
                  <a:pt x="567" y="769"/>
                </a:lnTo>
                <a:lnTo>
                  <a:pt x="561" y="765"/>
                </a:lnTo>
                <a:lnTo>
                  <a:pt x="560" y="763"/>
                </a:lnTo>
                <a:lnTo>
                  <a:pt x="554" y="762"/>
                </a:lnTo>
                <a:lnTo>
                  <a:pt x="553" y="762"/>
                </a:lnTo>
                <a:lnTo>
                  <a:pt x="550" y="761"/>
                </a:lnTo>
                <a:lnTo>
                  <a:pt x="544" y="753"/>
                </a:lnTo>
                <a:lnTo>
                  <a:pt x="542" y="753"/>
                </a:lnTo>
                <a:lnTo>
                  <a:pt x="541" y="749"/>
                </a:lnTo>
                <a:lnTo>
                  <a:pt x="538" y="748"/>
                </a:lnTo>
                <a:lnTo>
                  <a:pt x="529" y="743"/>
                </a:lnTo>
                <a:lnTo>
                  <a:pt x="528" y="740"/>
                </a:lnTo>
                <a:lnTo>
                  <a:pt x="527" y="739"/>
                </a:lnTo>
                <a:lnTo>
                  <a:pt x="525" y="735"/>
                </a:lnTo>
                <a:lnTo>
                  <a:pt x="524" y="736"/>
                </a:lnTo>
                <a:lnTo>
                  <a:pt x="519" y="736"/>
                </a:lnTo>
                <a:lnTo>
                  <a:pt x="516" y="736"/>
                </a:lnTo>
                <a:lnTo>
                  <a:pt x="515" y="733"/>
                </a:lnTo>
                <a:lnTo>
                  <a:pt x="514" y="732"/>
                </a:lnTo>
                <a:lnTo>
                  <a:pt x="505" y="727"/>
                </a:lnTo>
                <a:lnTo>
                  <a:pt x="503" y="722"/>
                </a:lnTo>
                <a:lnTo>
                  <a:pt x="485" y="709"/>
                </a:lnTo>
                <a:lnTo>
                  <a:pt x="479" y="704"/>
                </a:lnTo>
                <a:lnTo>
                  <a:pt x="477" y="707"/>
                </a:lnTo>
                <a:lnTo>
                  <a:pt x="476" y="710"/>
                </a:lnTo>
                <a:lnTo>
                  <a:pt x="475" y="713"/>
                </a:lnTo>
                <a:lnTo>
                  <a:pt x="475" y="717"/>
                </a:lnTo>
                <a:lnTo>
                  <a:pt x="466" y="713"/>
                </a:lnTo>
                <a:lnTo>
                  <a:pt x="463" y="710"/>
                </a:lnTo>
                <a:lnTo>
                  <a:pt x="463" y="707"/>
                </a:lnTo>
                <a:lnTo>
                  <a:pt x="460" y="701"/>
                </a:lnTo>
                <a:lnTo>
                  <a:pt x="454" y="698"/>
                </a:lnTo>
                <a:lnTo>
                  <a:pt x="436" y="694"/>
                </a:lnTo>
                <a:lnTo>
                  <a:pt x="427" y="690"/>
                </a:lnTo>
                <a:lnTo>
                  <a:pt x="423" y="687"/>
                </a:lnTo>
                <a:lnTo>
                  <a:pt x="420" y="687"/>
                </a:lnTo>
                <a:lnTo>
                  <a:pt x="411" y="687"/>
                </a:lnTo>
                <a:lnTo>
                  <a:pt x="407" y="685"/>
                </a:lnTo>
                <a:lnTo>
                  <a:pt x="405" y="684"/>
                </a:lnTo>
                <a:lnTo>
                  <a:pt x="404" y="681"/>
                </a:lnTo>
                <a:lnTo>
                  <a:pt x="392" y="680"/>
                </a:lnTo>
                <a:lnTo>
                  <a:pt x="387" y="681"/>
                </a:lnTo>
                <a:lnTo>
                  <a:pt x="385" y="683"/>
                </a:lnTo>
                <a:lnTo>
                  <a:pt x="379" y="687"/>
                </a:lnTo>
                <a:lnTo>
                  <a:pt x="376" y="688"/>
                </a:lnTo>
                <a:lnTo>
                  <a:pt x="376" y="690"/>
                </a:lnTo>
                <a:lnTo>
                  <a:pt x="375" y="690"/>
                </a:lnTo>
                <a:lnTo>
                  <a:pt x="374" y="688"/>
                </a:lnTo>
                <a:lnTo>
                  <a:pt x="372" y="688"/>
                </a:lnTo>
                <a:lnTo>
                  <a:pt x="359" y="697"/>
                </a:lnTo>
                <a:lnTo>
                  <a:pt x="356" y="697"/>
                </a:lnTo>
                <a:lnTo>
                  <a:pt x="353" y="698"/>
                </a:lnTo>
                <a:lnTo>
                  <a:pt x="349" y="703"/>
                </a:lnTo>
                <a:lnTo>
                  <a:pt x="335" y="711"/>
                </a:lnTo>
                <a:lnTo>
                  <a:pt x="330" y="716"/>
                </a:lnTo>
                <a:lnTo>
                  <a:pt x="332" y="722"/>
                </a:lnTo>
                <a:lnTo>
                  <a:pt x="329" y="724"/>
                </a:lnTo>
                <a:lnTo>
                  <a:pt x="329" y="726"/>
                </a:lnTo>
                <a:lnTo>
                  <a:pt x="329" y="727"/>
                </a:lnTo>
                <a:lnTo>
                  <a:pt x="327" y="729"/>
                </a:lnTo>
                <a:lnTo>
                  <a:pt x="324" y="730"/>
                </a:lnTo>
                <a:lnTo>
                  <a:pt x="323" y="730"/>
                </a:lnTo>
                <a:lnTo>
                  <a:pt x="323" y="735"/>
                </a:lnTo>
                <a:lnTo>
                  <a:pt x="323" y="737"/>
                </a:lnTo>
                <a:lnTo>
                  <a:pt x="323" y="740"/>
                </a:lnTo>
                <a:lnTo>
                  <a:pt x="320" y="742"/>
                </a:lnTo>
                <a:lnTo>
                  <a:pt x="314" y="745"/>
                </a:lnTo>
                <a:lnTo>
                  <a:pt x="304" y="748"/>
                </a:lnTo>
                <a:lnTo>
                  <a:pt x="298" y="750"/>
                </a:lnTo>
                <a:lnTo>
                  <a:pt x="296" y="753"/>
                </a:lnTo>
                <a:lnTo>
                  <a:pt x="293" y="755"/>
                </a:lnTo>
                <a:lnTo>
                  <a:pt x="288" y="762"/>
                </a:lnTo>
                <a:lnTo>
                  <a:pt x="288" y="763"/>
                </a:lnTo>
                <a:lnTo>
                  <a:pt x="287" y="768"/>
                </a:lnTo>
                <a:lnTo>
                  <a:pt x="287" y="769"/>
                </a:lnTo>
                <a:lnTo>
                  <a:pt x="285" y="773"/>
                </a:lnTo>
                <a:lnTo>
                  <a:pt x="284" y="776"/>
                </a:lnTo>
                <a:lnTo>
                  <a:pt x="275" y="786"/>
                </a:lnTo>
                <a:lnTo>
                  <a:pt x="271" y="792"/>
                </a:lnTo>
                <a:lnTo>
                  <a:pt x="274" y="798"/>
                </a:lnTo>
                <a:lnTo>
                  <a:pt x="274" y="799"/>
                </a:lnTo>
                <a:lnTo>
                  <a:pt x="270" y="801"/>
                </a:lnTo>
                <a:lnTo>
                  <a:pt x="264" y="807"/>
                </a:lnTo>
                <a:lnTo>
                  <a:pt x="258" y="808"/>
                </a:lnTo>
                <a:lnTo>
                  <a:pt x="257" y="810"/>
                </a:lnTo>
                <a:lnTo>
                  <a:pt x="257" y="811"/>
                </a:lnTo>
                <a:lnTo>
                  <a:pt x="255" y="812"/>
                </a:lnTo>
                <a:lnTo>
                  <a:pt x="254" y="814"/>
                </a:lnTo>
                <a:lnTo>
                  <a:pt x="252" y="815"/>
                </a:lnTo>
                <a:lnTo>
                  <a:pt x="248" y="817"/>
                </a:lnTo>
                <a:lnTo>
                  <a:pt x="233" y="824"/>
                </a:lnTo>
                <a:lnTo>
                  <a:pt x="200" y="831"/>
                </a:lnTo>
                <a:lnTo>
                  <a:pt x="190" y="837"/>
                </a:lnTo>
                <a:lnTo>
                  <a:pt x="181" y="838"/>
                </a:lnTo>
                <a:lnTo>
                  <a:pt x="158" y="837"/>
                </a:lnTo>
                <a:lnTo>
                  <a:pt x="154" y="838"/>
                </a:lnTo>
                <a:lnTo>
                  <a:pt x="151" y="838"/>
                </a:lnTo>
                <a:lnTo>
                  <a:pt x="150" y="837"/>
                </a:lnTo>
                <a:lnTo>
                  <a:pt x="148" y="836"/>
                </a:lnTo>
                <a:lnTo>
                  <a:pt x="145" y="836"/>
                </a:lnTo>
                <a:lnTo>
                  <a:pt x="143" y="823"/>
                </a:lnTo>
                <a:lnTo>
                  <a:pt x="143" y="815"/>
                </a:lnTo>
                <a:lnTo>
                  <a:pt x="145" y="811"/>
                </a:lnTo>
                <a:lnTo>
                  <a:pt x="154" y="802"/>
                </a:lnTo>
                <a:lnTo>
                  <a:pt x="158" y="797"/>
                </a:lnTo>
                <a:lnTo>
                  <a:pt x="168" y="788"/>
                </a:lnTo>
                <a:lnTo>
                  <a:pt x="173" y="784"/>
                </a:lnTo>
                <a:lnTo>
                  <a:pt x="174" y="781"/>
                </a:lnTo>
                <a:lnTo>
                  <a:pt x="177" y="775"/>
                </a:lnTo>
                <a:lnTo>
                  <a:pt x="179" y="772"/>
                </a:lnTo>
                <a:lnTo>
                  <a:pt x="180" y="771"/>
                </a:lnTo>
                <a:lnTo>
                  <a:pt x="183" y="768"/>
                </a:lnTo>
                <a:lnTo>
                  <a:pt x="186" y="765"/>
                </a:lnTo>
                <a:lnTo>
                  <a:pt x="186" y="761"/>
                </a:lnTo>
                <a:lnTo>
                  <a:pt x="183" y="755"/>
                </a:lnTo>
                <a:lnTo>
                  <a:pt x="180" y="750"/>
                </a:lnTo>
                <a:lnTo>
                  <a:pt x="177" y="745"/>
                </a:lnTo>
                <a:lnTo>
                  <a:pt x="180" y="736"/>
                </a:lnTo>
                <a:lnTo>
                  <a:pt x="174" y="735"/>
                </a:lnTo>
                <a:lnTo>
                  <a:pt x="167" y="740"/>
                </a:lnTo>
                <a:lnTo>
                  <a:pt x="161" y="740"/>
                </a:lnTo>
                <a:lnTo>
                  <a:pt x="128" y="748"/>
                </a:lnTo>
                <a:lnTo>
                  <a:pt x="121" y="748"/>
                </a:lnTo>
                <a:lnTo>
                  <a:pt x="119" y="746"/>
                </a:lnTo>
                <a:lnTo>
                  <a:pt x="117" y="745"/>
                </a:lnTo>
                <a:lnTo>
                  <a:pt x="117" y="742"/>
                </a:lnTo>
                <a:lnTo>
                  <a:pt x="115" y="740"/>
                </a:lnTo>
                <a:lnTo>
                  <a:pt x="112" y="739"/>
                </a:lnTo>
                <a:lnTo>
                  <a:pt x="108" y="737"/>
                </a:lnTo>
                <a:lnTo>
                  <a:pt x="105" y="736"/>
                </a:lnTo>
                <a:lnTo>
                  <a:pt x="85" y="723"/>
                </a:lnTo>
                <a:lnTo>
                  <a:pt x="78" y="720"/>
                </a:lnTo>
                <a:lnTo>
                  <a:pt x="67" y="713"/>
                </a:lnTo>
                <a:lnTo>
                  <a:pt x="65" y="711"/>
                </a:lnTo>
                <a:lnTo>
                  <a:pt x="62" y="711"/>
                </a:lnTo>
                <a:lnTo>
                  <a:pt x="60" y="713"/>
                </a:lnTo>
                <a:lnTo>
                  <a:pt x="57" y="713"/>
                </a:lnTo>
                <a:lnTo>
                  <a:pt x="56" y="711"/>
                </a:lnTo>
                <a:lnTo>
                  <a:pt x="53" y="710"/>
                </a:lnTo>
                <a:lnTo>
                  <a:pt x="53" y="707"/>
                </a:lnTo>
                <a:lnTo>
                  <a:pt x="53" y="704"/>
                </a:lnTo>
                <a:lnTo>
                  <a:pt x="52" y="701"/>
                </a:lnTo>
                <a:lnTo>
                  <a:pt x="50" y="700"/>
                </a:lnTo>
                <a:lnTo>
                  <a:pt x="46" y="697"/>
                </a:lnTo>
                <a:lnTo>
                  <a:pt x="44" y="696"/>
                </a:lnTo>
                <a:lnTo>
                  <a:pt x="44" y="693"/>
                </a:lnTo>
                <a:lnTo>
                  <a:pt x="41" y="687"/>
                </a:lnTo>
                <a:lnTo>
                  <a:pt x="41" y="685"/>
                </a:lnTo>
                <a:lnTo>
                  <a:pt x="37" y="680"/>
                </a:lnTo>
                <a:lnTo>
                  <a:pt x="36" y="678"/>
                </a:lnTo>
                <a:lnTo>
                  <a:pt x="36" y="675"/>
                </a:lnTo>
                <a:lnTo>
                  <a:pt x="36" y="675"/>
                </a:lnTo>
                <a:lnTo>
                  <a:pt x="37" y="672"/>
                </a:lnTo>
                <a:lnTo>
                  <a:pt x="39" y="665"/>
                </a:lnTo>
                <a:lnTo>
                  <a:pt x="40" y="662"/>
                </a:lnTo>
                <a:lnTo>
                  <a:pt x="47" y="659"/>
                </a:lnTo>
                <a:lnTo>
                  <a:pt x="41" y="655"/>
                </a:lnTo>
                <a:lnTo>
                  <a:pt x="37" y="649"/>
                </a:lnTo>
                <a:lnTo>
                  <a:pt x="33" y="641"/>
                </a:lnTo>
                <a:lnTo>
                  <a:pt x="33" y="634"/>
                </a:lnTo>
                <a:lnTo>
                  <a:pt x="36" y="629"/>
                </a:lnTo>
                <a:lnTo>
                  <a:pt x="46" y="623"/>
                </a:lnTo>
                <a:lnTo>
                  <a:pt x="53" y="612"/>
                </a:lnTo>
                <a:lnTo>
                  <a:pt x="54" y="610"/>
                </a:lnTo>
                <a:lnTo>
                  <a:pt x="53" y="605"/>
                </a:lnTo>
                <a:lnTo>
                  <a:pt x="54" y="600"/>
                </a:lnTo>
                <a:lnTo>
                  <a:pt x="59" y="596"/>
                </a:lnTo>
                <a:lnTo>
                  <a:pt x="63" y="593"/>
                </a:lnTo>
                <a:lnTo>
                  <a:pt x="66" y="593"/>
                </a:lnTo>
                <a:lnTo>
                  <a:pt x="73" y="596"/>
                </a:lnTo>
                <a:lnTo>
                  <a:pt x="76" y="596"/>
                </a:lnTo>
                <a:lnTo>
                  <a:pt x="76" y="593"/>
                </a:lnTo>
                <a:lnTo>
                  <a:pt x="70" y="582"/>
                </a:lnTo>
                <a:lnTo>
                  <a:pt x="70" y="580"/>
                </a:lnTo>
                <a:lnTo>
                  <a:pt x="70" y="573"/>
                </a:lnTo>
                <a:lnTo>
                  <a:pt x="67" y="567"/>
                </a:lnTo>
                <a:lnTo>
                  <a:pt x="67" y="567"/>
                </a:lnTo>
                <a:lnTo>
                  <a:pt x="69" y="563"/>
                </a:lnTo>
                <a:lnTo>
                  <a:pt x="70" y="563"/>
                </a:lnTo>
                <a:lnTo>
                  <a:pt x="70" y="561"/>
                </a:lnTo>
                <a:lnTo>
                  <a:pt x="70" y="561"/>
                </a:lnTo>
                <a:lnTo>
                  <a:pt x="70" y="560"/>
                </a:lnTo>
                <a:lnTo>
                  <a:pt x="70" y="558"/>
                </a:lnTo>
                <a:lnTo>
                  <a:pt x="69" y="557"/>
                </a:lnTo>
                <a:lnTo>
                  <a:pt x="66" y="553"/>
                </a:lnTo>
                <a:lnTo>
                  <a:pt x="57" y="548"/>
                </a:lnTo>
                <a:lnTo>
                  <a:pt x="54" y="548"/>
                </a:lnTo>
                <a:lnTo>
                  <a:pt x="44" y="550"/>
                </a:lnTo>
                <a:lnTo>
                  <a:pt x="41" y="548"/>
                </a:lnTo>
                <a:lnTo>
                  <a:pt x="28" y="540"/>
                </a:lnTo>
                <a:lnTo>
                  <a:pt x="23" y="534"/>
                </a:lnTo>
                <a:lnTo>
                  <a:pt x="20" y="528"/>
                </a:lnTo>
                <a:lnTo>
                  <a:pt x="21" y="514"/>
                </a:lnTo>
                <a:lnTo>
                  <a:pt x="21" y="507"/>
                </a:lnTo>
                <a:lnTo>
                  <a:pt x="17" y="502"/>
                </a:lnTo>
                <a:lnTo>
                  <a:pt x="10" y="501"/>
                </a:lnTo>
                <a:lnTo>
                  <a:pt x="8" y="499"/>
                </a:lnTo>
                <a:lnTo>
                  <a:pt x="7" y="495"/>
                </a:lnTo>
                <a:lnTo>
                  <a:pt x="5" y="494"/>
                </a:lnTo>
                <a:lnTo>
                  <a:pt x="7" y="491"/>
                </a:lnTo>
                <a:lnTo>
                  <a:pt x="5" y="489"/>
                </a:lnTo>
                <a:lnTo>
                  <a:pt x="2" y="486"/>
                </a:lnTo>
                <a:lnTo>
                  <a:pt x="0" y="481"/>
                </a:lnTo>
                <a:lnTo>
                  <a:pt x="2" y="478"/>
                </a:lnTo>
                <a:lnTo>
                  <a:pt x="7" y="476"/>
                </a:lnTo>
                <a:lnTo>
                  <a:pt x="13" y="472"/>
                </a:lnTo>
                <a:lnTo>
                  <a:pt x="14" y="472"/>
                </a:lnTo>
                <a:lnTo>
                  <a:pt x="18" y="473"/>
                </a:lnTo>
                <a:lnTo>
                  <a:pt x="20" y="472"/>
                </a:lnTo>
                <a:lnTo>
                  <a:pt x="21" y="472"/>
                </a:lnTo>
                <a:lnTo>
                  <a:pt x="24" y="469"/>
                </a:lnTo>
                <a:lnTo>
                  <a:pt x="26" y="469"/>
                </a:lnTo>
                <a:lnTo>
                  <a:pt x="33" y="470"/>
                </a:lnTo>
                <a:lnTo>
                  <a:pt x="39" y="475"/>
                </a:lnTo>
                <a:lnTo>
                  <a:pt x="46" y="478"/>
                </a:lnTo>
                <a:lnTo>
                  <a:pt x="52" y="475"/>
                </a:lnTo>
                <a:lnTo>
                  <a:pt x="52" y="473"/>
                </a:lnTo>
                <a:lnTo>
                  <a:pt x="52" y="472"/>
                </a:lnTo>
                <a:lnTo>
                  <a:pt x="50" y="470"/>
                </a:lnTo>
                <a:lnTo>
                  <a:pt x="52" y="468"/>
                </a:lnTo>
                <a:lnTo>
                  <a:pt x="53" y="468"/>
                </a:lnTo>
                <a:lnTo>
                  <a:pt x="57" y="468"/>
                </a:lnTo>
                <a:lnTo>
                  <a:pt x="59" y="468"/>
                </a:lnTo>
                <a:lnTo>
                  <a:pt x="62" y="465"/>
                </a:lnTo>
                <a:lnTo>
                  <a:pt x="66" y="460"/>
                </a:lnTo>
                <a:lnTo>
                  <a:pt x="67" y="457"/>
                </a:lnTo>
                <a:lnTo>
                  <a:pt x="75" y="455"/>
                </a:lnTo>
                <a:lnTo>
                  <a:pt x="82" y="453"/>
                </a:lnTo>
                <a:lnTo>
                  <a:pt x="83" y="455"/>
                </a:lnTo>
                <a:lnTo>
                  <a:pt x="85" y="457"/>
                </a:lnTo>
                <a:lnTo>
                  <a:pt x="86" y="457"/>
                </a:lnTo>
                <a:lnTo>
                  <a:pt x="88" y="456"/>
                </a:lnTo>
                <a:lnTo>
                  <a:pt x="91" y="450"/>
                </a:lnTo>
                <a:lnTo>
                  <a:pt x="96" y="446"/>
                </a:lnTo>
                <a:lnTo>
                  <a:pt x="96" y="443"/>
                </a:lnTo>
                <a:lnTo>
                  <a:pt x="95" y="437"/>
                </a:lnTo>
                <a:lnTo>
                  <a:pt x="95" y="430"/>
                </a:lnTo>
                <a:lnTo>
                  <a:pt x="96" y="429"/>
                </a:lnTo>
                <a:lnTo>
                  <a:pt x="102" y="421"/>
                </a:lnTo>
                <a:lnTo>
                  <a:pt x="106" y="414"/>
                </a:lnTo>
                <a:lnTo>
                  <a:pt x="108" y="411"/>
                </a:lnTo>
                <a:lnTo>
                  <a:pt x="109" y="407"/>
                </a:lnTo>
                <a:lnTo>
                  <a:pt x="108" y="407"/>
                </a:lnTo>
                <a:lnTo>
                  <a:pt x="99" y="403"/>
                </a:lnTo>
                <a:lnTo>
                  <a:pt x="98" y="400"/>
                </a:lnTo>
                <a:lnTo>
                  <a:pt x="96" y="397"/>
                </a:lnTo>
                <a:lnTo>
                  <a:pt x="95" y="394"/>
                </a:lnTo>
                <a:lnTo>
                  <a:pt x="93" y="391"/>
                </a:lnTo>
                <a:lnTo>
                  <a:pt x="86" y="384"/>
                </a:lnTo>
                <a:lnTo>
                  <a:pt x="78" y="380"/>
                </a:lnTo>
                <a:lnTo>
                  <a:pt x="76" y="375"/>
                </a:lnTo>
                <a:lnTo>
                  <a:pt x="76" y="364"/>
                </a:lnTo>
                <a:lnTo>
                  <a:pt x="76" y="362"/>
                </a:lnTo>
                <a:lnTo>
                  <a:pt x="75" y="359"/>
                </a:lnTo>
                <a:lnTo>
                  <a:pt x="73" y="356"/>
                </a:lnTo>
                <a:lnTo>
                  <a:pt x="75" y="355"/>
                </a:lnTo>
                <a:lnTo>
                  <a:pt x="78" y="351"/>
                </a:lnTo>
                <a:lnTo>
                  <a:pt x="78" y="349"/>
                </a:lnTo>
                <a:lnTo>
                  <a:pt x="76" y="345"/>
                </a:lnTo>
                <a:lnTo>
                  <a:pt x="75" y="343"/>
                </a:lnTo>
                <a:lnTo>
                  <a:pt x="69" y="342"/>
                </a:lnTo>
                <a:lnTo>
                  <a:pt x="66" y="339"/>
                </a:lnTo>
                <a:lnTo>
                  <a:pt x="63" y="335"/>
                </a:lnTo>
                <a:lnTo>
                  <a:pt x="60" y="333"/>
                </a:lnTo>
                <a:lnTo>
                  <a:pt x="56" y="332"/>
                </a:lnTo>
                <a:lnTo>
                  <a:pt x="50" y="329"/>
                </a:lnTo>
                <a:lnTo>
                  <a:pt x="47" y="323"/>
                </a:lnTo>
                <a:lnTo>
                  <a:pt x="46" y="312"/>
                </a:lnTo>
                <a:lnTo>
                  <a:pt x="46" y="307"/>
                </a:lnTo>
                <a:lnTo>
                  <a:pt x="46" y="302"/>
                </a:lnTo>
                <a:lnTo>
                  <a:pt x="47" y="299"/>
                </a:lnTo>
                <a:lnTo>
                  <a:pt x="50" y="294"/>
                </a:lnTo>
                <a:lnTo>
                  <a:pt x="53" y="293"/>
                </a:lnTo>
                <a:lnTo>
                  <a:pt x="59" y="293"/>
                </a:lnTo>
                <a:lnTo>
                  <a:pt x="59" y="291"/>
                </a:lnTo>
                <a:lnTo>
                  <a:pt x="59" y="291"/>
                </a:lnTo>
                <a:lnTo>
                  <a:pt x="60" y="290"/>
                </a:lnTo>
                <a:lnTo>
                  <a:pt x="62" y="289"/>
                </a:lnTo>
                <a:lnTo>
                  <a:pt x="62" y="289"/>
                </a:lnTo>
                <a:lnTo>
                  <a:pt x="63" y="290"/>
                </a:lnTo>
                <a:lnTo>
                  <a:pt x="65" y="290"/>
                </a:lnTo>
                <a:lnTo>
                  <a:pt x="65" y="290"/>
                </a:lnTo>
                <a:lnTo>
                  <a:pt x="70" y="290"/>
                </a:lnTo>
                <a:lnTo>
                  <a:pt x="73" y="290"/>
                </a:lnTo>
                <a:lnTo>
                  <a:pt x="78" y="289"/>
                </a:lnTo>
                <a:lnTo>
                  <a:pt x="82" y="286"/>
                </a:lnTo>
                <a:lnTo>
                  <a:pt x="85" y="281"/>
                </a:lnTo>
                <a:lnTo>
                  <a:pt x="86" y="277"/>
                </a:lnTo>
                <a:lnTo>
                  <a:pt x="88" y="274"/>
                </a:lnTo>
                <a:lnTo>
                  <a:pt x="89" y="273"/>
                </a:lnTo>
                <a:lnTo>
                  <a:pt x="92" y="271"/>
                </a:lnTo>
                <a:lnTo>
                  <a:pt x="101" y="281"/>
                </a:lnTo>
                <a:lnTo>
                  <a:pt x="104" y="284"/>
                </a:lnTo>
                <a:lnTo>
                  <a:pt x="109" y="286"/>
                </a:lnTo>
                <a:lnTo>
                  <a:pt x="115" y="286"/>
                </a:lnTo>
                <a:lnTo>
                  <a:pt x="121" y="284"/>
                </a:lnTo>
                <a:lnTo>
                  <a:pt x="132" y="281"/>
                </a:lnTo>
                <a:lnTo>
                  <a:pt x="138" y="278"/>
                </a:lnTo>
                <a:lnTo>
                  <a:pt x="141" y="277"/>
                </a:lnTo>
                <a:lnTo>
                  <a:pt x="154" y="280"/>
                </a:lnTo>
                <a:lnTo>
                  <a:pt x="160" y="278"/>
                </a:lnTo>
                <a:lnTo>
                  <a:pt x="171" y="271"/>
                </a:lnTo>
                <a:lnTo>
                  <a:pt x="177" y="268"/>
                </a:lnTo>
                <a:lnTo>
                  <a:pt x="180" y="268"/>
                </a:lnTo>
                <a:lnTo>
                  <a:pt x="183" y="265"/>
                </a:lnTo>
                <a:lnTo>
                  <a:pt x="184" y="263"/>
                </a:lnTo>
                <a:lnTo>
                  <a:pt x="189" y="261"/>
                </a:lnTo>
                <a:lnTo>
                  <a:pt x="206" y="267"/>
                </a:lnTo>
                <a:lnTo>
                  <a:pt x="209" y="270"/>
                </a:lnTo>
                <a:lnTo>
                  <a:pt x="212" y="271"/>
                </a:lnTo>
                <a:lnTo>
                  <a:pt x="215" y="277"/>
                </a:lnTo>
                <a:lnTo>
                  <a:pt x="215" y="277"/>
                </a:lnTo>
                <a:lnTo>
                  <a:pt x="218" y="278"/>
                </a:lnTo>
                <a:lnTo>
                  <a:pt x="219" y="278"/>
                </a:lnTo>
                <a:lnTo>
                  <a:pt x="220" y="278"/>
                </a:lnTo>
                <a:lnTo>
                  <a:pt x="222" y="277"/>
                </a:lnTo>
                <a:lnTo>
                  <a:pt x="231" y="281"/>
                </a:lnTo>
                <a:lnTo>
                  <a:pt x="235" y="281"/>
                </a:lnTo>
                <a:lnTo>
                  <a:pt x="239" y="283"/>
                </a:lnTo>
                <a:lnTo>
                  <a:pt x="239" y="283"/>
                </a:lnTo>
                <a:lnTo>
                  <a:pt x="242" y="281"/>
                </a:lnTo>
                <a:lnTo>
                  <a:pt x="242" y="281"/>
                </a:lnTo>
                <a:lnTo>
                  <a:pt x="242" y="280"/>
                </a:lnTo>
                <a:lnTo>
                  <a:pt x="244" y="277"/>
                </a:lnTo>
                <a:lnTo>
                  <a:pt x="248" y="268"/>
                </a:lnTo>
                <a:lnTo>
                  <a:pt x="254" y="265"/>
                </a:lnTo>
                <a:lnTo>
                  <a:pt x="267" y="264"/>
                </a:lnTo>
                <a:lnTo>
                  <a:pt x="268" y="263"/>
                </a:lnTo>
                <a:lnTo>
                  <a:pt x="270" y="263"/>
                </a:lnTo>
                <a:lnTo>
                  <a:pt x="271" y="260"/>
                </a:lnTo>
                <a:lnTo>
                  <a:pt x="272" y="258"/>
                </a:lnTo>
                <a:lnTo>
                  <a:pt x="274" y="255"/>
                </a:lnTo>
                <a:lnTo>
                  <a:pt x="274" y="254"/>
                </a:lnTo>
                <a:lnTo>
                  <a:pt x="275" y="247"/>
                </a:lnTo>
                <a:lnTo>
                  <a:pt x="275" y="244"/>
                </a:lnTo>
                <a:lnTo>
                  <a:pt x="277" y="241"/>
                </a:lnTo>
                <a:lnTo>
                  <a:pt x="278" y="238"/>
                </a:lnTo>
                <a:lnTo>
                  <a:pt x="280" y="237"/>
                </a:lnTo>
                <a:lnTo>
                  <a:pt x="284" y="237"/>
                </a:lnTo>
                <a:lnTo>
                  <a:pt x="285" y="237"/>
                </a:lnTo>
                <a:lnTo>
                  <a:pt x="294" y="229"/>
                </a:lnTo>
                <a:lnTo>
                  <a:pt x="298" y="222"/>
                </a:lnTo>
                <a:lnTo>
                  <a:pt x="298" y="212"/>
                </a:lnTo>
                <a:lnTo>
                  <a:pt x="294" y="202"/>
                </a:lnTo>
                <a:lnTo>
                  <a:pt x="290" y="198"/>
                </a:lnTo>
                <a:lnTo>
                  <a:pt x="288" y="196"/>
                </a:lnTo>
                <a:lnTo>
                  <a:pt x="290" y="195"/>
                </a:lnTo>
                <a:lnTo>
                  <a:pt x="291" y="192"/>
                </a:lnTo>
                <a:lnTo>
                  <a:pt x="296" y="189"/>
                </a:lnTo>
                <a:lnTo>
                  <a:pt x="300" y="186"/>
                </a:lnTo>
                <a:lnTo>
                  <a:pt x="307" y="186"/>
                </a:lnTo>
                <a:lnTo>
                  <a:pt x="311" y="183"/>
                </a:lnTo>
                <a:lnTo>
                  <a:pt x="322" y="172"/>
                </a:lnTo>
                <a:lnTo>
                  <a:pt x="326" y="169"/>
                </a:lnTo>
                <a:lnTo>
                  <a:pt x="329" y="167"/>
                </a:lnTo>
                <a:lnTo>
                  <a:pt x="330" y="166"/>
                </a:lnTo>
                <a:lnTo>
                  <a:pt x="332" y="163"/>
                </a:lnTo>
                <a:lnTo>
                  <a:pt x="332" y="160"/>
                </a:lnTo>
                <a:lnTo>
                  <a:pt x="330" y="160"/>
                </a:lnTo>
                <a:lnTo>
                  <a:pt x="330" y="159"/>
                </a:lnTo>
                <a:lnTo>
                  <a:pt x="332" y="156"/>
                </a:lnTo>
                <a:lnTo>
                  <a:pt x="336" y="151"/>
                </a:lnTo>
                <a:lnTo>
                  <a:pt x="340" y="149"/>
                </a:lnTo>
                <a:lnTo>
                  <a:pt x="350" y="147"/>
                </a:lnTo>
                <a:lnTo>
                  <a:pt x="356" y="149"/>
                </a:lnTo>
                <a:lnTo>
                  <a:pt x="358" y="153"/>
                </a:lnTo>
                <a:lnTo>
                  <a:pt x="359" y="159"/>
                </a:lnTo>
                <a:lnTo>
                  <a:pt x="358" y="166"/>
                </a:lnTo>
                <a:lnTo>
                  <a:pt x="358" y="173"/>
                </a:lnTo>
                <a:lnTo>
                  <a:pt x="353" y="188"/>
                </a:lnTo>
                <a:lnTo>
                  <a:pt x="353" y="193"/>
                </a:lnTo>
                <a:lnTo>
                  <a:pt x="353" y="201"/>
                </a:lnTo>
                <a:lnTo>
                  <a:pt x="355" y="205"/>
                </a:lnTo>
                <a:lnTo>
                  <a:pt x="358" y="208"/>
                </a:lnTo>
                <a:lnTo>
                  <a:pt x="363" y="209"/>
                </a:lnTo>
                <a:lnTo>
                  <a:pt x="368" y="212"/>
                </a:lnTo>
                <a:lnTo>
                  <a:pt x="372" y="218"/>
                </a:lnTo>
                <a:lnTo>
                  <a:pt x="384" y="235"/>
                </a:lnTo>
                <a:lnTo>
                  <a:pt x="385" y="237"/>
                </a:lnTo>
                <a:lnTo>
                  <a:pt x="388" y="238"/>
                </a:lnTo>
                <a:lnTo>
                  <a:pt x="397" y="244"/>
                </a:lnTo>
                <a:lnTo>
                  <a:pt x="400" y="244"/>
                </a:lnTo>
                <a:lnTo>
                  <a:pt x="401" y="242"/>
                </a:lnTo>
                <a:lnTo>
                  <a:pt x="404" y="241"/>
                </a:lnTo>
                <a:lnTo>
                  <a:pt x="405" y="240"/>
                </a:lnTo>
                <a:lnTo>
                  <a:pt x="407" y="241"/>
                </a:lnTo>
                <a:lnTo>
                  <a:pt x="408" y="244"/>
                </a:lnTo>
                <a:lnTo>
                  <a:pt x="410" y="244"/>
                </a:lnTo>
                <a:lnTo>
                  <a:pt x="412" y="245"/>
                </a:lnTo>
                <a:lnTo>
                  <a:pt x="418" y="245"/>
                </a:lnTo>
                <a:lnTo>
                  <a:pt x="421" y="245"/>
                </a:lnTo>
                <a:lnTo>
                  <a:pt x="425" y="253"/>
                </a:lnTo>
                <a:lnTo>
                  <a:pt x="421" y="258"/>
                </a:lnTo>
                <a:lnTo>
                  <a:pt x="417" y="264"/>
                </a:lnTo>
                <a:lnTo>
                  <a:pt x="412" y="271"/>
                </a:lnTo>
                <a:lnTo>
                  <a:pt x="412" y="273"/>
                </a:lnTo>
                <a:lnTo>
                  <a:pt x="411" y="274"/>
                </a:lnTo>
                <a:lnTo>
                  <a:pt x="415" y="274"/>
                </a:lnTo>
                <a:lnTo>
                  <a:pt x="417" y="276"/>
                </a:lnTo>
                <a:lnTo>
                  <a:pt x="428" y="281"/>
                </a:lnTo>
                <a:lnTo>
                  <a:pt x="428" y="281"/>
                </a:lnTo>
                <a:lnTo>
                  <a:pt x="430" y="284"/>
                </a:lnTo>
                <a:lnTo>
                  <a:pt x="431" y="289"/>
                </a:lnTo>
                <a:lnTo>
                  <a:pt x="434" y="294"/>
                </a:lnTo>
                <a:lnTo>
                  <a:pt x="436" y="297"/>
                </a:lnTo>
                <a:lnTo>
                  <a:pt x="437" y="300"/>
                </a:lnTo>
                <a:lnTo>
                  <a:pt x="437" y="306"/>
                </a:lnTo>
                <a:lnTo>
                  <a:pt x="436" y="309"/>
                </a:lnTo>
                <a:lnTo>
                  <a:pt x="434" y="312"/>
                </a:lnTo>
                <a:lnTo>
                  <a:pt x="434" y="316"/>
                </a:lnTo>
                <a:lnTo>
                  <a:pt x="441" y="313"/>
                </a:lnTo>
                <a:lnTo>
                  <a:pt x="447" y="316"/>
                </a:lnTo>
                <a:lnTo>
                  <a:pt x="453" y="317"/>
                </a:lnTo>
                <a:lnTo>
                  <a:pt x="459" y="312"/>
                </a:lnTo>
                <a:lnTo>
                  <a:pt x="463" y="303"/>
                </a:lnTo>
                <a:lnTo>
                  <a:pt x="464" y="297"/>
                </a:lnTo>
                <a:lnTo>
                  <a:pt x="463" y="293"/>
                </a:lnTo>
                <a:lnTo>
                  <a:pt x="462" y="293"/>
                </a:lnTo>
                <a:lnTo>
                  <a:pt x="457" y="291"/>
                </a:lnTo>
                <a:lnTo>
                  <a:pt x="456" y="290"/>
                </a:lnTo>
                <a:lnTo>
                  <a:pt x="454" y="287"/>
                </a:lnTo>
                <a:lnTo>
                  <a:pt x="453" y="283"/>
                </a:lnTo>
                <a:lnTo>
                  <a:pt x="450" y="281"/>
                </a:lnTo>
                <a:lnTo>
                  <a:pt x="450" y="280"/>
                </a:lnTo>
                <a:lnTo>
                  <a:pt x="450" y="280"/>
                </a:lnTo>
                <a:lnTo>
                  <a:pt x="450" y="278"/>
                </a:lnTo>
                <a:lnTo>
                  <a:pt x="450" y="278"/>
                </a:lnTo>
                <a:lnTo>
                  <a:pt x="457" y="273"/>
                </a:lnTo>
                <a:lnTo>
                  <a:pt x="454" y="264"/>
                </a:lnTo>
                <a:lnTo>
                  <a:pt x="454" y="261"/>
                </a:lnTo>
                <a:lnTo>
                  <a:pt x="460" y="257"/>
                </a:lnTo>
                <a:lnTo>
                  <a:pt x="464" y="255"/>
                </a:lnTo>
                <a:lnTo>
                  <a:pt x="466" y="255"/>
                </a:lnTo>
                <a:lnTo>
                  <a:pt x="467" y="253"/>
                </a:lnTo>
                <a:lnTo>
                  <a:pt x="467" y="250"/>
                </a:lnTo>
                <a:lnTo>
                  <a:pt x="467" y="244"/>
                </a:lnTo>
                <a:lnTo>
                  <a:pt x="469" y="241"/>
                </a:lnTo>
                <a:lnTo>
                  <a:pt x="472" y="235"/>
                </a:lnTo>
                <a:lnTo>
                  <a:pt x="486" y="227"/>
                </a:lnTo>
                <a:lnTo>
                  <a:pt x="488" y="224"/>
                </a:lnTo>
                <a:lnTo>
                  <a:pt x="489" y="221"/>
                </a:lnTo>
                <a:lnTo>
                  <a:pt x="489" y="219"/>
                </a:lnTo>
                <a:lnTo>
                  <a:pt x="492" y="218"/>
                </a:lnTo>
                <a:lnTo>
                  <a:pt x="493" y="216"/>
                </a:lnTo>
                <a:lnTo>
                  <a:pt x="496" y="215"/>
                </a:lnTo>
                <a:lnTo>
                  <a:pt x="498" y="212"/>
                </a:lnTo>
                <a:lnTo>
                  <a:pt x="501" y="202"/>
                </a:lnTo>
                <a:lnTo>
                  <a:pt x="506" y="192"/>
                </a:lnTo>
                <a:lnTo>
                  <a:pt x="508" y="186"/>
                </a:lnTo>
                <a:lnTo>
                  <a:pt x="508" y="183"/>
                </a:lnTo>
                <a:lnTo>
                  <a:pt x="506" y="173"/>
                </a:lnTo>
                <a:lnTo>
                  <a:pt x="506" y="170"/>
                </a:lnTo>
                <a:lnTo>
                  <a:pt x="506" y="166"/>
                </a:lnTo>
                <a:lnTo>
                  <a:pt x="506" y="163"/>
                </a:lnTo>
                <a:lnTo>
                  <a:pt x="503" y="162"/>
                </a:lnTo>
                <a:lnTo>
                  <a:pt x="502" y="159"/>
                </a:lnTo>
                <a:lnTo>
                  <a:pt x="503" y="151"/>
                </a:lnTo>
                <a:lnTo>
                  <a:pt x="508" y="146"/>
                </a:lnTo>
                <a:lnTo>
                  <a:pt x="511" y="143"/>
                </a:lnTo>
                <a:lnTo>
                  <a:pt x="519" y="141"/>
                </a:lnTo>
                <a:lnTo>
                  <a:pt x="524" y="143"/>
                </a:lnTo>
                <a:lnTo>
                  <a:pt x="524" y="146"/>
                </a:lnTo>
                <a:lnTo>
                  <a:pt x="528" y="151"/>
                </a:lnTo>
                <a:lnTo>
                  <a:pt x="529" y="151"/>
                </a:lnTo>
                <a:lnTo>
                  <a:pt x="531" y="150"/>
                </a:lnTo>
                <a:lnTo>
                  <a:pt x="532" y="149"/>
                </a:lnTo>
                <a:lnTo>
                  <a:pt x="532" y="147"/>
                </a:lnTo>
                <a:lnTo>
                  <a:pt x="534" y="146"/>
                </a:lnTo>
                <a:lnTo>
                  <a:pt x="537" y="144"/>
                </a:lnTo>
                <a:lnTo>
                  <a:pt x="538" y="143"/>
                </a:lnTo>
                <a:lnTo>
                  <a:pt x="540" y="146"/>
                </a:lnTo>
                <a:lnTo>
                  <a:pt x="540" y="170"/>
                </a:lnTo>
                <a:lnTo>
                  <a:pt x="538" y="175"/>
                </a:lnTo>
                <a:lnTo>
                  <a:pt x="540" y="176"/>
                </a:lnTo>
                <a:lnTo>
                  <a:pt x="541" y="177"/>
                </a:lnTo>
                <a:lnTo>
                  <a:pt x="544" y="179"/>
                </a:lnTo>
                <a:lnTo>
                  <a:pt x="545" y="180"/>
                </a:lnTo>
                <a:lnTo>
                  <a:pt x="550" y="190"/>
                </a:lnTo>
                <a:lnTo>
                  <a:pt x="551" y="193"/>
                </a:lnTo>
                <a:lnTo>
                  <a:pt x="555" y="196"/>
                </a:lnTo>
                <a:lnTo>
                  <a:pt x="560" y="198"/>
                </a:lnTo>
                <a:lnTo>
                  <a:pt x="580" y="199"/>
                </a:lnTo>
                <a:lnTo>
                  <a:pt x="583" y="198"/>
                </a:lnTo>
                <a:lnTo>
                  <a:pt x="586" y="193"/>
                </a:lnTo>
                <a:lnTo>
                  <a:pt x="586" y="192"/>
                </a:lnTo>
                <a:lnTo>
                  <a:pt x="586" y="189"/>
                </a:lnTo>
                <a:lnTo>
                  <a:pt x="587" y="186"/>
                </a:lnTo>
                <a:lnTo>
                  <a:pt x="589" y="183"/>
                </a:lnTo>
                <a:lnTo>
                  <a:pt x="590" y="185"/>
                </a:lnTo>
                <a:lnTo>
                  <a:pt x="594" y="186"/>
                </a:lnTo>
                <a:lnTo>
                  <a:pt x="597" y="188"/>
                </a:lnTo>
                <a:lnTo>
                  <a:pt x="602" y="186"/>
                </a:lnTo>
                <a:lnTo>
                  <a:pt x="613" y="180"/>
                </a:lnTo>
                <a:lnTo>
                  <a:pt x="622" y="179"/>
                </a:lnTo>
                <a:lnTo>
                  <a:pt x="625" y="180"/>
                </a:lnTo>
                <a:lnTo>
                  <a:pt x="629" y="180"/>
                </a:lnTo>
                <a:lnTo>
                  <a:pt x="633" y="183"/>
                </a:lnTo>
                <a:lnTo>
                  <a:pt x="633" y="188"/>
                </a:lnTo>
                <a:lnTo>
                  <a:pt x="633" y="193"/>
                </a:lnTo>
                <a:lnTo>
                  <a:pt x="635" y="199"/>
                </a:lnTo>
                <a:lnTo>
                  <a:pt x="638" y="203"/>
                </a:lnTo>
                <a:lnTo>
                  <a:pt x="645" y="209"/>
                </a:lnTo>
                <a:lnTo>
                  <a:pt x="646" y="214"/>
                </a:lnTo>
                <a:lnTo>
                  <a:pt x="646" y="219"/>
                </a:lnTo>
                <a:lnTo>
                  <a:pt x="652" y="221"/>
                </a:lnTo>
                <a:lnTo>
                  <a:pt x="659" y="218"/>
                </a:lnTo>
                <a:lnTo>
                  <a:pt x="665" y="215"/>
                </a:lnTo>
                <a:lnTo>
                  <a:pt x="668" y="209"/>
                </a:lnTo>
                <a:lnTo>
                  <a:pt x="665" y="205"/>
                </a:lnTo>
                <a:lnTo>
                  <a:pt x="658" y="196"/>
                </a:lnTo>
                <a:lnTo>
                  <a:pt x="656" y="193"/>
                </a:lnTo>
                <a:lnTo>
                  <a:pt x="656" y="192"/>
                </a:lnTo>
                <a:lnTo>
                  <a:pt x="656" y="189"/>
                </a:lnTo>
                <a:lnTo>
                  <a:pt x="656" y="186"/>
                </a:lnTo>
                <a:lnTo>
                  <a:pt x="658" y="183"/>
                </a:lnTo>
                <a:lnTo>
                  <a:pt x="662" y="180"/>
                </a:lnTo>
                <a:lnTo>
                  <a:pt x="664" y="179"/>
                </a:lnTo>
                <a:lnTo>
                  <a:pt x="665" y="173"/>
                </a:lnTo>
                <a:lnTo>
                  <a:pt x="664" y="170"/>
                </a:lnTo>
                <a:lnTo>
                  <a:pt x="661" y="169"/>
                </a:lnTo>
                <a:lnTo>
                  <a:pt x="654" y="166"/>
                </a:lnTo>
                <a:lnTo>
                  <a:pt x="648" y="164"/>
                </a:lnTo>
                <a:lnTo>
                  <a:pt x="645" y="160"/>
                </a:lnTo>
                <a:lnTo>
                  <a:pt x="648" y="156"/>
                </a:lnTo>
                <a:lnTo>
                  <a:pt x="646" y="154"/>
                </a:lnTo>
                <a:lnTo>
                  <a:pt x="646" y="153"/>
                </a:lnTo>
                <a:lnTo>
                  <a:pt x="646" y="151"/>
                </a:lnTo>
                <a:lnTo>
                  <a:pt x="645" y="149"/>
                </a:lnTo>
                <a:lnTo>
                  <a:pt x="646" y="146"/>
                </a:lnTo>
                <a:lnTo>
                  <a:pt x="646" y="140"/>
                </a:lnTo>
                <a:lnTo>
                  <a:pt x="646" y="138"/>
                </a:lnTo>
                <a:lnTo>
                  <a:pt x="649" y="136"/>
                </a:lnTo>
                <a:lnTo>
                  <a:pt x="652" y="131"/>
                </a:lnTo>
                <a:lnTo>
                  <a:pt x="654" y="130"/>
                </a:lnTo>
                <a:lnTo>
                  <a:pt x="656" y="121"/>
                </a:lnTo>
                <a:lnTo>
                  <a:pt x="658" y="120"/>
                </a:lnTo>
                <a:lnTo>
                  <a:pt x="659" y="118"/>
                </a:lnTo>
                <a:lnTo>
                  <a:pt x="677" y="114"/>
                </a:lnTo>
                <a:lnTo>
                  <a:pt x="681" y="114"/>
                </a:lnTo>
                <a:lnTo>
                  <a:pt x="684" y="117"/>
                </a:lnTo>
                <a:lnTo>
                  <a:pt x="684" y="120"/>
                </a:lnTo>
                <a:lnTo>
                  <a:pt x="682" y="126"/>
                </a:lnTo>
                <a:lnTo>
                  <a:pt x="684" y="128"/>
                </a:lnTo>
                <a:lnTo>
                  <a:pt x="691" y="131"/>
                </a:lnTo>
                <a:lnTo>
                  <a:pt x="693" y="131"/>
                </a:lnTo>
                <a:lnTo>
                  <a:pt x="694" y="133"/>
                </a:lnTo>
                <a:lnTo>
                  <a:pt x="694" y="134"/>
                </a:lnTo>
                <a:lnTo>
                  <a:pt x="697" y="136"/>
                </a:lnTo>
                <a:lnTo>
                  <a:pt x="698" y="136"/>
                </a:lnTo>
                <a:lnTo>
                  <a:pt x="706" y="136"/>
                </a:lnTo>
                <a:lnTo>
                  <a:pt x="719" y="140"/>
                </a:lnTo>
                <a:lnTo>
                  <a:pt x="721" y="138"/>
                </a:lnTo>
                <a:lnTo>
                  <a:pt x="724" y="134"/>
                </a:lnTo>
                <a:lnTo>
                  <a:pt x="726" y="128"/>
                </a:lnTo>
                <a:lnTo>
                  <a:pt x="726" y="121"/>
                </a:lnTo>
                <a:lnTo>
                  <a:pt x="724" y="117"/>
                </a:lnTo>
                <a:lnTo>
                  <a:pt x="721" y="113"/>
                </a:lnTo>
                <a:lnTo>
                  <a:pt x="713" y="113"/>
                </a:lnTo>
                <a:lnTo>
                  <a:pt x="710" y="108"/>
                </a:lnTo>
                <a:lnTo>
                  <a:pt x="708" y="102"/>
                </a:lnTo>
                <a:lnTo>
                  <a:pt x="710" y="101"/>
                </a:lnTo>
                <a:lnTo>
                  <a:pt x="711" y="98"/>
                </a:lnTo>
                <a:lnTo>
                  <a:pt x="713" y="95"/>
                </a:lnTo>
                <a:lnTo>
                  <a:pt x="714" y="92"/>
                </a:lnTo>
                <a:lnTo>
                  <a:pt x="714" y="89"/>
                </a:lnTo>
                <a:lnTo>
                  <a:pt x="714" y="87"/>
                </a:lnTo>
                <a:lnTo>
                  <a:pt x="717" y="85"/>
                </a:lnTo>
                <a:lnTo>
                  <a:pt x="720" y="82"/>
                </a:lnTo>
                <a:lnTo>
                  <a:pt x="720" y="78"/>
                </a:lnTo>
                <a:lnTo>
                  <a:pt x="719" y="74"/>
                </a:lnTo>
                <a:lnTo>
                  <a:pt x="719" y="71"/>
                </a:lnTo>
                <a:lnTo>
                  <a:pt x="723" y="65"/>
                </a:lnTo>
                <a:lnTo>
                  <a:pt x="723" y="63"/>
                </a:lnTo>
                <a:lnTo>
                  <a:pt x="724" y="62"/>
                </a:lnTo>
                <a:lnTo>
                  <a:pt x="726" y="53"/>
                </a:lnTo>
                <a:lnTo>
                  <a:pt x="732" y="58"/>
                </a:lnTo>
                <a:lnTo>
                  <a:pt x="739" y="59"/>
                </a:lnTo>
                <a:lnTo>
                  <a:pt x="758" y="55"/>
                </a:lnTo>
                <a:lnTo>
                  <a:pt x="760" y="55"/>
                </a:lnTo>
                <a:lnTo>
                  <a:pt x="763" y="55"/>
                </a:lnTo>
                <a:lnTo>
                  <a:pt x="776" y="63"/>
                </a:lnTo>
                <a:lnTo>
                  <a:pt x="778" y="66"/>
                </a:lnTo>
                <a:lnTo>
                  <a:pt x="778" y="68"/>
                </a:lnTo>
                <a:lnTo>
                  <a:pt x="773" y="71"/>
                </a:lnTo>
                <a:lnTo>
                  <a:pt x="772" y="72"/>
                </a:lnTo>
                <a:lnTo>
                  <a:pt x="773" y="75"/>
                </a:lnTo>
                <a:lnTo>
                  <a:pt x="775" y="75"/>
                </a:lnTo>
                <a:lnTo>
                  <a:pt x="779" y="74"/>
                </a:lnTo>
                <a:lnTo>
                  <a:pt x="781" y="75"/>
                </a:lnTo>
                <a:lnTo>
                  <a:pt x="786" y="78"/>
                </a:lnTo>
                <a:lnTo>
                  <a:pt x="788" y="78"/>
                </a:lnTo>
                <a:lnTo>
                  <a:pt x="791" y="76"/>
                </a:lnTo>
                <a:lnTo>
                  <a:pt x="794" y="76"/>
                </a:lnTo>
                <a:lnTo>
                  <a:pt x="795" y="78"/>
                </a:lnTo>
                <a:lnTo>
                  <a:pt x="798" y="81"/>
                </a:lnTo>
                <a:lnTo>
                  <a:pt x="799" y="81"/>
                </a:lnTo>
                <a:lnTo>
                  <a:pt x="801" y="81"/>
                </a:lnTo>
                <a:lnTo>
                  <a:pt x="808" y="79"/>
                </a:lnTo>
                <a:lnTo>
                  <a:pt x="811" y="79"/>
                </a:lnTo>
                <a:lnTo>
                  <a:pt x="817" y="79"/>
                </a:lnTo>
                <a:lnTo>
                  <a:pt x="820" y="81"/>
                </a:lnTo>
                <a:lnTo>
                  <a:pt x="823" y="81"/>
                </a:lnTo>
                <a:lnTo>
                  <a:pt x="825" y="78"/>
                </a:lnTo>
                <a:lnTo>
                  <a:pt x="830" y="71"/>
                </a:lnTo>
                <a:lnTo>
                  <a:pt x="830" y="71"/>
                </a:lnTo>
                <a:lnTo>
                  <a:pt x="833" y="69"/>
                </a:lnTo>
                <a:lnTo>
                  <a:pt x="833" y="68"/>
                </a:lnTo>
                <a:lnTo>
                  <a:pt x="833" y="68"/>
                </a:lnTo>
                <a:lnTo>
                  <a:pt x="833" y="65"/>
                </a:lnTo>
                <a:lnTo>
                  <a:pt x="833" y="63"/>
                </a:lnTo>
                <a:lnTo>
                  <a:pt x="837" y="55"/>
                </a:lnTo>
                <a:lnTo>
                  <a:pt x="838" y="46"/>
                </a:lnTo>
                <a:lnTo>
                  <a:pt x="840" y="43"/>
                </a:lnTo>
                <a:lnTo>
                  <a:pt x="851" y="32"/>
                </a:lnTo>
                <a:lnTo>
                  <a:pt x="856" y="30"/>
                </a:lnTo>
                <a:lnTo>
                  <a:pt x="867" y="26"/>
                </a:lnTo>
                <a:lnTo>
                  <a:pt x="880" y="24"/>
                </a:lnTo>
                <a:lnTo>
                  <a:pt x="888" y="26"/>
                </a:lnTo>
                <a:lnTo>
                  <a:pt x="892" y="29"/>
                </a:lnTo>
                <a:lnTo>
                  <a:pt x="898" y="29"/>
                </a:lnTo>
                <a:lnTo>
                  <a:pt x="903" y="23"/>
                </a:lnTo>
                <a:lnTo>
                  <a:pt x="903" y="23"/>
                </a:lnTo>
                <a:lnTo>
                  <a:pt x="905" y="20"/>
                </a:lnTo>
                <a:lnTo>
                  <a:pt x="908" y="20"/>
                </a:lnTo>
                <a:lnTo>
                  <a:pt x="909" y="19"/>
                </a:lnTo>
                <a:lnTo>
                  <a:pt x="912" y="20"/>
                </a:lnTo>
                <a:lnTo>
                  <a:pt x="913" y="20"/>
                </a:lnTo>
                <a:lnTo>
                  <a:pt x="913" y="22"/>
                </a:lnTo>
                <a:lnTo>
                  <a:pt x="915" y="23"/>
                </a:lnTo>
                <a:lnTo>
                  <a:pt x="916" y="24"/>
                </a:lnTo>
                <a:lnTo>
                  <a:pt x="918" y="24"/>
                </a:lnTo>
                <a:lnTo>
                  <a:pt x="919" y="24"/>
                </a:lnTo>
                <a:lnTo>
                  <a:pt x="922" y="23"/>
                </a:lnTo>
                <a:lnTo>
                  <a:pt x="922" y="23"/>
                </a:lnTo>
                <a:lnTo>
                  <a:pt x="922" y="23"/>
                </a:lnTo>
                <a:lnTo>
                  <a:pt x="926" y="22"/>
                </a:lnTo>
                <a:lnTo>
                  <a:pt x="931" y="22"/>
                </a:lnTo>
                <a:lnTo>
                  <a:pt x="941" y="23"/>
                </a:lnTo>
                <a:lnTo>
                  <a:pt x="941" y="23"/>
                </a:lnTo>
                <a:lnTo>
                  <a:pt x="941" y="23"/>
                </a:lnTo>
                <a:lnTo>
                  <a:pt x="942" y="23"/>
                </a:lnTo>
                <a:lnTo>
                  <a:pt x="944" y="23"/>
                </a:lnTo>
                <a:lnTo>
                  <a:pt x="947" y="23"/>
                </a:lnTo>
                <a:lnTo>
                  <a:pt x="952" y="27"/>
                </a:lnTo>
                <a:lnTo>
                  <a:pt x="955" y="29"/>
                </a:lnTo>
                <a:lnTo>
                  <a:pt x="958" y="29"/>
                </a:lnTo>
                <a:lnTo>
                  <a:pt x="961" y="26"/>
                </a:lnTo>
                <a:lnTo>
                  <a:pt x="964" y="24"/>
                </a:lnTo>
                <a:lnTo>
                  <a:pt x="971" y="23"/>
                </a:lnTo>
                <a:lnTo>
                  <a:pt x="978" y="19"/>
                </a:lnTo>
                <a:lnTo>
                  <a:pt x="986" y="14"/>
                </a:lnTo>
                <a:lnTo>
                  <a:pt x="993" y="11"/>
                </a:lnTo>
                <a:lnTo>
                  <a:pt x="1006" y="11"/>
                </a:lnTo>
                <a:lnTo>
                  <a:pt x="1025" y="1"/>
                </a:lnTo>
                <a:lnTo>
                  <a:pt x="1036" y="0"/>
                </a:lnTo>
                <a:lnTo>
                  <a:pt x="1041" y="1"/>
                </a:lnTo>
                <a:lnTo>
                  <a:pt x="1041" y="9"/>
                </a:lnTo>
                <a:lnTo>
                  <a:pt x="1036" y="13"/>
                </a:lnTo>
                <a:lnTo>
                  <a:pt x="1025" y="19"/>
                </a:lnTo>
                <a:lnTo>
                  <a:pt x="1023" y="24"/>
                </a:lnTo>
                <a:lnTo>
                  <a:pt x="1025" y="26"/>
                </a:lnTo>
                <a:lnTo>
                  <a:pt x="1025" y="30"/>
                </a:lnTo>
                <a:moveTo>
                  <a:pt x="1074" y="834"/>
                </a:moveTo>
                <a:lnTo>
                  <a:pt x="1080" y="837"/>
                </a:lnTo>
                <a:lnTo>
                  <a:pt x="1085" y="837"/>
                </a:lnTo>
                <a:lnTo>
                  <a:pt x="1088" y="831"/>
                </a:lnTo>
                <a:lnTo>
                  <a:pt x="1088" y="830"/>
                </a:lnTo>
                <a:lnTo>
                  <a:pt x="1088" y="830"/>
                </a:lnTo>
                <a:lnTo>
                  <a:pt x="1088" y="828"/>
                </a:lnTo>
                <a:lnTo>
                  <a:pt x="1090" y="828"/>
                </a:lnTo>
                <a:lnTo>
                  <a:pt x="1091" y="825"/>
                </a:lnTo>
                <a:lnTo>
                  <a:pt x="1091" y="821"/>
                </a:lnTo>
                <a:lnTo>
                  <a:pt x="1091" y="817"/>
                </a:lnTo>
                <a:lnTo>
                  <a:pt x="1090" y="814"/>
                </a:lnTo>
                <a:lnTo>
                  <a:pt x="1084" y="815"/>
                </a:lnTo>
                <a:lnTo>
                  <a:pt x="1078" y="818"/>
                </a:lnTo>
                <a:lnTo>
                  <a:pt x="1072" y="823"/>
                </a:lnTo>
                <a:lnTo>
                  <a:pt x="1071" y="828"/>
                </a:lnTo>
                <a:lnTo>
                  <a:pt x="1074" y="834"/>
                </a:lnTo>
                <a:moveTo>
                  <a:pt x="1081" y="1359"/>
                </a:moveTo>
                <a:lnTo>
                  <a:pt x="1082" y="1361"/>
                </a:lnTo>
                <a:lnTo>
                  <a:pt x="1084" y="1361"/>
                </a:lnTo>
                <a:lnTo>
                  <a:pt x="1084" y="1359"/>
                </a:lnTo>
                <a:lnTo>
                  <a:pt x="1084" y="1358"/>
                </a:lnTo>
                <a:lnTo>
                  <a:pt x="1082" y="1358"/>
                </a:lnTo>
                <a:lnTo>
                  <a:pt x="1081" y="1359"/>
                </a:lnTo>
                <a:moveTo>
                  <a:pt x="1081" y="1359"/>
                </a:moveTo>
                <a:lnTo>
                  <a:pt x="1081" y="1359"/>
                </a:lnTo>
              </a:path>
            </a:pathLst>
          </a:custGeom>
          <a:gradFill>
            <a:gsLst>
              <a:gs pos="0">
                <a:srgbClr val="009900"/>
              </a:gs>
              <a:gs pos="100000">
                <a:srgbClr val="E19F36"/>
              </a:gs>
            </a:gsLst>
            <a:lin ang="5400000" scaled="1"/>
          </a:gra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Rounded Corners 22">
            <a:extLst>
              <a:ext uri="{FF2B5EF4-FFF2-40B4-BE49-F238E27FC236}">
                <a16:creationId xmlns:a16="http://schemas.microsoft.com/office/drawing/2014/main" id="{8597E645-9FE9-14E3-DA7C-4F695A114C9E}"/>
              </a:ext>
            </a:extLst>
          </p:cNvPr>
          <p:cNvSpPr/>
          <p:nvPr/>
        </p:nvSpPr>
        <p:spPr>
          <a:xfrm>
            <a:off x="6232525" y="2589165"/>
            <a:ext cx="1888096" cy="54450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r>
              <a:rPr kumimoji="0" lang="en-US" sz="1600" b="1" i="0" u="none" strike="noStrike" kern="1200" cap="none" spc="0" normalizeH="0" baseline="0" noProof="0">
                <a:ln>
                  <a:noFill/>
                </a:ln>
                <a:solidFill>
                  <a:srgbClr val="009900"/>
                </a:solidFill>
                <a:effectLst/>
                <a:uLnTx/>
                <a:uFillTx/>
                <a:latin typeface="Verdana"/>
                <a:ea typeface="+mn-ea"/>
                <a:cs typeface="+mn-cs"/>
              </a:rPr>
              <a:t>Capacity Market</a:t>
            </a:r>
          </a:p>
        </p:txBody>
      </p:sp>
      <p:sp>
        <p:nvSpPr>
          <p:cNvPr id="24" name="Rectangle: Rounded Corners 23">
            <a:extLst>
              <a:ext uri="{FF2B5EF4-FFF2-40B4-BE49-F238E27FC236}">
                <a16:creationId xmlns:a16="http://schemas.microsoft.com/office/drawing/2014/main" id="{AC60A9E6-A456-B9BC-86B1-5617EB513299}"/>
              </a:ext>
            </a:extLst>
          </p:cNvPr>
          <p:cNvSpPr/>
          <p:nvPr/>
        </p:nvSpPr>
        <p:spPr>
          <a:xfrm>
            <a:off x="7926392" y="4872837"/>
            <a:ext cx="3022600" cy="54450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r>
              <a:rPr kumimoji="0" lang="en-US" sz="1600" b="1" i="0" u="none" strike="noStrike" kern="1200" cap="none" spc="0" normalizeH="0" baseline="0" noProof="0">
                <a:ln>
                  <a:noFill/>
                </a:ln>
                <a:solidFill>
                  <a:srgbClr val="E19F36"/>
                </a:solidFill>
                <a:effectLst/>
                <a:uLnTx/>
                <a:uFillTx/>
                <a:latin typeface="Verdana"/>
                <a:ea typeface="+mn-ea"/>
                <a:cs typeface="+mn-cs"/>
              </a:rPr>
              <a:t>MACSE</a:t>
            </a:r>
          </a:p>
        </p:txBody>
      </p:sp>
      <p:graphicFrame>
        <p:nvGraphicFramePr>
          <p:cNvPr id="10" name="Chart 9">
            <a:extLst>
              <a:ext uri="{FF2B5EF4-FFF2-40B4-BE49-F238E27FC236}">
                <a16:creationId xmlns:a16="http://schemas.microsoft.com/office/drawing/2014/main" id="{68BEAA61-916A-7570-3026-16A84211061B}"/>
              </a:ext>
            </a:extLst>
          </p:cNvPr>
          <p:cNvGraphicFramePr/>
          <p:nvPr>
            <p:custDataLst>
              <p:tags r:id="rId4"/>
            </p:custDataLst>
            <p:extLst>
              <p:ext uri="{D42A27DB-BD31-4B8C-83A1-F6EECF244321}">
                <p14:modId xmlns:p14="http://schemas.microsoft.com/office/powerpoint/2010/main" val="3315480343"/>
              </p:ext>
            </p:extLst>
          </p:nvPr>
        </p:nvGraphicFramePr>
        <p:xfrm>
          <a:off x="1843088" y="2308225"/>
          <a:ext cx="2241550" cy="3575050"/>
        </p:xfrm>
        <a:graphic>
          <a:graphicData uri="http://schemas.openxmlformats.org/drawingml/2006/chart">
            <c:chart xmlns:c="http://schemas.openxmlformats.org/drawingml/2006/chart" xmlns:r="http://schemas.openxmlformats.org/officeDocument/2006/relationships" r:id="rId14"/>
          </a:graphicData>
        </a:graphic>
      </p:graphicFrame>
      <p:sp>
        <p:nvSpPr>
          <p:cNvPr id="58" name="Text Placeholder 2">
            <a:extLst>
              <a:ext uri="{FF2B5EF4-FFF2-40B4-BE49-F238E27FC236}">
                <a16:creationId xmlns:a16="http://schemas.microsoft.com/office/drawing/2014/main" id="{62C4DECA-D806-AE43-A91F-0FCC978EE4D9}"/>
              </a:ext>
            </a:extLst>
          </p:cNvPr>
          <p:cNvSpPr>
            <a:spLocks noGrp="1"/>
          </p:cNvSpPr>
          <p:nvPr>
            <p:custDataLst>
              <p:tags r:id="rId5"/>
            </p:custDataLst>
          </p:nvPr>
        </p:nvSpPr>
        <p:spPr bwMode="auto">
          <a:xfrm>
            <a:off x="1446213" y="4379913"/>
            <a:ext cx="530225"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r">
              <a:spcBef>
                <a:spcPct val="0"/>
              </a:spcBef>
              <a:spcAft>
                <a:spcPct val="0"/>
              </a:spcAft>
              <a:buNone/>
            </a:pPr>
            <a:fld id="{C07A9F8B-3524-4485-8370-769BB35F957C}" type="datetime'''''''''C''''''''''A''''''''P''''''E''''''''''''''''''X'''''">
              <a:rPr lang="en-GB" altLang="en-US" smtClean="0">
                <a:effectLst/>
              </a:rPr>
              <a:pPr marL="0" lvl="0" indent="0" algn="r">
                <a:spcBef>
                  <a:spcPct val="0"/>
                </a:spcBef>
                <a:spcAft>
                  <a:spcPct val="0"/>
                </a:spcAft>
                <a:buNone/>
              </a:pPr>
              <a:t>CAPEX</a:t>
            </a:fld>
            <a:endParaRPr lang="en-GB" noProof="0"/>
          </a:p>
        </p:txBody>
      </p:sp>
      <p:sp>
        <p:nvSpPr>
          <p:cNvPr id="60" name="Text Placeholder 2">
            <a:extLst>
              <a:ext uri="{FF2B5EF4-FFF2-40B4-BE49-F238E27FC236}">
                <a16:creationId xmlns:a16="http://schemas.microsoft.com/office/drawing/2014/main" id="{62C4DECA-D806-AE43-A91F-0FCC978EE4D9}"/>
              </a:ext>
            </a:extLst>
          </p:cNvPr>
          <p:cNvSpPr>
            <a:spLocks noGrp="1"/>
          </p:cNvSpPr>
          <p:nvPr>
            <p:custDataLst>
              <p:tags r:id="rId6"/>
            </p:custDataLst>
          </p:nvPr>
        </p:nvSpPr>
        <p:spPr bwMode="auto">
          <a:xfrm>
            <a:off x="1541463" y="2674938"/>
            <a:ext cx="434975"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r">
              <a:spcBef>
                <a:spcPct val="0"/>
              </a:spcBef>
              <a:spcAft>
                <a:spcPct val="0"/>
              </a:spcAft>
              <a:buNone/>
            </a:pPr>
            <a:fld id="{31F1565D-DA49-48DB-9EFA-5D7292CBB695}" type="datetime'''''O''''''''PE''X'''''''''''''''''''''''">
              <a:rPr lang="en-GB" altLang="en-US" smtClean="0">
                <a:effectLst/>
              </a:rPr>
              <a:pPr marL="0" lvl="0" indent="0" algn="r">
                <a:spcBef>
                  <a:spcPct val="0"/>
                </a:spcBef>
                <a:spcAft>
                  <a:spcPct val="0"/>
                </a:spcAft>
                <a:buNone/>
              </a:pPr>
              <a:t>OPEX</a:t>
            </a:fld>
            <a:endParaRPr lang="en-GB" noProof="0"/>
          </a:p>
        </p:txBody>
      </p:sp>
      <p:sp>
        <p:nvSpPr>
          <p:cNvPr id="61" name="Text Placeholder 2">
            <a:extLst>
              <a:ext uri="{FF2B5EF4-FFF2-40B4-BE49-F238E27FC236}">
                <a16:creationId xmlns:a16="http://schemas.microsoft.com/office/drawing/2014/main" id="{62C4DECA-D806-AE43-A91F-0FCC978EE4D9}"/>
              </a:ext>
            </a:extLst>
          </p:cNvPr>
          <p:cNvSpPr>
            <a:spLocks noGrp="1"/>
          </p:cNvSpPr>
          <p:nvPr>
            <p:custDataLst>
              <p:tags r:id="rId7"/>
            </p:custDataLst>
          </p:nvPr>
        </p:nvSpPr>
        <p:spPr bwMode="auto">
          <a:xfrm>
            <a:off x="3951288" y="5281613"/>
            <a:ext cx="354013"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spcBef>
                <a:spcPct val="0"/>
              </a:spcBef>
              <a:spcAft>
                <a:spcPct val="0"/>
              </a:spcAft>
              <a:buNone/>
            </a:pPr>
            <a:fld id="{9418F2B1-EDD6-4510-9655-64A6D2CCACD6}" type="datetime'''''''MG''''''''''''''''''''''''''''''''''''''''''''P'''''">
              <a:rPr lang="en-GB" altLang="en-US" smtClean="0">
                <a:effectLst/>
              </a:rPr>
              <a:pPr marL="0" lvl="0" indent="0">
                <a:spcBef>
                  <a:spcPct val="0"/>
                </a:spcBef>
                <a:spcAft>
                  <a:spcPct val="0"/>
                </a:spcAft>
                <a:buNone/>
              </a:pPr>
              <a:t>MGP</a:t>
            </a:fld>
            <a:endParaRPr lang="en-GB" noProof="0"/>
          </a:p>
        </p:txBody>
      </p:sp>
      <p:sp>
        <p:nvSpPr>
          <p:cNvPr id="62" name="Text Placeholder 2">
            <a:extLst>
              <a:ext uri="{FF2B5EF4-FFF2-40B4-BE49-F238E27FC236}">
                <a16:creationId xmlns:a16="http://schemas.microsoft.com/office/drawing/2014/main" id="{62C4DECA-D806-AE43-A91F-0FCC978EE4D9}"/>
              </a:ext>
            </a:extLst>
          </p:cNvPr>
          <p:cNvSpPr>
            <a:spLocks noGrp="1"/>
          </p:cNvSpPr>
          <p:nvPr>
            <p:custDataLst>
              <p:tags r:id="rId8"/>
            </p:custDataLst>
          </p:nvPr>
        </p:nvSpPr>
        <p:spPr bwMode="auto">
          <a:xfrm>
            <a:off x="3951288" y="4206875"/>
            <a:ext cx="739775"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spcBef>
                <a:spcPct val="0"/>
              </a:spcBef>
              <a:spcAft>
                <a:spcPct val="0"/>
              </a:spcAft>
              <a:buNone/>
            </a:pPr>
            <a:fld id="{9B088541-9859-443F-9C6E-3A2EF08DAB3D}" type="datetime'''''M''''''''''S''''''''''''''D''''+''''''''''''''M''''B'''''">
              <a:rPr lang="en-GB" altLang="en-US" smtClean="0">
                <a:effectLst/>
              </a:rPr>
              <a:pPr marL="0" lvl="0" indent="0">
                <a:spcBef>
                  <a:spcPct val="0"/>
                </a:spcBef>
                <a:spcAft>
                  <a:spcPct val="0"/>
                </a:spcAft>
                <a:buNone/>
              </a:pPr>
              <a:t>MSD+MB</a:t>
            </a:fld>
            <a:endParaRPr lang="en-GB" noProof="0"/>
          </a:p>
        </p:txBody>
      </p:sp>
      <p:sp>
        <p:nvSpPr>
          <p:cNvPr id="63" name="Text Placeholder 2">
            <a:extLst>
              <a:ext uri="{FF2B5EF4-FFF2-40B4-BE49-F238E27FC236}">
                <a16:creationId xmlns:a16="http://schemas.microsoft.com/office/drawing/2014/main" id="{62C4DECA-D806-AE43-A91F-0FCC978EE4D9}"/>
              </a:ext>
            </a:extLst>
          </p:cNvPr>
          <p:cNvSpPr>
            <a:spLocks noGrp="1"/>
          </p:cNvSpPr>
          <p:nvPr>
            <p:custDataLst>
              <p:tags r:id="rId9"/>
            </p:custDataLst>
          </p:nvPr>
        </p:nvSpPr>
        <p:spPr bwMode="auto">
          <a:xfrm>
            <a:off x="3951288" y="2847975"/>
            <a:ext cx="657225" cy="346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spcBef>
                <a:spcPct val="0"/>
              </a:spcBef>
              <a:spcAft>
                <a:spcPct val="0"/>
              </a:spcAft>
              <a:buNone/>
            </a:pPr>
            <a:fld id="{5FC8D29E-BD00-4A6E-8506-30713C4718C3}" type="datetime'''M''''i''''s''s''in''''''g'''''''''' ''''&#10;''''mo''''n''e''y'">
              <a:rPr lang="en-GB" altLang="en-US" smtClean="0">
                <a:effectLst/>
              </a:rPr>
              <a:pPr marL="0" lvl="0" indent="0">
                <a:spcBef>
                  <a:spcPct val="0"/>
                </a:spcBef>
                <a:spcAft>
                  <a:spcPct val="0"/>
                </a:spcAft>
                <a:buNone/>
              </a:pPr>
              <a:t>Missing 
money</a:t>
            </a:fld>
            <a:endParaRPr lang="en-GB" noProof="0"/>
          </a:p>
        </p:txBody>
      </p:sp>
    </p:spTree>
    <p:extLst>
      <p:ext uri="{BB962C8B-B14F-4D97-AF65-F5344CB8AC3E}">
        <p14:creationId xmlns:p14="http://schemas.microsoft.com/office/powerpoint/2010/main" val="239645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CF368-E612-2C14-30A4-4607E3598FC2}"/>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2CA2716-63B7-0D2C-E3E1-EEE6B164FFE3}"/>
              </a:ext>
            </a:extLst>
          </p:cNvPr>
          <p:cNvGraphicFramePr>
            <a:graphicFrameLocks noChangeAspect="1"/>
          </p:cNvGraphicFramePr>
          <p:nvPr>
            <p:custDataLst>
              <p:tags r:id="rId1"/>
            </p:custDataLst>
            <p:extLst>
              <p:ext uri="{D42A27DB-BD31-4B8C-83A1-F6EECF244321}">
                <p14:modId xmlns:p14="http://schemas.microsoft.com/office/powerpoint/2010/main" val="3094930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30" imgH="531" progId="TCLayout.ActiveDocument.1">
                  <p:embed/>
                </p:oleObj>
              </mc:Choice>
              <mc:Fallback>
                <p:oleObj name="think-cell Slide" r:id="rId8" imgW="530" imgH="531" progId="TCLayout.ActiveDocument.1">
                  <p:embed/>
                  <p:pic>
                    <p:nvPicPr>
                      <p:cNvPr id="14" name="Object 13" hidden="1">
                        <a:extLst>
                          <a:ext uri="{FF2B5EF4-FFF2-40B4-BE49-F238E27FC236}">
                            <a16:creationId xmlns:a16="http://schemas.microsoft.com/office/drawing/2014/main" id="{A2CA2716-63B7-0D2C-E3E1-EEE6B164FFE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1D7C3B39-243F-5296-DDB6-AFF869E0E64E}"/>
              </a:ext>
            </a:extLst>
          </p:cNvPr>
          <p:cNvSpPr/>
          <p:nvPr/>
        </p:nvSpPr>
        <p:spPr>
          <a:xfrm>
            <a:off x="6831112" y="2342606"/>
            <a:ext cx="4315859" cy="3343918"/>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sp>
        <p:nvSpPr>
          <p:cNvPr id="8" name="Date Placeholder 7">
            <a:extLst>
              <a:ext uri="{FF2B5EF4-FFF2-40B4-BE49-F238E27FC236}">
                <a16:creationId xmlns:a16="http://schemas.microsoft.com/office/drawing/2014/main" id="{CD6A271D-C73B-AAF8-C1DD-7FDCB9502EEB}"/>
              </a:ext>
            </a:extLst>
          </p:cNvPr>
          <p:cNvSpPr>
            <a:spLocks noGrp="1"/>
          </p:cNvSpPr>
          <p:nvPr>
            <p:ph type="dt" sz="half" idx="34"/>
          </p:nvPr>
        </p:nvSpPr>
        <p:spPr/>
        <p:txBody>
          <a:bodyPr/>
          <a:lstStyle/>
          <a:p>
            <a:r>
              <a:rPr lang="it-IT" noProof="0"/>
              <a:t>04/12/2024 |</a:t>
            </a:r>
            <a:endParaRPr lang="en-GB" noProof="0"/>
          </a:p>
        </p:txBody>
      </p:sp>
      <p:sp>
        <p:nvSpPr>
          <p:cNvPr id="9" name="Footer Placeholder 8">
            <a:extLst>
              <a:ext uri="{FF2B5EF4-FFF2-40B4-BE49-F238E27FC236}">
                <a16:creationId xmlns:a16="http://schemas.microsoft.com/office/drawing/2014/main" id="{B5D917C6-15E4-7F42-D0B0-BFB4C625BAB4}"/>
              </a:ext>
            </a:extLst>
          </p:cNvPr>
          <p:cNvSpPr>
            <a:spLocks noGrp="1"/>
          </p:cNvSpPr>
          <p:nvPr>
            <p:ph type="ftr" sz="quarter" idx="35"/>
          </p:nvPr>
        </p:nvSpPr>
        <p:spPr/>
        <p:txBody>
          <a:bodyPr/>
          <a:lstStyle/>
          <a:p>
            <a:r>
              <a:rPr lang="en-US" noProof="0"/>
              <a:t>Copyright AFRY AB | The role of competition in the Italian BESS market - Battery Asset Management Summit Europe 2024</a:t>
            </a:r>
            <a:endParaRPr lang="en-GB" noProof="0"/>
          </a:p>
        </p:txBody>
      </p:sp>
      <p:sp>
        <p:nvSpPr>
          <p:cNvPr id="10" name="Slide Number Placeholder 9">
            <a:extLst>
              <a:ext uri="{FF2B5EF4-FFF2-40B4-BE49-F238E27FC236}">
                <a16:creationId xmlns:a16="http://schemas.microsoft.com/office/drawing/2014/main" id="{7DC494CC-A0DD-886C-9A04-4C7C776F9BBC}"/>
              </a:ext>
            </a:extLst>
          </p:cNvPr>
          <p:cNvSpPr>
            <a:spLocks noGrp="1"/>
          </p:cNvSpPr>
          <p:nvPr>
            <p:ph type="sldNum" sz="quarter" idx="3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500" b="1"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500" b="1" i="0" u="none" strike="noStrike" kern="1200" cap="none" spc="0" normalizeH="0" baseline="0" noProof="0">
              <a:ln>
                <a:noFill/>
              </a:ln>
              <a:solidFill>
                <a:srgbClr val="000000"/>
              </a:solidFill>
              <a:effectLst/>
              <a:uLnTx/>
              <a:uFillTx/>
              <a:latin typeface="Verdana"/>
              <a:ea typeface="+mn-ea"/>
              <a:cs typeface="+mn-cs"/>
            </a:endParaRPr>
          </a:p>
        </p:txBody>
      </p:sp>
      <p:sp>
        <p:nvSpPr>
          <p:cNvPr id="75" name="Title 1">
            <a:extLst>
              <a:ext uri="{FF2B5EF4-FFF2-40B4-BE49-F238E27FC236}">
                <a16:creationId xmlns:a16="http://schemas.microsoft.com/office/drawing/2014/main" id="{8081858F-1DD9-23BB-2BF2-1FA9DAEAE1A4}"/>
              </a:ext>
            </a:extLst>
          </p:cNvPr>
          <p:cNvSpPr txBox="1">
            <a:spLocks/>
          </p:cNvSpPr>
          <p:nvPr/>
        </p:nvSpPr>
        <p:spPr>
          <a:xfrm>
            <a:off x="766763" y="958740"/>
            <a:ext cx="10658475" cy="584775"/>
          </a:xfrm>
          <a:prstGeom prst="rect">
            <a:avLst/>
          </a:prstGeom>
        </p:spPr>
        <p:txBody>
          <a:bodyPr vert="horz" lIns="0" tIns="0" rIns="0" bIns="0" rtlCol="0" anchor="t">
            <a:spAutoFit/>
          </a:bodyPr>
          <a:lstStyle>
            <a:lvl1pPr algn="l" defTabSz="914400" rtl="0" eaLnBrk="1" latinLnBrk="0" hangingPunct="1">
              <a:lnSpc>
                <a:spcPct val="95000"/>
              </a:lnSpc>
              <a:spcBef>
                <a:spcPct val="0"/>
              </a:spcBef>
              <a:buNone/>
              <a:defRPr sz="2000" kern="1200" spc="80" baseline="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GB" sz="2000" b="0" i="0" u="none" strike="noStrike" kern="1200" cap="none" spc="80" normalizeH="0" baseline="0" noProof="0" dirty="0">
                <a:ln>
                  <a:noFill/>
                </a:ln>
                <a:solidFill>
                  <a:srgbClr val="000000"/>
                </a:solidFill>
                <a:effectLst/>
                <a:uLnTx/>
                <a:uFillTx/>
                <a:latin typeface="Verdana"/>
                <a:ea typeface="+mj-ea"/>
                <a:cs typeface="+mj-cs"/>
              </a:rPr>
              <a:t>Batteries developed with the Capacity Market mechanism are </a:t>
            </a:r>
            <a:r>
              <a:rPr lang="en-GB" dirty="0">
                <a:solidFill>
                  <a:srgbClr val="000000"/>
                </a:solidFill>
                <a:latin typeface="Verdana"/>
              </a:rPr>
              <a:t>still</a:t>
            </a:r>
            <a:r>
              <a:rPr kumimoji="0" lang="en-GB" sz="2000" b="0" i="0" u="none" strike="noStrike" kern="1200" cap="none" spc="80" normalizeH="0" baseline="0" noProof="0" dirty="0">
                <a:ln>
                  <a:noFill/>
                </a:ln>
                <a:solidFill>
                  <a:srgbClr val="000000"/>
                </a:solidFill>
                <a:effectLst/>
                <a:uLnTx/>
                <a:uFillTx/>
                <a:latin typeface="Verdana"/>
                <a:ea typeface="+mj-ea"/>
                <a:cs typeface="+mj-cs"/>
              </a:rPr>
              <a:t> exposed to market risk, but still can count on a </a:t>
            </a:r>
            <a:r>
              <a:rPr lang="en-GB" b="0" i="0" dirty="0">
                <a:solidFill>
                  <a:srgbClr val="1F1F1F"/>
                </a:solidFill>
                <a:effectLst/>
                <a:latin typeface="Google Sans"/>
              </a:rPr>
              <a:t>~</a:t>
            </a:r>
            <a:r>
              <a:rPr kumimoji="0" lang="en-GB" sz="2000" b="0" i="0" u="none" strike="noStrike" kern="1200" cap="none" spc="80" normalizeH="0" baseline="0" noProof="0" dirty="0">
                <a:ln>
                  <a:noFill/>
                </a:ln>
                <a:solidFill>
                  <a:srgbClr val="000000"/>
                </a:solidFill>
                <a:effectLst/>
                <a:uLnTx/>
                <a:uFillTx/>
                <a:latin typeface="Verdana"/>
                <a:ea typeface="+mj-ea"/>
                <a:cs typeface="+mj-cs"/>
              </a:rPr>
              <a:t>30% fixed remuneration</a:t>
            </a:r>
          </a:p>
        </p:txBody>
      </p:sp>
      <p:sp>
        <p:nvSpPr>
          <p:cNvPr id="4" name="Segnaposto testo 3">
            <a:extLst>
              <a:ext uri="{FF2B5EF4-FFF2-40B4-BE49-F238E27FC236}">
                <a16:creationId xmlns:a16="http://schemas.microsoft.com/office/drawing/2014/main" id="{8106BE60-0EE5-4767-5743-21155E0CD93A}"/>
              </a:ext>
            </a:extLst>
          </p:cNvPr>
          <p:cNvSpPr>
            <a:spLocks noGrp="1"/>
          </p:cNvSpPr>
          <p:nvPr>
            <p:ph type="body" sz="quarter" idx="13"/>
          </p:nvPr>
        </p:nvSpPr>
        <p:spPr/>
        <p:txBody>
          <a:bodyPr/>
          <a:lstStyle/>
          <a:p>
            <a:r>
              <a:rPr lang="en-US"/>
              <a:t>The role of competition in the Italian BESS market</a:t>
            </a:r>
            <a:endParaRPr lang="en-US" dirty="0"/>
          </a:p>
        </p:txBody>
      </p:sp>
      <p:graphicFrame>
        <p:nvGraphicFramePr>
          <p:cNvPr id="27" name="Chart 26">
            <a:extLst>
              <a:ext uri="{FF2B5EF4-FFF2-40B4-BE49-F238E27FC236}">
                <a16:creationId xmlns:a16="http://schemas.microsoft.com/office/drawing/2014/main" id="{DDF0E740-A177-AE7C-CF50-4113AA0618AD}"/>
              </a:ext>
            </a:extLst>
          </p:cNvPr>
          <p:cNvGraphicFramePr/>
          <p:nvPr>
            <p:custDataLst>
              <p:tags r:id="rId2"/>
            </p:custDataLst>
            <p:extLst>
              <p:ext uri="{D42A27DB-BD31-4B8C-83A1-F6EECF244321}">
                <p14:modId xmlns:p14="http://schemas.microsoft.com/office/powerpoint/2010/main" val="1845235887"/>
              </p:ext>
            </p:extLst>
          </p:nvPr>
        </p:nvGraphicFramePr>
        <p:xfrm>
          <a:off x="684213" y="2147888"/>
          <a:ext cx="2271712" cy="4030662"/>
        </p:xfrm>
        <a:graphic>
          <a:graphicData uri="http://schemas.openxmlformats.org/drawingml/2006/chart">
            <c:chart xmlns:c="http://schemas.openxmlformats.org/drawingml/2006/chart" xmlns:r="http://schemas.openxmlformats.org/officeDocument/2006/relationships" r:id="rId10"/>
          </a:graphicData>
        </a:graphic>
      </p:graphicFrame>
      <p:sp>
        <p:nvSpPr>
          <p:cNvPr id="65" name="Text Placeholder 6">
            <a:extLst>
              <a:ext uri="{FF2B5EF4-FFF2-40B4-BE49-F238E27FC236}">
                <a16:creationId xmlns:a16="http://schemas.microsoft.com/office/drawing/2014/main" id="{315F3083-9373-E444-E3D1-D5D1FE94E107}"/>
              </a:ext>
            </a:extLst>
          </p:cNvPr>
          <p:cNvSpPr txBox="1">
            <a:spLocks/>
          </p:cNvSpPr>
          <p:nvPr/>
        </p:nvSpPr>
        <p:spPr>
          <a:xfrm>
            <a:off x="766763" y="1835150"/>
            <a:ext cx="4967288" cy="153988"/>
          </a:xfrm>
          <a:prstGeom prst="rect">
            <a:avLst/>
          </a:prstGeom>
        </p:spPr>
        <p:txBody>
          <a:bodyPr vert="horz" wrap="square" lIns="0" tIns="0" rIns="0" bIns="0" rtlCol="0" anchor="t">
            <a:sp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0"/>
              </a:spcBef>
              <a:spcAft>
                <a:spcPts val="0"/>
              </a:spcAft>
              <a:buClrTx/>
              <a:buSzTx/>
              <a:buFont typeface="Symbol" panose="05050102010706020507" pitchFamily="18" charset="2"/>
              <a:buNone/>
              <a:tabLst/>
              <a:defRPr/>
            </a:pPr>
            <a:r>
              <a:rPr kumimoji="0" lang="en-GB" sz="1050" b="1" i="0" u="none" strike="noStrike" kern="1200" cap="all" spc="30" normalizeH="0" baseline="0" noProof="0">
                <a:ln>
                  <a:noFill/>
                </a:ln>
                <a:solidFill>
                  <a:srgbClr val="000000"/>
                </a:solidFill>
                <a:effectLst/>
                <a:uLnTx/>
                <a:uFillTx/>
                <a:latin typeface="Verdana"/>
                <a:ea typeface="+mn-ea"/>
                <a:cs typeface="+mn-cs"/>
              </a:rPr>
              <a:t>ILLUSTRATIVE REVENUE stacking</a:t>
            </a:r>
          </a:p>
        </p:txBody>
      </p:sp>
      <p:sp>
        <p:nvSpPr>
          <p:cNvPr id="93" name="Text Placeholder 92">
            <a:extLst>
              <a:ext uri="{FF2B5EF4-FFF2-40B4-BE49-F238E27FC236}">
                <a16:creationId xmlns:a16="http://schemas.microsoft.com/office/drawing/2014/main" id="{E6C14AAF-1E9A-91F8-1687-3DBF220F77EC}"/>
              </a:ext>
            </a:extLst>
          </p:cNvPr>
          <p:cNvSpPr>
            <a:spLocks noGrp="1"/>
          </p:cNvSpPr>
          <p:nvPr>
            <p:ph type="body" sz="quarter" idx="18"/>
          </p:nvPr>
        </p:nvSpPr>
        <p:spPr>
          <a:xfrm>
            <a:off x="766763" y="6278992"/>
            <a:ext cx="8852438" cy="102336"/>
          </a:xfrm>
        </p:spPr>
        <p:txBody>
          <a:bodyPr/>
          <a:lstStyle/>
          <a:p>
            <a:r>
              <a:rPr lang="en-GB"/>
              <a:t>Source: AFRY Management Consulting</a:t>
            </a:r>
          </a:p>
        </p:txBody>
      </p:sp>
      <p:grpSp>
        <p:nvGrpSpPr>
          <p:cNvPr id="16" name="Group 15">
            <a:extLst>
              <a:ext uri="{FF2B5EF4-FFF2-40B4-BE49-F238E27FC236}">
                <a16:creationId xmlns:a16="http://schemas.microsoft.com/office/drawing/2014/main" id="{3D9C1FE2-5D35-7308-4C5A-6FDDC5E42DDF}"/>
              </a:ext>
            </a:extLst>
          </p:cNvPr>
          <p:cNvGrpSpPr/>
          <p:nvPr/>
        </p:nvGrpSpPr>
        <p:grpSpPr>
          <a:xfrm>
            <a:off x="3053029" y="2322638"/>
            <a:ext cx="2791790" cy="1044874"/>
            <a:chOff x="4557713" y="2511380"/>
            <a:chExt cx="2791790" cy="1044874"/>
          </a:xfrm>
        </p:grpSpPr>
        <p:sp>
          <p:nvSpPr>
            <p:cNvPr id="87" name="TextBox 24">
              <a:extLst>
                <a:ext uri="{FF2B5EF4-FFF2-40B4-BE49-F238E27FC236}">
                  <a16:creationId xmlns:a16="http://schemas.microsoft.com/office/drawing/2014/main" id="{E72051F9-ED25-3ED1-5885-DD6C1AD9E0A6}"/>
                </a:ext>
              </a:extLst>
            </p:cNvPr>
            <p:cNvSpPr txBox="1"/>
            <p:nvPr/>
          </p:nvSpPr>
          <p:spPr>
            <a:xfrm>
              <a:off x="4557713" y="2876832"/>
              <a:ext cx="2674737" cy="679422"/>
            </a:xfrm>
            <a:prstGeom prst="rect">
              <a:avLst/>
            </a:prstGeom>
            <a:noFill/>
          </p:spPr>
          <p:txBody>
            <a:bodyPr wrap="square" lIns="0" tIns="0" rIns="0" bIns="0" rtlCol="0" anchor="ctr">
              <a:noAutofit/>
            </a:bodyPr>
            <a:lstStyle/>
            <a:p>
              <a:pPr marR="0" lvl="0" algn="l" defTabSz="914400" rtl="0" eaLnBrk="1" fontAlgn="auto" latinLnBrk="0" hangingPunct="1">
                <a:lnSpc>
                  <a:spcPct val="95000"/>
                </a:lnSpc>
                <a:spcBef>
                  <a:spcPts val="0"/>
                </a:spcBef>
                <a:spcAft>
                  <a:spcPts val="0"/>
                </a:spcAft>
                <a:buClrTx/>
                <a:buSzTx/>
                <a:tabLst/>
                <a:defRPr/>
              </a:pPr>
              <a:r>
                <a:rPr kumimoji="0" lang="en-GB" sz="1050" b="0" i="0" u="none" strike="noStrike" kern="1200" cap="none" spc="0" normalizeH="0" baseline="0" noProof="0">
                  <a:ln>
                    <a:noFill/>
                  </a:ln>
                  <a:solidFill>
                    <a:srgbClr val="000000"/>
                  </a:solidFill>
                  <a:effectLst/>
                  <a:uLnTx/>
                  <a:uFillTx/>
                  <a:latin typeface="Verdana"/>
                  <a:ea typeface="+mn-ea"/>
                  <a:cs typeface="+mn-cs"/>
                </a:rPr>
                <a:t>Awarded storage plants will receive a 15 years fixed remuneration based on marginal price resulting from CM auction</a:t>
              </a:r>
            </a:p>
          </p:txBody>
        </p:sp>
        <p:sp>
          <p:nvSpPr>
            <p:cNvPr id="91" name="Rettangolo 154">
              <a:extLst>
                <a:ext uri="{FF2B5EF4-FFF2-40B4-BE49-F238E27FC236}">
                  <a16:creationId xmlns:a16="http://schemas.microsoft.com/office/drawing/2014/main" id="{34AC1456-AD07-E4DE-FCAB-47B868D1A725}"/>
                </a:ext>
              </a:extLst>
            </p:cNvPr>
            <p:cNvSpPr/>
            <p:nvPr/>
          </p:nvSpPr>
          <p:spPr>
            <a:xfrm>
              <a:off x="5489145" y="2531597"/>
              <a:ext cx="1860358" cy="33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95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AEBEAE"/>
                  </a:solidFill>
                  <a:effectLst/>
                  <a:uLnTx/>
                  <a:uFillTx/>
                  <a:latin typeface="Verdana"/>
                  <a:ea typeface="+mn-ea"/>
                  <a:cs typeface="+mn-cs"/>
                </a:rPr>
                <a:t>Fixed remuneration</a:t>
              </a:r>
            </a:p>
          </p:txBody>
        </p:sp>
        <p:sp>
          <p:nvSpPr>
            <p:cNvPr id="15" name="TextBox 14">
              <a:extLst>
                <a:ext uri="{FF2B5EF4-FFF2-40B4-BE49-F238E27FC236}">
                  <a16:creationId xmlns:a16="http://schemas.microsoft.com/office/drawing/2014/main" id="{AB0B0EF9-ED16-3D7F-BBF2-6DBB5209D200}"/>
                </a:ext>
              </a:extLst>
            </p:cNvPr>
            <p:cNvSpPr txBox="1"/>
            <p:nvPr/>
          </p:nvSpPr>
          <p:spPr>
            <a:xfrm>
              <a:off x="4557713" y="2511380"/>
              <a:ext cx="1020331" cy="432384"/>
            </a:xfrm>
            <a:prstGeom prst="rect">
              <a:avLst/>
            </a:prstGeom>
            <a:noFill/>
          </p:spPr>
          <p:txBody>
            <a:bodyPr wrap="square" lIns="0" tIns="0" rIns="0" bIns="0" rtlCol="0">
              <a:noAutofit/>
            </a:bodyPr>
            <a:lstStyle/>
            <a:p>
              <a:pPr>
                <a:lnSpc>
                  <a:spcPct val="95000"/>
                </a:lnSpc>
                <a:spcBef>
                  <a:spcPts val="600"/>
                </a:spcBef>
              </a:pPr>
              <a:r>
                <a:rPr lang="en-GB" sz="2400" b="1">
                  <a:solidFill>
                    <a:srgbClr val="AEBEAE"/>
                  </a:solidFill>
                </a:rPr>
                <a:t>30%</a:t>
              </a:r>
            </a:p>
          </p:txBody>
        </p:sp>
      </p:grpSp>
      <p:grpSp>
        <p:nvGrpSpPr>
          <p:cNvPr id="17" name="Group 16">
            <a:extLst>
              <a:ext uri="{FF2B5EF4-FFF2-40B4-BE49-F238E27FC236}">
                <a16:creationId xmlns:a16="http://schemas.microsoft.com/office/drawing/2014/main" id="{23563F71-8DD4-728D-CB36-7A78C3C97292}"/>
              </a:ext>
            </a:extLst>
          </p:cNvPr>
          <p:cNvGrpSpPr/>
          <p:nvPr/>
        </p:nvGrpSpPr>
        <p:grpSpPr>
          <a:xfrm>
            <a:off x="3053029" y="3663665"/>
            <a:ext cx="2730828" cy="1314353"/>
            <a:chOff x="4557713" y="2511380"/>
            <a:chExt cx="2730828" cy="1314353"/>
          </a:xfrm>
        </p:grpSpPr>
        <p:sp>
          <p:nvSpPr>
            <p:cNvPr id="18" name="TextBox 24">
              <a:extLst>
                <a:ext uri="{FF2B5EF4-FFF2-40B4-BE49-F238E27FC236}">
                  <a16:creationId xmlns:a16="http://schemas.microsoft.com/office/drawing/2014/main" id="{B1FB82EB-C88C-119B-C4A9-B45EB29667D9}"/>
                </a:ext>
              </a:extLst>
            </p:cNvPr>
            <p:cNvSpPr txBox="1"/>
            <p:nvPr/>
          </p:nvSpPr>
          <p:spPr>
            <a:xfrm>
              <a:off x="4557713" y="2919036"/>
              <a:ext cx="2730828" cy="906697"/>
            </a:xfrm>
            <a:prstGeom prst="rect">
              <a:avLst/>
            </a:prstGeom>
            <a:noFill/>
          </p:spPr>
          <p:txBody>
            <a:bodyPr wrap="square" lIns="0" tIns="0" rIns="0" bIns="0" rtlCol="0" anchor="ctr">
              <a:noAutofit/>
            </a:bodyPr>
            <a:lstStyle>
              <a:lvl1pPr>
                <a:buFont typeface="Symbol" panose="05050102010706020507" pitchFamily="18" charset="2"/>
                <a:buChar char="-"/>
              </a:lvl1pPr>
              <a:lvl2pPr>
                <a:buFont typeface="Symbol" panose="05050102010706020507" pitchFamily="18" charset="2"/>
                <a:buChar char="-"/>
              </a:lvl2pPr>
              <a:lvl3pPr>
                <a:buFont typeface="Symbol" panose="05050102010706020507" pitchFamily="18" charset="2"/>
                <a:buChar char="-"/>
              </a:lvl3pPr>
              <a:lvl4pPr>
                <a:buFont typeface="Symbol" panose="05050102010706020507" pitchFamily="18" charset="2"/>
                <a:buChar char="-"/>
              </a:lvl4pPr>
              <a:lvl5pPr>
                <a:buFont typeface="Symbol" panose="05050102010706020507" pitchFamily="18" charset="2"/>
                <a:buChar char="-"/>
              </a:lvl5pPr>
              <a:lvl6pPr>
                <a:buFont typeface="Symbol" panose="05050102010706020507" pitchFamily="18" charset="2"/>
                <a:buChar char="-"/>
              </a:lvl6pPr>
              <a:lvl7pPr>
                <a:buFont typeface="Symbol" panose="05050102010706020507" pitchFamily="18" charset="2"/>
                <a:buChar char="-"/>
              </a:lvl7pPr>
              <a:lvl8pPr>
                <a:buFont typeface="Symbol" panose="05050102010706020507" pitchFamily="18" charset="2"/>
                <a:buChar char="-"/>
              </a:lvl8pPr>
              <a:lvl9pPr>
                <a:buFont typeface="Symbol" panose="05050102010706020507" pitchFamily="18" charset="2"/>
                <a:buChar char="-"/>
              </a:lvl9pPr>
            </a:lstStyle>
            <a:p>
              <a:pPr marR="0" lvl="0" algn="l" defTabSz="914400" rtl="0" eaLnBrk="1" fontAlgn="auto" latinLnBrk="0" hangingPunct="1">
                <a:lnSpc>
                  <a:spcPct val="95000"/>
                </a:lnSpc>
                <a:spcBef>
                  <a:spcPts val="600"/>
                </a:spcBef>
                <a:spcAft>
                  <a:spcPts val="0"/>
                </a:spcAft>
                <a:buNone/>
                <a:tabLst/>
                <a:defRPr/>
              </a:pPr>
              <a:r>
                <a:rPr kumimoji="0" lang="en-GB" sz="1050" b="0" i="0" u="none" strike="noStrike" kern="1200" cap="none" spc="0" normalizeH="0" baseline="0" noProof="0" dirty="0">
                  <a:ln>
                    <a:noFill/>
                  </a:ln>
                  <a:solidFill>
                    <a:srgbClr val="000000"/>
                  </a:solidFill>
                  <a:effectLst/>
                  <a:uLnTx/>
                  <a:uFillTx/>
                  <a:latin typeface="Verdana"/>
                  <a:ea typeface="+mn-ea"/>
                  <a:cs typeface="+mn-cs"/>
                </a:rPr>
                <a:t>BESS assets operate </a:t>
              </a:r>
              <a:r>
                <a:rPr kumimoji="0" lang="en-GB" sz="1050" b="0" i="0" u="none" strike="noStrike" kern="1200" cap="none" spc="0" normalizeH="0" baseline="0" noProof="0" dirty="0" err="1">
                  <a:ln>
                    <a:noFill/>
                  </a:ln>
                  <a:solidFill>
                    <a:srgbClr val="000000"/>
                  </a:solidFill>
                  <a:effectLst/>
                  <a:uLnTx/>
                  <a:uFillTx/>
                  <a:latin typeface="Verdana"/>
                  <a:ea typeface="+mn-ea"/>
                  <a:cs typeface="+mn-cs"/>
                </a:rPr>
                <a:t>redispatching</a:t>
              </a:r>
              <a:r>
                <a:rPr kumimoji="0" lang="en-GB" sz="1050" b="0" i="0" u="none" strike="noStrike" kern="1200" cap="none" spc="0" normalizeH="0" baseline="0" noProof="0" dirty="0">
                  <a:ln>
                    <a:noFill/>
                  </a:ln>
                  <a:solidFill>
                    <a:srgbClr val="000000"/>
                  </a:solidFill>
                  <a:effectLst/>
                  <a:uLnTx/>
                  <a:uFillTx/>
                  <a:latin typeface="Verdana"/>
                  <a:ea typeface="+mn-ea"/>
                  <a:cs typeface="+mn-cs"/>
                </a:rPr>
                <a:t> on MSD market and activating volumes for real-time balancing</a:t>
              </a:r>
            </a:p>
          </p:txBody>
        </p:sp>
        <p:sp>
          <p:nvSpPr>
            <p:cNvPr id="19" name="Rettangolo 154">
              <a:extLst>
                <a:ext uri="{FF2B5EF4-FFF2-40B4-BE49-F238E27FC236}">
                  <a16:creationId xmlns:a16="http://schemas.microsoft.com/office/drawing/2014/main" id="{16623565-65EF-62B4-FCE9-22282B25F7BC}"/>
                </a:ext>
              </a:extLst>
            </p:cNvPr>
            <p:cNvSpPr/>
            <p:nvPr/>
          </p:nvSpPr>
          <p:spPr>
            <a:xfrm>
              <a:off x="5489145" y="2531597"/>
              <a:ext cx="1799396" cy="33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95000"/>
                </a:lnSpc>
                <a:spcBef>
                  <a:spcPts val="600"/>
                </a:spcBef>
                <a:spcAft>
                  <a:spcPts val="0"/>
                </a:spcAft>
                <a:buClrTx/>
                <a:buSzTx/>
                <a:buFontTx/>
                <a:buNone/>
                <a:tabLst/>
                <a:defRPr/>
              </a:pPr>
              <a:r>
                <a:rPr kumimoji="0" lang="en-GB" sz="1200" b="1" i="0" u="none" strike="noStrike" kern="1200" cap="none" spc="0" normalizeH="0" baseline="0" noProof="0">
                  <a:ln>
                    <a:noFill/>
                  </a:ln>
                  <a:solidFill>
                    <a:schemeClr val="accent3">
                      <a:lumMod val="60000"/>
                      <a:lumOff val="40000"/>
                    </a:schemeClr>
                  </a:solidFill>
                  <a:effectLst/>
                  <a:uLnTx/>
                  <a:uFillTx/>
                  <a:latin typeface="Verdana"/>
                  <a:ea typeface="+mn-ea"/>
                  <a:cs typeface="+mn-cs"/>
                </a:rPr>
                <a:t>Ancillary Services market</a:t>
              </a:r>
            </a:p>
          </p:txBody>
        </p:sp>
        <p:sp>
          <p:nvSpPr>
            <p:cNvPr id="20" name="TextBox 19">
              <a:extLst>
                <a:ext uri="{FF2B5EF4-FFF2-40B4-BE49-F238E27FC236}">
                  <a16:creationId xmlns:a16="http://schemas.microsoft.com/office/drawing/2014/main" id="{6FF9044E-BFF1-93F4-9B35-8CD289D4C52D}"/>
                </a:ext>
              </a:extLst>
            </p:cNvPr>
            <p:cNvSpPr txBox="1"/>
            <p:nvPr/>
          </p:nvSpPr>
          <p:spPr>
            <a:xfrm>
              <a:off x="4557713" y="2511380"/>
              <a:ext cx="1020331" cy="432384"/>
            </a:xfrm>
            <a:prstGeom prst="rect">
              <a:avLst/>
            </a:prstGeom>
            <a:noFill/>
          </p:spPr>
          <p:txBody>
            <a:bodyPr wrap="square" lIns="0" tIns="0" rIns="0" bIns="0" rtlCol="0">
              <a:noAutofit/>
            </a:bodyPr>
            <a:lstStyle/>
            <a:p>
              <a:pPr>
                <a:lnSpc>
                  <a:spcPct val="95000"/>
                </a:lnSpc>
                <a:spcBef>
                  <a:spcPts val="600"/>
                </a:spcBef>
              </a:pPr>
              <a:r>
                <a:rPr lang="en-GB" sz="2400" b="1">
                  <a:solidFill>
                    <a:schemeClr val="accent3">
                      <a:lumMod val="60000"/>
                      <a:lumOff val="40000"/>
                    </a:schemeClr>
                  </a:solidFill>
                </a:rPr>
                <a:t>40%</a:t>
              </a:r>
            </a:p>
          </p:txBody>
        </p:sp>
      </p:grpSp>
      <p:cxnSp>
        <p:nvCxnSpPr>
          <p:cNvPr id="23" name="Straight Connector 22">
            <a:extLst>
              <a:ext uri="{FF2B5EF4-FFF2-40B4-BE49-F238E27FC236}">
                <a16:creationId xmlns:a16="http://schemas.microsoft.com/office/drawing/2014/main" id="{C6421851-8137-7022-59F8-51A5608D3F3C}"/>
              </a:ext>
            </a:extLst>
          </p:cNvPr>
          <p:cNvCxnSpPr>
            <a:cxnSpLocks/>
          </p:cNvCxnSpPr>
          <p:nvPr/>
        </p:nvCxnSpPr>
        <p:spPr>
          <a:xfrm flipV="1">
            <a:off x="2229480" y="2468399"/>
            <a:ext cx="782700" cy="376769"/>
          </a:xfrm>
          <a:prstGeom prst="line">
            <a:avLst/>
          </a:prstGeom>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9314A932-C6DE-0AB6-7C27-6DEE8A79CF34}"/>
              </a:ext>
            </a:extLst>
          </p:cNvPr>
          <p:cNvSpPr txBox="1"/>
          <p:nvPr/>
        </p:nvSpPr>
        <p:spPr>
          <a:xfrm>
            <a:off x="7733720" y="2713238"/>
            <a:ext cx="3203673" cy="536399"/>
          </a:xfrm>
          <a:prstGeom prst="rect">
            <a:avLst/>
          </a:prstGeom>
          <a:noFill/>
        </p:spPr>
        <p:txBody>
          <a:bodyPr wrap="square" lIns="0" tIns="0" rIns="0" bIns="0" rtlCol="0">
            <a:noAutofit/>
          </a:bodyPr>
          <a:lstStyle/>
          <a:p>
            <a:pPr>
              <a:lnSpc>
                <a:spcPct val="95000"/>
              </a:lnSpc>
              <a:spcBef>
                <a:spcPts val="600"/>
              </a:spcBef>
              <a:defRPr/>
            </a:pPr>
            <a:r>
              <a:rPr kumimoji="0" lang="en-GB" sz="1200" b="0" i="0" u="none" strike="noStrike" kern="1200" cap="none" spc="0" normalizeH="0" baseline="0" noProof="0">
                <a:ln>
                  <a:noFill/>
                </a:ln>
                <a:solidFill>
                  <a:srgbClr val="000000"/>
                </a:solidFill>
                <a:effectLst/>
                <a:uLnTx/>
                <a:uFillTx/>
                <a:latin typeface="Verdana"/>
                <a:ea typeface="+mn-ea"/>
                <a:cs typeface="+mn-cs"/>
              </a:rPr>
              <a:t>Fixed remuneration covers only 30% of revenues, leaving greater market exposure to the investors</a:t>
            </a:r>
          </a:p>
        </p:txBody>
      </p:sp>
      <p:sp>
        <p:nvSpPr>
          <p:cNvPr id="6" name="TextBox 5">
            <a:extLst>
              <a:ext uri="{FF2B5EF4-FFF2-40B4-BE49-F238E27FC236}">
                <a16:creationId xmlns:a16="http://schemas.microsoft.com/office/drawing/2014/main" id="{DC2FFAD4-9C88-259A-40A0-8F7B4E5ACD24}"/>
              </a:ext>
            </a:extLst>
          </p:cNvPr>
          <p:cNvSpPr txBox="1"/>
          <p:nvPr/>
        </p:nvSpPr>
        <p:spPr>
          <a:xfrm>
            <a:off x="7733720" y="3796648"/>
            <a:ext cx="3203673" cy="523424"/>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MSD/MB </a:t>
            </a:r>
            <a:r>
              <a:rPr lang="en-GB" sz="1200">
                <a:solidFill>
                  <a:srgbClr val="000000"/>
                </a:solidFill>
                <a:latin typeface="Verdana"/>
              </a:rPr>
              <a:t>revenues </a:t>
            </a:r>
            <a:r>
              <a:rPr kumimoji="0" lang="en-GB" sz="1200" b="0" i="0" u="none" strike="noStrike" kern="1200" cap="none" spc="0" normalizeH="0" baseline="0" noProof="0">
                <a:ln>
                  <a:noFill/>
                </a:ln>
                <a:solidFill>
                  <a:srgbClr val="000000"/>
                </a:solidFill>
                <a:effectLst/>
                <a:uLnTx/>
                <a:uFillTx/>
                <a:latin typeface="Verdana"/>
                <a:ea typeface="+mn-ea"/>
                <a:cs typeface="+mn-cs"/>
              </a:rPr>
              <a:t>constitute a relevant share of merchant gross margins, followed by the DA market</a:t>
            </a:r>
          </a:p>
        </p:txBody>
      </p:sp>
      <p:pic>
        <p:nvPicPr>
          <p:cNvPr id="7" name="Money 4">
            <a:extLst>
              <a:ext uri="{FF2B5EF4-FFF2-40B4-BE49-F238E27FC236}">
                <a16:creationId xmlns:a16="http://schemas.microsoft.com/office/drawing/2014/main" id="{9D18152B-8580-6941-F697-6BBD4F5DA11F}"/>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58162" y="2713238"/>
            <a:ext cx="255273" cy="324000"/>
          </a:xfrm>
          <a:prstGeom prst="rect">
            <a:avLst/>
          </a:prstGeom>
        </p:spPr>
      </p:pic>
      <p:pic>
        <p:nvPicPr>
          <p:cNvPr id="28" name="Business 3">
            <a:extLst>
              <a:ext uri="{FF2B5EF4-FFF2-40B4-BE49-F238E27FC236}">
                <a16:creationId xmlns:a16="http://schemas.microsoft.com/office/drawing/2014/main" id="{BA29AA70-AAE3-CE9C-590E-B48B5B94DC1D}"/>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28636" y="3796648"/>
            <a:ext cx="314325" cy="314325"/>
          </a:xfrm>
          <a:prstGeom prst="rect">
            <a:avLst/>
          </a:prstGeom>
        </p:spPr>
      </p:pic>
      <p:sp>
        <p:nvSpPr>
          <p:cNvPr id="12" name="TextBox 11">
            <a:extLst>
              <a:ext uri="{FF2B5EF4-FFF2-40B4-BE49-F238E27FC236}">
                <a16:creationId xmlns:a16="http://schemas.microsoft.com/office/drawing/2014/main" id="{8395826C-6C1B-4BF8-AF3F-B30585C8577B}"/>
              </a:ext>
            </a:extLst>
          </p:cNvPr>
          <p:cNvSpPr txBox="1"/>
          <p:nvPr/>
        </p:nvSpPr>
        <p:spPr>
          <a:xfrm>
            <a:off x="7733720" y="4867084"/>
            <a:ext cx="3203673" cy="523424"/>
          </a:xfrm>
          <a:prstGeom prst="rect">
            <a:avLst/>
          </a:prstGeom>
          <a:noFill/>
        </p:spPr>
        <p:txBody>
          <a:bodyPr wrap="square" lIns="0" tIns="0" rIns="0" bIns="0" rtlCol="0">
            <a:noAutofit/>
          </a:bodyPr>
          <a:lstStyle/>
          <a:p>
            <a:pPr marR="0" lvl="0" algn="l" defTabSz="914400" rtl="0" eaLnBrk="1" fontAlgn="auto" latinLnBrk="0" hangingPunct="1">
              <a:lnSpc>
                <a:spcPct val="95000"/>
              </a:lnSpc>
              <a:spcBef>
                <a:spcPts val="600"/>
              </a:spcBef>
              <a:spcAft>
                <a:spcPts val="0"/>
              </a:spcAft>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Most suited for operators with large portfolios, which can </a:t>
            </a:r>
            <a:r>
              <a:rPr kumimoji="0" lang="en-GB" sz="1200" b="0" i="0" u="none" strike="noStrike" kern="1200" cap="none" spc="0" normalizeH="0" baseline="0" noProof="0" dirty="0" err="1">
                <a:ln>
                  <a:noFill/>
                </a:ln>
                <a:solidFill>
                  <a:srgbClr val="000000"/>
                </a:solidFill>
                <a:effectLst/>
                <a:uLnTx/>
                <a:uFillTx/>
                <a:latin typeface="Verdana"/>
                <a:ea typeface="+mn-ea"/>
                <a:cs typeface="+mn-cs"/>
              </a:rPr>
              <a:t>leverag</a:t>
            </a:r>
            <a:r>
              <a:rPr lang="en-GB" sz="1200" dirty="0">
                <a:solidFill>
                  <a:srgbClr val="000000"/>
                </a:solidFill>
                <a:latin typeface="Verdana"/>
              </a:rPr>
              <a:t>e on portfolio synergies</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24" name="Battery bolt 1">
            <a:extLst>
              <a:ext uri="{FF2B5EF4-FFF2-40B4-BE49-F238E27FC236}">
                <a16:creationId xmlns:a16="http://schemas.microsoft.com/office/drawing/2014/main" id="{915EF462-2B99-D160-6E83-7E6CDC715D5B}"/>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28636" y="4867084"/>
            <a:ext cx="314325" cy="200025"/>
          </a:xfrm>
          <a:prstGeom prst="rect">
            <a:avLst/>
          </a:prstGeom>
        </p:spPr>
      </p:pic>
      <p:grpSp>
        <p:nvGrpSpPr>
          <p:cNvPr id="11" name="Group 10">
            <a:extLst>
              <a:ext uri="{FF2B5EF4-FFF2-40B4-BE49-F238E27FC236}">
                <a16:creationId xmlns:a16="http://schemas.microsoft.com/office/drawing/2014/main" id="{0DAA54E0-06D6-A88B-41CD-78A3654337C0}"/>
              </a:ext>
            </a:extLst>
          </p:cNvPr>
          <p:cNvGrpSpPr/>
          <p:nvPr/>
        </p:nvGrpSpPr>
        <p:grpSpPr>
          <a:xfrm>
            <a:off x="3053029" y="5137638"/>
            <a:ext cx="2791790" cy="887096"/>
            <a:chOff x="4557713" y="2511380"/>
            <a:chExt cx="2791790" cy="887096"/>
          </a:xfrm>
        </p:grpSpPr>
        <p:sp>
          <p:nvSpPr>
            <p:cNvPr id="13" name="TextBox 24">
              <a:extLst>
                <a:ext uri="{FF2B5EF4-FFF2-40B4-BE49-F238E27FC236}">
                  <a16:creationId xmlns:a16="http://schemas.microsoft.com/office/drawing/2014/main" id="{45DE2945-4573-B4BE-B543-F17296D8DD06}"/>
                </a:ext>
              </a:extLst>
            </p:cNvPr>
            <p:cNvSpPr txBox="1"/>
            <p:nvPr/>
          </p:nvSpPr>
          <p:spPr>
            <a:xfrm>
              <a:off x="4557713" y="2883866"/>
              <a:ext cx="2674737" cy="514610"/>
            </a:xfrm>
            <a:prstGeom prst="rect">
              <a:avLst/>
            </a:prstGeom>
            <a:noFill/>
          </p:spPr>
          <p:txBody>
            <a:bodyPr wrap="square" lIns="0" tIns="0" rIns="0" bIns="0" rtlCol="0" anchor="ctr">
              <a:noAutofit/>
            </a:bodyPr>
            <a:lstStyle/>
            <a:p>
              <a:pPr marR="0" lvl="0" algn="l" defTabSz="914400" rtl="0" eaLnBrk="1" fontAlgn="auto" latinLnBrk="0" hangingPunct="1">
                <a:lnSpc>
                  <a:spcPct val="95000"/>
                </a:lnSpc>
                <a:spcBef>
                  <a:spcPts val="0"/>
                </a:spcBef>
                <a:spcAft>
                  <a:spcPts val="0"/>
                </a:spcAft>
                <a:buClrTx/>
                <a:buSzTx/>
                <a:tabLst/>
                <a:defRPr/>
              </a:pPr>
              <a:r>
                <a:rPr kumimoji="0" lang="en-GB" sz="1050" b="0" i="0" u="none" strike="noStrike" kern="1200" cap="none" spc="0" normalizeH="0" baseline="0" noProof="0">
                  <a:ln>
                    <a:noFill/>
                  </a:ln>
                  <a:solidFill>
                    <a:srgbClr val="000000"/>
                  </a:solidFill>
                  <a:effectLst/>
                  <a:uLnTx/>
                  <a:uFillTx/>
                  <a:latin typeface="Verdana"/>
                  <a:ea typeface="+mn-ea"/>
                  <a:cs typeface="+mn-cs"/>
                </a:rPr>
                <a:t>BESS assets operate on the MGP through arbitrage, capturing the spread between the sell and the buy prices </a:t>
              </a:r>
            </a:p>
          </p:txBody>
        </p:sp>
        <p:sp>
          <p:nvSpPr>
            <p:cNvPr id="21" name="Rettangolo 154">
              <a:extLst>
                <a:ext uri="{FF2B5EF4-FFF2-40B4-BE49-F238E27FC236}">
                  <a16:creationId xmlns:a16="http://schemas.microsoft.com/office/drawing/2014/main" id="{8A0B2E0D-F232-BE21-8F71-5B6EAEBA7EDC}"/>
                </a:ext>
              </a:extLst>
            </p:cNvPr>
            <p:cNvSpPr/>
            <p:nvPr/>
          </p:nvSpPr>
          <p:spPr>
            <a:xfrm>
              <a:off x="5489145" y="2531597"/>
              <a:ext cx="1860358" cy="33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95000"/>
                </a:lnSpc>
                <a:spcBef>
                  <a:spcPts val="600"/>
                </a:spcBef>
                <a:spcAft>
                  <a:spcPts val="0"/>
                </a:spcAft>
                <a:buClrTx/>
                <a:buSzTx/>
                <a:buFontTx/>
                <a:buNone/>
                <a:tabLst/>
                <a:defRPr/>
              </a:pPr>
              <a:r>
                <a:rPr kumimoji="0" lang="en-GB" sz="1200" b="1" i="0" u="none" strike="noStrike" kern="1200" cap="none" spc="0" normalizeH="0" baseline="0" noProof="0">
                  <a:ln>
                    <a:noFill/>
                  </a:ln>
                  <a:solidFill>
                    <a:schemeClr val="accent3">
                      <a:lumMod val="40000"/>
                      <a:lumOff val="60000"/>
                    </a:schemeClr>
                  </a:solidFill>
                  <a:effectLst/>
                  <a:uLnTx/>
                  <a:uFillTx/>
                  <a:latin typeface="Verdana"/>
                  <a:ea typeface="+mn-ea"/>
                  <a:cs typeface="+mn-cs"/>
                </a:rPr>
                <a:t>Day-Ahead market</a:t>
              </a:r>
            </a:p>
          </p:txBody>
        </p:sp>
        <p:sp>
          <p:nvSpPr>
            <p:cNvPr id="22" name="TextBox 21">
              <a:extLst>
                <a:ext uri="{FF2B5EF4-FFF2-40B4-BE49-F238E27FC236}">
                  <a16:creationId xmlns:a16="http://schemas.microsoft.com/office/drawing/2014/main" id="{C1F3FA96-35C0-9497-644E-62407231E9B6}"/>
                </a:ext>
              </a:extLst>
            </p:cNvPr>
            <p:cNvSpPr txBox="1"/>
            <p:nvPr/>
          </p:nvSpPr>
          <p:spPr>
            <a:xfrm>
              <a:off x="4557713" y="2511380"/>
              <a:ext cx="1020331" cy="432384"/>
            </a:xfrm>
            <a:prstGeom prst="rect">
              <a:avLst/>
            </a:prstGeom>
            <a:noFill/>
          </p:spPr>
          <p:txBody>
            <a:bodyPr wrap="square" lIns="0" tIns="0" rIns="0" bIns="0" rtlCol="0">
              <a:noAutofit/>
            </a:bodyPr>
            <a:lstStyle/>
            <a:p>
              <a:pPr>
                <a:lnSpc>
                  <a:spcPct val="95000"/>
                </a:lnSpc>
                <a:spcBef>
                  <a:spcPts val="600"/>
                </a:spcBef>
              </a:pPr>
              <a:r>
                <a:rPr lang="en-GB" sz="2400" b="1">
                  <a:solidFill>
                    <a:schemeClr val="accent3">
                      <a:lumMod val="40000"/>
                      <a:lumOff val="60000"/>
                    </a:schemeClr>
                  </a:solidFill>
                </a:rPr>
                <a:t>30%</a:t>
              </a:r>
            </a:p>
          </p:txBody>
        </p:sp>
      </p:grpSp>
      <p:cxnSp>
        <p:nvCxnSpPr>
          <p:cNvPr id="68" name="Straight Connector 67">
            <a:extLst>
              <a:ext uri="{FF2B5EF4-FFF2-40B4-BE49-F238E27FC236}">
                <a16:creationId xmlns:a16="http://schemas.microsoft.com/office/drawing/2014/main" id="{0876DAA2-0E32-09E7-C3A4-4379A2F2B3E4}"/>
              </a:ext>
            </a:extLst>
          </p:cNvPr>
          <p:cNvCxnSpPr>
            <a:cxnSpLocks/>
          </p:cNvCxnSpPr>
          <p:nvPr/>
        </p:nvCxnSpPr>
        <p:spPr>
          <a:xfrm flipV="1">
            <a:off x="2229480" y="3833214"/>
            <a:ext cx="782700" cy="37676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9" name="Straight Connector 68">
            <a:extLst>
              <a:ext uri="{FF2B5EF4-FFF2-40B4-BE49-F238E27FC236}">
                <a16:creationId xmlns:a16="http://schemas.microsoft.com/office/drawing/2014/main" id="{5908F8DD-EB1F-321D-DA01-E6A9834832DC}"/>
              </a:ext>
            </a:extLst>
          </p:cNvPr>
          <p:cNvCxnSpPr>
            <a:cxnSpLocks/>
          </p:cNvCxnSpPr>
          <p:nvPr/>
        </p:nvCxnSpPr>
        <p:spPr>
          <a:xfrm flipV="1">
            <a:off x="2229480" y="5323252"/>
            <a:ext cx="782700" cy="376769"/>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4470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18BE885-3E02-BB62-6E65-999E292C50C5}"/>
              </a:ext>
            </a:extLst>
          </p:cNvPr>
          <p:cNvGraphicFramePr>
            <a:graphicFrameLocks noChangeAspect="1"/>
          </p:cNvGraphicFramePr>
          <p:nvPr>
            <p:custDataLst>
              <p:tags r:id="rId1"/>
            </p:custDataLst>
            <p:extLst>
              <p:ext uri="{D42A27DB-BD31-4B8C-83A1-F6EECF244321}">
                <p14:modId xmlns:p14="http://schemas.microsoft.com/office/powerpoint/2010/main" val="2635691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9" name="think-cell data - do not delete" hidden="1">
                        <a:extLst>
                          <a:ext uri="{FF2B5EF4-FFF2-40B4-BE49-F238E27FC236}">
                            <a16:creationId xmlns:a16="http://schemas.microsoft.com/office/drawing/2014/main" id="{018BE885-3E02-BB62-6E65-999E292C50C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1B9A5F9-08D0-2BB8-AFB4-C6D7CE9FE3FB}"/>
              </a:ext>
            </a:extLst>
          </p:cNvPr>
          <p:cNvSpPr>
            <a:spLocks noGrp="1"/>
          </p:cNvSpPr>
          <p:nvPr>
            <p:ph type="body" sz="quarter" idx="13"/>
          </p:nvPr>
        </p:nvSpPr>
        <p:spPr/>
        <p:txBody>
          <a:bodyPr/>
          <a:lstStyle/>
          <a:p>
            <a:r>
              <a:rPr lang="en-US" dirty="0"/>
              <a:t>The role of competition in the Italian BESS market</a:t>
            </a:r>
          </a:p>
        </p:txBody>
      </p:sp>
      <p:sp>
        <p:nvSpPr>
          <p:cNvPr id="3" name="Title 2">
            <a:extLst>
              <a:ext uri="{FF2B5EF4-FFF2-40B4-BE49-F238E27FC236}">
                <a16:creationId xmlns:a16="http://schemas.microsoft.com/office/drawing/2014/main" id="{B94732C8-6C59-F891-2E41-97AD288B7DBC}"/>
              </a:ext>
            </a:extLst>
          </p:cNvPr>
          <p:cNvSpPr>
            <a:spLocks noGrp="1"/>
          </p:cNvSpPr>
          <p:nvPr>
            <p:ph type="title"/>
          </p:nvPr>
        </p:nvSpPr>
        <p:spPr>
          <a:xfrm>
            <a:off x="766763" y="958740"/>
            <a:ext cx="10658475" cy="584775"/>
          </a:xfrm>
        </p:spPr>
        <p:txBody>
          <a:bodyPr vert="horz"/>
          <a:lstStyle/>
          <a:p>
            <a:r>
              <a:rPr lang="en-GB"/>
              <a:t>AFRY estimates there will be little room under Capacity Market, and s</a:t>
            </a:r>
            <a:r>
              <a:rPr lang="it-IT" sz="2000">
                <a:solidFill>
                  <a:schemeClr val="tx1"/>
                </a:solidFill>
              </a:rPr>
              <a:t>pace for new entrants will depend on the willingness to lower bidding prices</a:t>
            </a:r>
            <a:endParaRPr lang="en-GB"/>
          </a:p>
        </p:txBody>
      </p:sp>
      <p:sp>
        <p:nvSpPr>
          <p:cNvPr id="4" name="Date Placeholder 3">
            <a:extLst>
              <a:ext uri="{FF2B5EF4-FFF2-40B4-BE49-F238E27FC236}">
                <a16:creationId xmlns:a16="http://schemas.microsoft.com/office/drawing/2014/main" id="{16DCF3F0-ACF0-E85D-D3DC-DEC81A87E50E}"/>
              </a:ext>
            </a:extLst>
          </p:cNvPr>
          <p:cNvSpPr>
            <a:spLocks noGrp="1"/>
          </p:cNvSpPr>
          <p:nvPr>
            <p:ph type="dt" sz="half" idx="14"/>
          </p:nvPr>
        </p:nvSpPr>
        <p:spPr/>
        <p:txBody>
          <a:bodyPr/>
          <a:lstStyle/>
          <a:p>
            <a:r>
              <a:rPr lang="it-IT" noProof="0"/>
              <a:t>04/12/2024 |</a:t>
            </a:r>
            <a:endParaRPr lang="en-GB" noProof="0"/>
          </a:p>
        </p:txBody>
      </p:sp>
      <p:sp>
        <p:nvSpPr>
          <p:cNvPr id="5" name="Footer Placeholder 4">
            <a:extLst>
              <a:ext uri="{FF2B5EF4-FFF2-40B4-BE49-F238E27FC236}">
                <a16:creationId xmlns:a16="http://schemas.microsoft.com/office/drawing/2014/main" id="{A8AC1209-F735-6675-4BE9-1C306F417ECA}"/>
              </a:ext>
            </a:extLst>
          </p:cNvPr>
          <p:cNvSpPr>
            <a:spLocks noGrp="1"/>
          </p:cNvSpPr>
          <p:nvPr>
            <p:ph type="ftr" sz="quarter" idx="15"/>
          </p:nvPr>
        </p:nvSpPr>
        <p:spPr/>
        <p:txBody>
          <a:bodyPr/>
          <a:lstStyle/>
          <a:p>
            <a:r>
              <a:rPr lang="en-US" noProof="0"/>
              <a:t>Copyright AFRY AB | The role of competition in the Italian BESS market - Battery Asset Management Summit Europe 2024</a:t>
            </a:r>
            <a:endParaRPr lang="en-GB" noProof="0"/>
          </a:p>
        </p:txBody>
      </p:sp>
      <p:sp>
        <p:nvSpPr>
          <p:cNvPr id="6" name="Slide Number Placeholder 5">
            <a:extLst>
              <a:ext uri="{FF2B5EF4-FFF2-40B4-BE49-F238E27FC236}">
                <a16:creationId xmlns:a16="http://schemas.microsoft.com/office/drawing/2014/main" id="{1C58B8D0-D642-2FFD-2FF0-976E587A7A97}"/>
              </a:ext>
            </a:extLst>
          </p:cNvPr>
          <p:cNvSpPr>
            <a:spLocks noGrp="1"/>
          </p:cNvSpPr>
          <p:nvPr>
            <p:ph type="sldNum" sz="quarter" idx="16"/>
          </p:nvPr>
        </p:nvSpPr>
        <p:spPr/>
        <p:txBody>
          <a:bodyPr/>
          <a:lstStyle/>
          <a:p>
            <a:fld id="{0B1617BE-BA58-4B59-88D5-A8C7B239E913}" type="slidenum">
              <a:rPr lang="en-GB" noProof="0" smtClean="0"/>
              <a:pPr/>
              <a:t>7</a:t>
            </a:fld>
            <a:endParaRPr lang="en-GB" noProof="0"/>
          </a:p>
        </p:txBody>
      </p:sp>
      <p:sp>
        <p:nvSpPr>
          <p:cNvPr id="7" name="Text Placeholder 6">
            <a:extLst>
              <a:ext uri="{FF2B5EF4-FFF2-40B4-BE49-F238E27FC236}">
                <a16:creationId xmlns:a16="http://schemas.microsoft.com/office/drawing/2014/main" id="{A71654FF-F1A4-6583-6461-D3C0E54C196E}"/>
              </a:ext>
            </a:extLst>
          </p:cNvPr>
          <p:cNvSpPr>
            <a:spLocks noGrp="1"/>
          </p:cNvSpPr>
          <p:nvPr>
            <p:ph type="body" sz="quarter" idx="18"/>
          </p:nvPr>
        </p:nvSpPr>
        <p:spPr>
          <a:xfrm>
            <a:off x="766763" y="6278992"/>
            <a:ext cx="8852438" cy="102336"/>
          </a:xfrm>
        </p:spPr>
        <p:txBody>
          <a:bodyPr/>
          <a:lstStyle/>
          <a:p>
            <a:r>
              <a:rPr lang="en-US" dirty="0"/>
              <a:t>Source: AFRY MCD internal analysis on Terna data. Auction for 2026 will be held in December 2024</a:t>
            </a:r>
          </a:p>
        </p:txBody>
      </p:sp>
      <p:graphicFrame>
        <p:nvGraphicFramePr>
          <p:cNvPr id="30" name="Chart 29">
            <a:extLst>
              <a:ext uri="{FF2B5EF4-FFF2-40B4-BE49-F238E27FC236}">
                <a16:creationId xmlns:a16="http://schemas.microsoft.com/office/drawing/2014/main" id="{0D572E81-C9A2-C2BE-8B2B-F77C61F191CD}"/>
              </a:ext>
            </a:extLst>
          </p:cNvPr>
          <p:cNvGraphicFramePr/>
          <p:nvPr>
            <p:custDataLst>
              <p:tags r:id="rId2"/>
            </p:custDataLst>
            <p:extLst>
              <p:ext uri="{D42A27DB-BD31-4B8C-83A1-F6EECF244321}">
                <p14:modId xmlns:p14="http://schemas.microsoft.com/office/powerpoint/2010/main" val="4112428341"/>
              </p:ext>
            </p:extLst>
          </p:nvPr>
        </p:nvGraphicFramePr>
        <p:xfrm>
          <a:off x="7361238" y="2706688"/>
          <a:ext cx="1173162" cy="3022600"/>
        </p:xfrm>
        <a:graphic>
          <a:graphicData uri="http://schemas.openxmlformats.org/drawingml/2006/chart">
            <c:chart xmlns:c="http://schemas.openxmlformats.org/drawingml/2006/chart" xmlns:r="http://schemas.openxmlformats.org/officeDocument/2006/relationships" r:id="rId16"/>
          </a:graphicData>
        </a:graphic>
      </p:graphicFrame>
      <p:sp>
        <p:nvSpPr>
          <p:cNvPr id="10" name="Text Placeholder 2">
            <a:extLst>
              <a:ext uri="{FF2B5EF4-FFF2-40B4-BE49-F238E27FC236}">
                <a16:creationId xmlns:a16="http://schemas.microsoft.com/office/drawing/2014/main" id="{62C4DECA-D806-AE43-A91F-0FCC978EE4D9}"/>
              </a:ext>
            </a:extLst>
          </p:cNvPr>
          <p:cNvSpPr>
            <a:spLocks noGrp="1"/>
          </p:cNvSpPr>
          <p:nvPr>
            <p:custDataLst>
              <p:tags r:id="rId3"/>
            </p:custDataLst>
          </p:nvPr>
        </p:nvSpPr>
        <p:spPr bwMode="gray">
          <a:xfrm>
            <a:off x="7189788" y="5564188"/>
            <a:ext cx="101600"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r">
              <a:spcBef>
                <a:spcPct val="0"/>
              </a:spcBef>
              <a:spcAft>
                <a:spcPct val="0"/>
              </a:spcAft>
              <a:buNone/>
            </a:pPr>
            <a:fld id="{50BFBE8B-A96D-4A5A-AFB2-FE2AD0C59DD2}" type="datetime'''''''''''''''''''''''''''''''''''''''''''''''''0'''">
              <a:rPr lang="en-GB" altLang="en-US" smtClean="0">
                <a:effectLst/>
              </a:rPr>
              <a:pPr marL="0" lvl="0" indent="0" algn="r">
                <a:spcBef>
                  <a:spcPct val="0"/>
                </a:spcBef>
                <a:spcAft>
                  <a:spcPct val="0"/>
                </a:spcAft>
                <a:buNone/>
              </a:pPr>
              <a:t>0</a:t>
            </a:fld>
            <a:endParaRPr lang="en-GB" noProof="0"/>
          </a:p>
        </p:txBody>
      </p:sp>
      <p:sp>
        <p:nvSpPr>
          <p:cNvPr id="12" name="Text Placeholder 2">
            <a:extLst>
              <a:ext uri="{FF2B5EF4-FFF2-40B4-BE49-F238E27FC236}">
                <a16:creationId xmlns:a16="http://schemas.microsoft.com/office/drawing/2014/main" id="{62C4DECA-D806-AE43-A91F-0FCC978EE4D9}"/>
              </a:ext>
            </a:extLst>
          </p:cNvPr>
          <p:cNvSpPr>
            <a:spLocks noGrp="1"/>
          </p:cNvSpPr>
          <p:nvPr>
            <p:custDataLst>
              <p:tags r:id="rId4"/>
            </p:custDataLst>
          </p:nvPr>
        </p:nvSpPr>
        <p:spPr bwMode="gray">
          <a:xfrm>
            <a:off x="6985000" y="4992688"/>
            <a:ext cx="306388"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r">
              <a:spcBef>
                <a:spcPct val="0"/>
              </a:spcBef>
              <a:spcAft>
                <a:spcPct val="0"/>
              </a:spcAft>
              <a:buNone/>
            </a:pPr>
            <a:fld id="{93F27BDF-759D-4B3C-A295-8BA36AC29775}" type="datetime'''''''''''20''''''0'''''''''''''''''''''''''''''''''''''''">
              <a:rPr lang="en-GB" altLang="en-US" smtClean="0">
                <a:effectLst/>
              </a:rPr>
              <a:pPr marL="0" lvl="0" indent="0" algn="r">
                <a:spcBef>
                  <a:spcPct val="0"/>
                </a:spcBef>
                <a:spcAft>
                  <a:spcPct val="0"/>
                </a:spcAft>
                <a:buNone/>
              </a:pPr>
              <a:t>200</a:t>
            </a:fld>
            <a:endParaRPr lang="en-GB" noProof="0"/>
          </a:p>
        </p:txBody>
      </p:sp>
      <p:sp>
        <p:nvSpPr>
          <p:cNvPr id="13" name="Text Placeholder 2">
            <a:extLst>
              <a:ext uri="{FF2B5EF4-FFF2-40B4-BE49-F238E27FC236}">
                <a16:creationId xmlns:a16="http://schemas.microsoft.com/office/drawing/2014/main" id="{62C4DECA-D806-AE43-A91F-0FCC978EE4D9}"/>
              </a:ext>
            </a:extLst>
          </p:cNvPr>
          <p:cNvSpPr>
            <a:spLocks noGrp="1"/>
          </p:cNvSpPr>
          <p:nvPr>
            <p:custDataLst>
              <p:tags r:id="rId5"/>
            </p:custDataLst>
          </p:nvPr>
        </p:nvSpPr>
        <p:spPr bwMode="gray">
          <a:xfrm>
            <a:off x="6985000" y="4421188"/>
            <a:ext cx="306388"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r">
              <a:spcBef>
                <a:spcPct val="0"/>
              </a:spcBef>
              <a:spcAft>
                <a:spcPct val="0"/>
              </a:spcAft>
              <a:buNone/>
            </a:pPr>
            <a:fld id="{4D72FD65-4A6B-4EAA-B71D-9C25B585B02E}" type="datetime'''''40''''''''''''''''''0'''''''''''">
              <a:rPr lang="en-GB" altLang="en-US" smtClean="0">
                <a:effectLst/>
              </a:rPr>
              <a:pPr marL="0" lvl="0" indent="0" algn="r">
                <a:spcBef>
                  <a:spcPct val="0"/>
                </a:spcBef>
                <a:spcAft>
                  <a:spcPct val="0"/>
                </a:spcAft>
                <a:buNone/>
              </a:pPr>
              <a:t>400</a:t>
            </a:fld>
            <a:endParaRPr lang="en-GB" noProof="0"/>
          </a:p>
        </p:txBody>
      </p:sp>
      <p:sp>
        <p:nvSpPr>
          <p:cNvPr id="14" name="Text Placeholder 2">
            <a:extLst>
              <a:ext uri="{FF2B5EF4-FFF2-40B4-BE49-F238E27FC236}">
                <a16:creationId xmlns:a16="http://schemas.microsoft.com/office/drawing/2014/main" id="{62C4DECA-D806-AE43-A91F-0FCC978EE4D9}"/>
              </a:ext>
            </a:extLst>
          </p:cNvPr>
          <p:cNvSpPr>
            <a:spLocks noGrp="1"/>
          </p:cNvSpPr>
          <p:nvPr>
            <p:custDataLst>
              <p:tags r:id="rId6"/>
            </p:custDataLst>
          </p:nvPr>
        </p:nvSpPr>
        <p:spPr bwMode="gray">
          <a:xfrm>
            <a:off x="6985000" y="3849688"/>
            <a:ext cx="306388"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r">
              <a:spcBef>
                <a:spcPct val="0"/>
              </a:spcBef>
              <a:spcAft>
                <a:spcPct val="0"/>
              </a:spcAft>
              <a:buNone/>
            </a:pPr>
            <a:fld id="{4A192DA5-6FFF-49D1-B3CB-E1B15B8527CA}" type="datetime'6''''''''''''''''0''''''''''''''''''''''''''''''''0'">
              <a:rPr lang="en-GB" altLang="en-US" smtClean="0">
                <a:effectLst/>
              </a:rPr>
              <a:pPr marL="0" lvl="0" indent="0" algn="r">
                <a:spcBef>
                  <a:spcPct val="0"/>
                </a:spcBef>
                <a:spcAft>
                  <a:spcPct val="0"/>
                </a:spcAft>
                <a:buNone/>
              </a:pPr>
              <a:t>600</a:t>
            </a:fld>
            <a:endParaRPr lang="en-GB" noProof="0"/>
          </a:p>
        </p:txBody>
      </p:sp>
      <p:sp>
        <p:nvSpPr>
          <p:cNvPr id="15" name="Text Placeholder 2">
            <a:extLst>
              <a:ext uri="{FF2B5EF4-FFF2-40B4-BE49-F238E27FC236}">
                <a16:creationId xmlns:a16="http://schemas.microsoft.com/office/drawing/2014/main" id="{62C4DECA-D806-AE43-A91F-0FCC978EE4D9}"/>
              </a:ext>
            </a:extLst>
          </p:cNvPr>
          <p:cNvSpPr>
            <a:spLocks noGrp="1"/>
          </p:cNvSpPr>
          <p:nvPr>
            <p:custDataLst>
              <p:tags r:id="rId7"/>
            </p:custDataLst>
          </p:nvPr>
        </p:nvSpPr>
        <p:spPr bwMode="gray">
          <a:xfrm>
            <a:off x="6985000" y="3278188"/>
            <a:ext cx="306388"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r">
              <a:spcBef>
                <a:spcPct val="0"/>
              </a:spcBef>
              <a:spcAft>
                <a:spcPct val="0"/>
              </a:spcAft>
              <a:buNone/>
            </a:pPr>
            <a:fld id="{33D7EDBD-81D9-4F71-B3B0-6B4AC062D0B8}" type="datetime'''80''''''''''''''''0'''''''''">
              <a:rPr lang="en-GB" altLang="en-US" smtClean="0">
                <a:effectLst/>
              </a:rPr>
              <a:pPr marL="0" lvl="0" indent="0" algn="r">
                <a:spcBef>
                  <a:spcPct val="0"/>
                </a:spcBef>
                <a:spcAft>
                  <a:spcPct val="0"/>
                </a:spcAft>
                <a:buNone/>
              </a:pPr>
              <a:t>800</a:t>
            </a:fld>
            <a:endParaRPr lang="en-GB" noProof="0"/>
          </a:p>
        </p:txBody>
      </p:sp>
      <p:sp>
        <p:nvSpPr>
          <p:cNvPr id="16" name="Text Placeholder 2">
            <a:extLst>
              <a:ext uri="{FF2B5EF4-FFF2-40B4-BE49-F238E27FC236}">
                <a16:creationId xmlns:a16="http://schemas.microsoft.com/office/drawing/2014/main" id="{62C4DECA-D806-AE43-A91F-0FCC978EE4D9}"/>
              </a:ext>
            </a:extLst>
          </p:cNvPr>
          <p:cNvSpPr>
            <a:spLocks noGrp="1"/>
          </p:cNvSpPr>
          <p:nvPr>
            <p:custDataLst>
              <p:tags r:id="rId8"/>
            </p:custDataLst>
          </p:nvPr>
        </p:nvSpPr>
        <p:spPr bwMode="gray">
          <a:xfrm>
            <a:off x="6823075" y="2706688"/>
            <a:ext cx="468313"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r">
              <a:spcBef>
                <a:spcPct val="0"/>
              </a:spcBef>
              <a:spcAft>
                <a:spcPct val="0"/>
              </a:spcAft>
              <a:buNone/>
            </a:pPr>
            <a:fld id="{CC498EEE-AD8F-446C-B2A3-9890F77E08FE}" type="datetime'''1''''''.''''''''''''0''''''''''''''''0''0'''''''''''''''''''">
              <a:rPr lang="en-GB" altLang="en-US" smtClean="0">
                <a:effectLst/>
              </a:rPr>
              <a:pPr marL="0" lvl="0" indent="0" algn="r">
                <a:spcBef>
                  <a:spcPct val="0"/>
                </a:spcBef>
                <a:spcAft>
                  <a:spcPct val="0"/>
                </a:spcAft>
                <a:buNone/>
              </a:pPr>
              <a:t>1.000</a:t>
            </a:fld>
            <a:endParaRPr lang="en-GB" noProof="0"/>
          </a:p>
        </p:txBody>
      </p:sp>
      <p:sp>
        <p:nvSpPr>
          <p:cNvPr id="11" name="Text Placeholder 2">
            <a:extLst>
              <a:ext uri="{FF2B5EF4-FFF2-40B4-BE49-F238E27FC236}">
                <a16:creationId xmlns:a16="http://schemas.microsoft.com/office/drawing/2014/main" id="{4F548ED7-8BD2-814B-36E9-24775AC4C248}"/>
              </a:ext>
            </a:extLst>
          </p:cNvPr>
          <p:cNvSpPr>
            <a:spLocks noGrp="1"/>
          </p:cNvSpPr>
          <p:nvPr>
            <p:custDataLst>
              <p:tags r:id="rId9"/>
            </p:custDataLst>
          </p:nvPr>
        </p:nvSpPr>
        <p:spPr bwMode="auto">
          <a:xfrm>
            <a:off x="7299325" y="2489200"/>
            <a:ext cx="288925"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pPr>
            <a:r>
              <a:rPr lang="en-GB" altLang="en-US">
                <a:effectLst/>
              </a:rPr>
              <a:t>MW</a:t>
            </a:r>
            <a:endParaRPr lang="en-GB" noProof="0"/>
          </a:p>
        </p:txBody>
      </p:sp>
      <p:sp>
        <p:nvSpPr>
          <p:cNvPr id="91" name="Text Placeholder 2">
            <a:extLst>
              <a:ext uri="{FF2B5EF4-FFF2-40B4-BE49-F238E27FC236}">
                <a16:creationId xmlns:a16="http://schemas.microsoft.com/office/drawing/2014/main" id="{62C4DECA-D806-AE43-A91F-0FCC978EE4D9}"/>
              </a:ext>
            </a:extLst>
          </p:cNvPr>
          <p:cNvSpPr>
            <a:spLocks noGrp="1"/>
          </p:cNvSpPr>
          <p:nvPr>
            <p:custDataLst>
              <p:tags r:id="rId10"/>
            </p:custDataLst>
          </p:nvPr>
        </p:nvSpPr>
        <p:spPr bwMode="gray">
          <a:xfrm>
            <a:off x="7707313" y="2876550"/>
            <a:ext cx="481013"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pPr>
            <a:r>
              <a:rPr lang="en-GB" altLang="en-US">
                <a:effectLst/>
                <a:latin typeface="Verdana" panose="020B0604030504040204" pitchFamily="34" charset="0"/>
                <a:ea typeface="Verdana" panose="020B0604030504040204" pitchFamily="34" charset="0"/>
              </a:rPr>
              <a:t>~</a:t>
            </a:r>
            <a:fld id="{CEFD621E-7DAC-465A-9D72-6EF0BA7D56F3}" type="datetime'''''''''''''''9''00'''''''''''''''">
              <a:rPr lang="en-GB" altLang="en-US" smtClean="0">
                <a:effectLst/>
              </a:rPr>
              <a:pPr marL="0" lvl="0" indent="0" algn="ctr">
                <a:spcBef>
                  <a:spcPct val="0"/>
                </a:spcBef>
                <a:spcAft>
                  <a:spcPct val="0"/>
                </a:spcAft>
                <a:buNone/>
              </a:pPr>
              <a:t>900</a:t>
            </a:fld>
            <a:endParaRPr lang="en-GB" noProof="0"/>
          </a:p>
        </p:txBody>
      </p:sp>
      <p:sp>
        <p:nvSpPr>
          <p:cNvPr id="21" name="Text Placeholder 2">
            <a:extLst>
              <a:ext uri="{FF2B5EF4-FFF2-40B4-BE49-F238E27FC236}">
                <a16:creationId xmlns:a16="http://schemas.microsoft.com/office/drawing/2014/main" id="{62C4DECA-D806-AE43-A91F-0FCC978EE4D9}"/>
              </a:ext>
            </a:extLst>
          </p:cNvPr>
          <p:cNvSpPr>
            <a:spLocks noGrp="1"/>
          </p:cNvSpPr>
          <p:nvPr>
            <p:custDataLst>
              <p:tags r:id="rId11"/>
            </p:custDataLst>
          </p:nvPr>
        </p:nvSpPr>
        <p:spPr bwMode="gray">
          <a:xfrm>
            <a:off x="7758113" y="5489575"/>
            <a:ext cx="377825" cy="1730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pPr>
            <a:r>
              <a:rPr lang="en-GB" altLang="en-US">
                <a:effectLst/>
                <a:latin typeface="Verdana" panose="020B0604030504040204" pitchFamily="34" charset="0"/>
                <a:ea typeface="Verdana" panose="020B0604030504040204" pitchFamily="34" charset="0"/>
              </a:rPr>
              <a:t>~</a:t>
            </a:r>
            <a:fld id="{8B3D84FE-B8D8-4F73-8B56-1D8AFF74B258}" type="datetime'''''''''''''''''''''''''''''''''''5''''''''''0'''''">
              <a:rPr lang="en-GB" altLang="en-US" smtClean="0">
                <a:effectLst/>
              </a:rPr>
              <a:pPr marL="0" lvl="0" indent="0" algn="ctr">
                <a:spcBef>
                  <a:spcPct val="0"/>
                </a:spcBef>
                <a:spcAft>
                  <a:spcPct val="0"/>
                </a:spcAft>
                <a:buNone/>
              </a:pPr>
              <a:t>50</a:t>
            </a:fld>
            <a:endParaRPr lang="en-GB" noProof="0"/>
          </a:p>
        </p:txBody>
      </p:sp>
      <p:sp>
        <p:nvSpPr>
          <p:cNvPr id="18" name="Text Placeholder 6">
            <a:extLst>
              <a:ext uri="{FF2B5EF4-FFF2-40B4-BE49-F238E27FC236}">
                <a16:creationId xmlns:a16="http://schemas.microsoft.com/office/drawing/2014/main" id="{94E705B5-0147-F158-1BEB-AD41C64427F6}"/>
              </a:ext>
            </a:extLst>
          </p:cNvPr>
          <p:cNvSpPr txBox="1">
            <a:spLocks/>
          </p:cNvSpPr>
          <p:nvPr/>
        </p:nvSpPr>
        <p:spPr>
          <a:xfrm>
            <a:off x="6400800" y="1808163"/>
            <a:ext cx="5076825" cy="307007"/>
          </a:xfrm>
          <a:prstGeom prst="rect">
            <a:avLst/>
          </a:prstGeom>
        </p:spPr>
        <p:txBody>
          <a:bodyPr vert="horz" wrap="square" lIns="0" tIns="0" rIns="0" bIns="0" rtlCol="0" anchor="t">
            <a:spAutoFit/>
          </a:bodyPr>
          <a:lstStyle>
            <a:lvl1pPr indent="0">
              <a:lnSpc>
                <a:spcPct val="95000"/>
              </a:lnSpc>
              <a:spcBef>
                <a:spcPts val="0"/>
              </a:spcBef>
              <a:spcAft>
                <a:spcPts val="0"/>
              </a:spcAft>
              <a:buFont typeface="Symbol" panose="05050102010706020507" pitchFamily="18" charset="2"/>
              <a:buNone/>
              <a:defRPr sz="1050" b="1" cap="all" spc="30" baseline="0"/>
            </a:lvl1pPr>
            <a:lvl2pPr marL="360000" indent="-180000">
              <a:lnSpc>
                <a:spcPct val="95000"/>
              </a:lnSpc>
              <a:spcBef>
                <a:spcPts val="300"/>
              </a:spcBef>
              <a:spcAft>
                <a:spcPts val="300"/>
              </a:spcAft>
              <a:buFont typeface="Symbol" panose="05050102010706020507" pitchFamily="18" charset="2"/>
              <a:buChar char="-"/>
              <a:defRPr sz="1200" spc="40" baseline="0"/>
            </a:lvl2pPr>
            <a:lvl3pPr marL="540000" indent="-180000">
              <a:lnSpc>
                <a:spcPct val="95000"/>
              </a:lnSpc>
              <a:spcBef>
                <a:spcPts val="100"/>
              </a:spcBef>
              <a:spcAft>
                <a:spcPts val="100"/>
              </a:spcAft>
              <a:buFont typeface="Symbol" panose="05050102010706020507" pitchFamily="18" charset="2"/>
              <a:buChar char="-"/>
              <a:defRPr sz="1200" spc="40" baseline="0"/>
            </a:lvl3pPr>
            <a:lvl4pPr marL="720000" indent="-180000">
              <a:lnSpc>
                <a:spcPct val="95000"/>
              </a:lnSpc>
              <a:spcBef>
                <a:spcPts val="100"/>
              </a:spcBef>
              <a:spcAft>
                <a:spcPts val="0"/>
              </a:spcAft>
              <a:buFont typeface="Symbol" panose="05050102010706020507" pitchFamily="18" charset="2"/>
              <a:buChar char="-"/>
              <a:defRPr sz="1200" spc="40" baseline="0"/>
            </a:lvl4pPr>
            <a:lvl5pPr marL="900000" indent="-180000">
              <a:lnSpc>
                <a:spcPct val="95000"/>
              </a:lnSpc>
              <a:spcBef>
                <a:spcPts val="0"/>
              </a:spcBef>
              <a:spcAft>
                <a:spcPts val="0"/>
              </a:spcAft>
              <a:buFont typeface="Symbol" panose="05050102010706020507" pitchFamily="18" charset="2"/>
              <a:buChar char="-"/>
              <a:defRPr sz="1200" spc="40" baseline="0">
                <a:solidFill>
                  <a:schemeClr val="bg1"/>
                </a:solidFill>
              </a:defRPr>
            </a:lvl5pPr>
            <a:lvl6pPr marL="1080000" indent="-180000">
              <a:lnSpc>
                <a:spcPct val="90000"/>
              </a:lnSpc>
              <a:spcBef>
                <a:spcPts val="0"/>
              </a:spcBef>
              <a:spcAft>
                <a:spcPts val="0"/>
              </a:spcAft>
              <a:buFont typeface="Symbol" panose="05050102010706020507" pitchFamily="18" charset="2"/>
              <a:buChar char="-"/>
              <a:defRPr sz="1200"/>
            </a:lvl6pPr>
            <a:lvl7pPr marL="1260000" indent="-180000">
              <a:lnSpc>
                <a:spcPct val="90000"/>
              </a:lnSpc>
              <a:spcBef>
                <a:spcPts val="0"/>
              </a:spcBef>
              <a:spcAft>
                <a:spcPts val="0"/>
              </a:spcAft>
              <a:buFont typeface="Symbol" panose="05050102010706020507" pitchFamily="18" charset="2"/>
              <a:buChar char="-"/>
              <a:tabLst/>
              <a:defRPr sz="1200"/>
            </a:lvl7pPr>
            <a:lvl8pPr marL="1440000" indent="-180000">
              <a:lnSpc>
                <a:spcPct val="90000"/>
              </a:lnSpc>
              <a:spcBef>
                <a:spcPts val="0"/>
              </a:spcBef>
              <a:spcAft>
                <a:spcPts val="0"/>
              </a:spcAft>
              <a:buFont typeface="Symbol" panose="05050102010706020507" pitchFamily="18" charset="2"/>
              <a:buChar char="-"/>
              <a:defRPr sz="1200"/>
            </a:lvl8pPr>
            <a:lvl9pPr marL="1620000" indent="-180000">
              <a:lnSpc>
                <a:spcPct val="90000"/>
              </a:lnSpc>
              <a:spcBef>
                <a:spcPts val="0"/>
              </a:spcBef>
              <a:spcAft>
                <a:spcPts val="0"/>
              </a:spcAft>
              <a:buFont typeface="Symbol" panose="05050102010706020507" pitchFamily="18" charset="2"/>
              <a:buChar char="-"/>
              <a:defRPr sz="1200"/>
            </a:lvl9pPr>
          </a:lstStyle>
          <a:p>
            <a:r>
              <a:rPr lang="en-GB"/>
              <a:t>New Entrant derated capacity (CDP) in 2026 auction as a function of bidding price - INDICATIVE</a:t>
            </a:r>
          </a:p>
        </p:txBody>
      </p:sp>
      <p:grpSp>
        <p:nvGrpSpPr>
          <p:cNvPr id="54" name="Group 53">
            <a:extLst>
              <a:ext uri="{FF2B5EF4-FFF2-40B4-BE49-F238E27FC236}">
                <a16:creationId xmlns:a16="http://schemas.microsoft.com/office/drawing/2014/main" id="{0DCA95CF-BB59-1DD7-040D-2A0026E25A11}"/>
              </a:ext>
            </a:extLst>
          </p:cNvPr>
          <p:cNvGrpSpPr/>
          <p:nvPr/>
        </p:nvGrpSpPr>
        <p:grpSpPr>
          <a:xfrm>
            <a:off x="862552" y="2014810"/>
            <a:ext cx="4620796" cy="4198453"/>
            <a:chOff x="1444987" y="2191811"/>
            <a:chExt cx="3362682" cy="2995273"/>
          </a:xfrm>
        </p:grpSpPr>
        <p:grpSp>
          <p:nvGrpSpPr>
            <p:cNvPr id="55" name="组合 53">
              <a:extLst>
                <a:ext uri="{FF2B5EF4-FFF2-40B4-BE49-F238E27FC236}">
                  <a16:creationId xmlns:a16="http://schemas.microsoft.com/office/drawing/2014/main" id="{21BAA2CF-CF46-2B9A-8F6A-65A0D5EB5D95}"/>
                </a:ext>
              </a:extLst>
            </p:cNvPr>
            <p:cNvGrpSpPr/>
            <p:nvPr/>
          </p:nvGrpSpPr>
          <p:grpSpPr>
            <a:xfrm>
              <a:off x="1951934" y="2191811"/>
              <a:ext cx="2430114" cy="2995273"/>
              <a:chOff x="2853181" y="1798775"/>
              <a:chExt cx="3443287" cy="4176713"/>
            </a:xfrm>
          </p:grpSpPr>
          <p:sp>
            <p:nvSpPr>
              <p:cNvPr id="59" name="Freeform 5">
                <a:extLst>
                  <a:ext uri="{FF2B5EF4-FFF2-40B4-BE49-F238E27FC236}">
                    <a16:creationId xmlns:a16="http://schemas.microsoft.com/office/drawing/2014/main" id="{30936CBE-E0BA-C270-10D5-7F26CDB4B0D8}"/>
                  </a:ext>
                </a:extLst>
              </p:cNvPr>
              <p:cNvSpPr>
                <a:spLocks/>
              </p:cNvSpPr>
              <p:nvPr/>
            </p:nvSpPr>
            <p:spPr bwMode="auto">
              <a:xfrm>
                <a:off x="3007168" y="3968888"/>
                <a:ext cx="525462" cy="881063"/>
              </a:xfrm>
              <a:custGeom>
                <a:avLst/>
                <a:gdLst>
                  <a:gd name="T0" fmla="*/ 45 w 370"/>
                  <a:gd name="T1" fmla="*/ 617 h 665"/>
                  <a:gd name="T2" fmla="*/ 10 w 370"/>
                  <a:gd name="T3" fmla="*/ 573 h 665"/>
                  <a:gd name="T4" fmla="*/ 6 w 370"/>
                  <a:gd name="T5" fmla="*/ 551 h 665"/>
                  <a:gd name="T6" fmla="*/ 37 w 370"/>
                  <a:gd name="T7" fmla="*/ 432 h 665"/>
                  <a:gd name="T8" fmla="*/ 58 w 370"/>
                  <a:gd name="T9" fmla="*/ 393 h 665"/>
                  <a:gd name="T10" fmla="*/ 69 w 370"/>
                  <a:gd name="T11" fmla="*/ 353 h 665"/>
                  <a:gd name="T12" fmla="*/ 49 w 370"/>
                  <a:gd name="T13" fmla="*/ 362 h 665"/>
                  <a:gd name="T14" fmla="*/ 43 w 370"/>
                  <a:gd name="T15" fmla="*/ 383 h 665"/>
                  <a:gd name="T16" fmla="*/ 33 w 370"/>
                  <a:gd name="T17" fmla="*/ 369 h 665"/>
                  <a:gd name="T18" fmla="*/ 33 w 370"/>
                  <a:gd name="T19" fmla="*/ 336 h 665"/>
                  <a:gd name="T20" fmla="*/ 45 w 370"/>
                  <a:gd name="T21" fmla="*/ 315 h 665"/>
                  <a:gd name="T22" fmla="*/ 60 w 370"/>
                  <a:gd name="T23" fmla="*/ 308 h 665"/>
                  <a:gd name="T24" fmla="*/ 60 w 370"/>
                  <a:gd name="T25" fmla="*/ 249 h 665"/>
                  <a:gd name="T26" fmla="*/ 46 w 370"/>
                  <a:gd name="T27" fmla="*/ 236 h 665"/>
                  <a:gd name="T28" fmla="*/ 48 w 370"/>
                  <a:gd name="T29" fmla="*/ 152 h 665"/>
                  <a:gd name="T30" fmla="*/ 24 w 370"/>
                  <a:gd name="T31" fmla="*/ 155 h 665"/>
                  <a:gd name="T32" fmla="*/ 0 w 370"/>
                  <a:gd name="T33" fmla="*/ 147 h 665"/>
                  <a:gd name="T34" fmla="*/ 22 w 370"/>
                  <a:gd name="T35" fmla="*/ 108 h 665"/>
                  <a:gd name="T36" fmla="*/ 24 w 370"/>
                  <a:gd name="T37" fmla="*/ 74 h 665"/>
                  <a:gd name="T38" fmla="*/ 49 w 370"/>
                  <a:gd name="T39" fmla="*/ 63 h 665"/>
                  <a:gd name="T40" fmla="*/ 60 w 370"/>
                  <a:gd name="T41" fmla="*/ 77 h 665"/>
                  <a:gd name="T42" fmla="*/ 121 w 370"/>
                  <a:gd name="T43" fmla="*/ 102 h 665"/>
                  <a:gd name="T44" fmla="*/ 145 w 370"/>
                  <a:gd name="T45" fmla="*/ 74 h 665"/>
                  <a:gd name="T46" fmla="*/ 183 w 370"/>
                  <a:gd name="T47" fmla="*/ 74 h 665"/>
                  <a:gd name="T48" fmla="*/ 204 w 370"/>
                  <a:gd name="T49" fmla="*/ 51 h 665"/>
                  <a:gd name="T50" fmla="*/ 228 w 370"/>
                  <a:gd name="T51" fmla="*/ 47 h 665"/>
                  <a:gd name="T52" fmla="*/ 226 w 370"/>
                  <a:gd name="T53" fmla="*/ 24 h 665"/>
                  <a:gd name="T54" fmla="*/ 268 w 370"/>
                  <a:gd name="T55" fmla="*/ 18 h 665"/>
                  <a:gd name="T56" fmla="*/ 277 w 370"/>
                  <a:gd name="T57" fmla="*/ 3 h 665"/>
                  <a:gd name="T58" fmla="*/ 297 w 370"/>
                  <a:gd name="T59" fmla="*/ 0 h 665"/>
                  <a:gd name="T60" fmla="*/ 303 w 370"/>
                  <a:gd name="T61" fmla="*/ 15 h 665"/>
                  <a:gd name="T62" fmla="*/ 325 w 370"/>
                  <a:gd name="T63" fmla="*/ 23 h 665"/>
                  <a:gd name="T64" fmla="*/ 328 w 370"/>
                  <a:gd name="T65" fmla="*/ 63 h 665"/>
                  <a:gd name="T66" fmla="*/ 339 w 370"/>
                  <a:gd name="T67" fmla="*/ 81 h 665"/>
                  <a:gd name="T68" fmla="*/ 340 w 370"/>
                  <a:gd name="T69" fmla="*/ 104 h 665"/>
                  <a:gd name="T70" fmla="*/ 360 w 370"/>
                  <a:gd name="T71" fmla="*/ 90 h 665"/>
                  <a:gd name="T72" fmla="*/ 367 w 370"/>
                  <a:gd name="T73" fmla="*/ 101 h 665"/>
                  <a:gd name="T74" fmla="*/ 342 w 370"/>
                  <a:gd name="T75" fmla="*/ 120 h 665"/>
                  <a:gd name="T76" fmla="*/ 367 w 370"/>
                  <a:gd name="T77" fmla="*/ 138 h 665"/>
                  <a:gd name="T78" fmla="*/ 370 w 370"/>
                  <a:gd name="T79" fmla="*/ 245 h 665"/>
                  <a:gd name="T80" fmla="*/ 360 w 370"/>
                  <a:gd name="T81" fmla="*/ 275 h 665"/>
                  <a:gd name="T82" fmla="*/ 334 w 370"/>
                  <a:gd name="T83" fmla="*/ 287 h 665"/>
                  <a:gd name="T84" fmla="*/ 322 w 370"/>
                  <a:gd name="T85" fmla="*/ 327 h 665"/>
                  <a:gd name="T86" fmla="*/ 339 w 370"/>
                  <a:gd name="T87" fmla="*/ 354 h 665"/>
                  <a:gd name="T88" fmla="*/ 316 w 370"/>
                  <a:gd name="T89" fmla="*/ 404 h 665"/>
                  <a:gd name="T90" fmla="*/ 316 w 370"/>
                  <a:gd name="T91" fmla="*/ 462 h 665"/>
                  <a:gd name="T92" fmla="*/ 270 w 370"/>
                  <a:gd name="T93" fmla="*/ 638 h 665"/>
                  <a:gd name="T94" fmla="*/ 252 w 370"/>
                  <a:gd name="T95" fmla="*/ 633 h 665"/>
                  <a:gd name="T96" fmla="*/ 247 w 370"/>
                  <a:gd name="T97" fmla="*/ 608 h 665"/>
                  <a:gd name="T98" fmla="*/ 154 w 370"/>
                  <a:gd name="T99" fmla="*/ 596 h 665"/>
                  <a:gd name="T100" fmla="*/ 144 w 370"/>
                  <a:gd name="T101" fmla="*/ 630 h 665"/>
                  <a:gd name="T102" fmla="*/ 114 w 370"/>
                  <a:gd name="T103" fmla="*/ 665 h 665"/>
                  <a:gd name="T104" fmla="*/ 91 w 370"/>
                  <a:gd name="T105" fmla="*/ 650 h 665"/>
                  <a:gd name="T106" fmla="*/ 78 w 370"/>
                  <a:gd name="T107" fmla="*/ 665 h 665"/>
                  <a:gd name="T108" fmla="*/ 42 w 370"/>
                  <a:gd name="T109" fmla="*/ 657 h 665"/>
                  <a:gd name="T110" fmla="*/ 39 w 370"/>
                  <a:gd name="T111" fmla="*/ 639 h 665"/>
                  <a:gd name="T112" fmla="*/ 45 w 370"/>
                  <a:gd name="T113" fmla="*/ 617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0" h="665">
                    <a:moveTo>
                      <a:pt x="45" y="617"/>
                    </a:moveTo>
                    <a:lnTo>
                      <a:pt x="10" y="573"/>
                    </a:lnTo>
                    <a:lnTo>
                      <a:pt x="6" y="551"/>
                    </a:lnTo>
                    <a:lnTo>
                      <a:pt x="37" y="432"/>
                    </a:lnTo>
                    <a:lnTo>
                      <a:pt x="58" y="393"/>
                    </a:lnTo>
                    <a:lnTo>
                      <a:pt x="69" y="353"/>
                    </a:lnTo>
                    <a:lnTo>
                      <a:pt x="49" y="362"/>
                    </a:lnTo>
                    <a:lnTo>
                      <a:pt x="43" y="383"/>
                    </a:lnTo>
                    <a:lnTo>
                      <a:pt x="33" y="369"/>
                    </a:lnTo>
                    <a:lnTo>
                      <a:pt x="33" y="336"/>
                    </a:lnTo>
                    <a:lnTo>
                      <a:pt x="45" y="315"/>
                    </a:lnTo>
                    <a:lnTo>
                      <a:pt x="60" y="308"/>
                    </a:lnTo>
                    <a:lnTo>
                      <a:pt x="60" y="249"/>
                    </a:lnTo>
                    <a:lnTo>
                      <a:pt x="46" y="236"/>
                    </a:lnTo>
                    <a:lnTo>
                      <a:pt x="48" y="152"/>
                    </a:lnTo>
                    <a:lnTo>
                      <a:pt x="24" y="155"/>
                    </a:lnTo>
                    <a:lnTo>
                      <a:pt x="0" y="147"/>
                    </a:lnTo>
                    <a:lnTo>
                      <a:pt x="22" y="108"/>
                    </a:lnTo>
                    <a:lnTo>
                      <a:pt x="24" y="74"/>
                    </a:lnTo>
                    <a:lnTo>
                      <a:pt x="49" y="63"/>
                    </a:lnTo>
                    <a:lnTo>
                      <a:pt x="60" y="77"/>
                    </a:lnTo>
                    <a:lnTo>
                      <a:pt x="121" y="102"/>
                    </a:lnTo>
                    <a:lnTo>
                      <a:pt x="145" y="74"/>
                    </a:lnTo>
                    <a:lnTo>
                      <a:pt x="183" y="74"/>
                    </a:lnTo>
                    <a:lnTo>
                      <a:pt x="204" y="51"/>
                    </a:lnTo>
                    <a:lnTo>
                      <a:pt x="228" y="47"/>
                    </a:lnTo>
                    <a:lnTo>
                      <a:pt x="226" y="24"/>
                    </a:lnTo>
                    <a:lnTo>
                      <a:pt x="268" y="18"/>
                    </a:lnTo>
                    <a:lnTo>
                      <a:pt x="277" y="3"/>
                    </a:lnTo>
                    <a:lnTo>
                      <a:pt x="297" y="0"/>
                    </a:lnTo>
                    <a:lnTo>
                      <a:pt x="303" y="15"/>
                    </a:lnTo>
                    <a:lnTo>
                      <a:pt x="325" y="23"/>
                    </a:lnTo>
                    <a:lnTo>
                      <a:pt x="328" y="63"/>
                    </a:lnTo>
                    <a:lnTo>
                      <a:pt x="339" y="81"/>
                    </a:lnTo>
                    <a:lnTo>
                      <a:pt x="340" y="104"/>
                    </a:lnTo>
                    <a:lnTo>
                      <a:pt x="360" y="90"/>
                    </a:lnTo>
                    <a:lnTo>
                      <a:pt x="367" y="101"/>
                    </a:lnTo>
                    <a:lnTo>
                      <a:pt x="342" y="120"/>
                    </a:lnTo>
                    <a:lnTo>
                      <a:pt x="367" y="138"/>
                    </a:lnTo>
                    <a:lnTo>
                      <a:pt x="370" y="245"/>
                    </a:lnTo>
                    <a:lnTo>
                      <a:pt x="360" y="275"/>
                    </a:lnTo>
                    <a:lnTo>
                      <a:pt x="334" y="287"/>
                    </a:lnTo>
                    <a:lnTo>
                      <a:pt x="322" y="327"/>
                    </a:lnTo>
                    <a:lnTo>
                      <a:pt x="339" y="354"/>
                    </a:lnTo>
                    <a:lnTo>
                      <a:pt x="316" y="404"/>
                    </a:lnTo>
                    <a:lnTo>
                      <a:pt x="316" y="462"/>
                    </a:lnTo>
                    <a:lnTo>
                      <a:pt x="270" y="638"/>
                    </a:lnTo>
                    <a:lnTo>
                      <a:pt x="252" y="633"/>
                    </a:lnTo>
                    <a:lnTo>
                      <a:pt x="247" y="608"/>
                    </a:lnTo>
                    <a:lnTo>
                      <a:pt x="154" y="596"/>
                    </a:lnTo>
                    <a:lnTo>
                      <a:pt x="144" y="630"/>
                    </a:lnTo>
                    <a:lnTo>
                      <a:pt x="114" y="665"/>
                    </a:lnTo>
                    <a:lnTo>
                      <a:pt x="91" y="650"/>
                    </a:lnTo>
                    <a:lnTo>
                      <a:pt x="78" y="665"/>
                    </a:lnTo>
                    <a:lnTo>
                      <a:pt x="42" y="657"/>
                    </a:lnTo>
                    <a:lnTo>
                      <a:pt x="39" y="639"/>
                    </a:lnTo>
                    <a:lnTo>
                      <a:pt x="45" y="617"/>
                    </a:lnTo>
                    <a:close/>
                  </a:path>
                </a:pathLst>
              </a:custGeom>
              <a:solidFill>
                <a:srgbClr val="859D85"/>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0" name="Freeform 7">
                <a:extLst>
                  <a:ext uri="{FF2B5EF4-FFF2-40B4-BE49-F238E27FC236}">
                    <a16:creationId xmlns:a16="http://schemas.microsoft.com/office/drawing/2014/main" id="{1E93BB40-26F9-76DE-81D3-B80FA4A778F3}"/>
                  </a:ext>
                </a:extLst>
              </p:cNvPr>
              <p:cNvSpPr>
                <a:spLocks/>
              </p:cNvSpPr>
              <p:nvPr/>
            </p:nvSpPr>
            <p:spPr bwMode="auto">
              <a:xfrm>
                <a:off x="5331268" y="4607063"/>
                <a:ext cx="523875" cy="877888"/>
              </a:xfrm>
              <a:custGeom>
                <a:avLst/>
                <a:gdLst>
                  <a:gd name="T0" fmla="*/ 256 w 1845"/>
                  <a:gd name="T1" fmla="*/ 298 h 3303"/>
                  <a:gd name="T2" fmla="*/ 385 w 1845"/>
                  <a:gd name="T3" fmla="*/ 708 h 3303"/>
                  <a:gd name="T4" fmla="*/ 355 w 1845"/>
                  <a:gd name="T5" fmla="*/ 903 h 3303"/>
                  <a:gd name="T6" fmla="*/ 550 w 1845"/>
                  <a:gd name="T7" fmla="*/ 1173 h 3303"/>
                  <a:gd name="T8" fmla="*/ 630 w 1845"/>
                  <a:gd name="T9" fmla="*/ 1698 h 3303"/>
                  <a:gd name="T10" fmla="*/ 765 w 1845"/>
                  <a:gd name="T11" fmla="*/ 1893 h 3303"/>
                  <a:gd name="T12" fmla="*/ 765 w 1845"/>
                  <a:gd name="T13" fmla="*/ 2113 h 3303"/>
                  <a:gd name="T14" fmla="*/ 565 w 1845"/>
                  <a:gd name="T15" fmla="*/ 2148 h 3303"/>
                  <a:gd name="T16" fmla="*/ 295 w 1845"/>
                  <a:gd name="T17" fmla="*/ 2283 h 3303"/>
                  <a:gd name="T18" fmla="*/ 325 w 1845"/>
                  <a:gd name="T19" fmla="*/ 2488 h 3303"/>
                  <a:gd name="T20" fmla="*/ 300 w 1845"/>
                  <a:gd name="T21" fmla="*/ 2608 h 3303"/>
                  <a:gd name="T22" fmla="*/ 280 w 1845"/>
                  <a:gd name="T23" fmla="*/ 2763 h 3303"/>
                  <a:gd name="T24" fmla="*/ 105 w 1845"/>
                  <a:gd name="T25" fmla="*/ 2853 h 3303"/>
                  <a:gd name="T26" fmla="*/ 0 w 1845"/>
                  <a:gd name="T27" fmla="*/ 2938 h 3303"/>
                  <a:gd name="T28" fmla="*/ 70 w 1845"/>
                  <a:gd name="T29" fmla="*/ 3303 h 3303"/>
                  <a:gd name="T30" fmla="*/ 270 w 1845"/>
                  <a:gd name="T31" fmla="*/ 3253 h 3303"/>
                  <a:gd name="T32" fmla="*/ 535 w 1845"/>
                  <a:gd name="T33" fmla="*/ 3283 h 3303"/>
                  <a:gd name="T34" fmla="*/ 565 w 1845"/>
                  <a:gd name="T35" fmla="*/ 3058 h 3303"/>
                  <a:gd name="T36" fmla="*/ 1110 w 1845"/>
                  <a:gd name="T37" fmla="*/ 2593 h 3303"/>
                  <a:gd name="T38" fmla="*/ 1090 w 1845"/>
                  <a:gd name="T39" fmla="*/ 2178 h 3303"/>
                  <a:gd name="T40" fmla="*/ 1335 w 1845"/>
                  <a:gd name="T41" fmla="*/ 1978 h 3303"/>
                  <a:gd name="T42" fmla="*/ 1455 w 1845"/>
                  <a:gd name="T43" fmla="*/ 1888 h 3303"/>
                  <a:gd name="T44" fmla="*/ 1560 w 1845"/>
                  <a:gd name="T45" fmla="*/ 1863 h 3303"/>
                  <a:gd name="T46" fmla="*/ 1780 w 1845"/>
                  <a:gd name="T47" fmla="*/ 1963 h 3303"/>
                  <a:gd name="T48" fmla="*/ 1845 w 1845"/>
                  <a:gd name="T49" fmla="*/ 1818 h 3303"/>
                  <a:gd name="T50" fmla="*/ 1800 w 1845"/>
                  <a:gd name="T51" fmla="*/ 1233 h 3303"/>
                  <a:gd name="T52" fmla="*/ 1575 w 1845"/>
                  <a:gd name="T53" fmla="*/ 993 h 3303"/>
                  <a:gd name="T54" fmla="*/ 1390 w 1845"/>
                  <a:gd name="T55" fmla="*/ 973 h 3303"/>
                  <a:gd name="T56" fmla="*/ 1180 w 1845"/>
                  <a:gd name="T57" fmla="*/ 883 h 3303"/>
                  <a:gd name="T58" fmla="*/ 1105 w 1845"/>
                  <a:gd name="T59" fmla="*/ 703 h 3303"/>
                  <a:gd name="T60" fmla="*/ 1125 w 1845"/>
                  <a:gd name="T61" fmla="*/ 528 h 3303"/>
                  <a:gd name="T62" fmla="*/ 1230 w 1845"/>
                  <a:gd name="T63" fmla="*/ 423 h 3303"/>
                  <a:gd name="T64" fmla="*/ 1240 w 1845"/>
                  <a:gd name="T65" fmla="*/ 193 h 3303"/>
                  <a:gd name="T66" fmla="*/ 1345 w 1845"/>
                  <a:gd name="T67" fmla="*/ 63 h 3303"/>
                  <a:gd name="T68" fmla="*/ 1233 w 1845"/>
                  <a:gd name="T69" fmla="*/ 4 h 3303"/>
                  <a:gd name="T70" fmla="*/ 1075 w 1845"/>
                  <a:gd name="T71" fmla="*/ 0 h 3303"/>
                  <a:gd name="T72" fmla="*/ 1075 w 1845"/>
                  <a:gd name="T73" fmla="*/ 153 h 3303"/>
                  <a:gd name="T74" fmla="*/ 1000 w 1845"/>
                  <a:gd name="T75" fmla="*/ 313 h 3303"/>
                  <a:gd name="T76" fmla="*/ 703 w 1845"/>
                  <a:gd name="T77" fmla="*/ 274 h 3303"/>
                  <a:gd name="T78" fmla="*/ 612 w 1845"/>
                  <a:gd name="T79" fmla="*/ 180 h 3303"/>
                  <a:gd name="T80" fmla="*/ 435 w 1845"/>
                  <a:gd name="T81" fmla="*/ 148 h 3303"/>
                  <a:gd name="T82" fmla="*/ 256 w 1845"/>
                  <a:gd name="T83" fmla="*/ 298 h 3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5" h="3303">
                    <a:moveTo>
                      <a:pt x="256" y="298"/>
                    </a:moveTo>
                    <a:lnTo>
                      <a:pt x="385" y="708"/>
                    </a:lnTo>
                    <a:lnTo>
                      <a:pt x="355" y="903"/>
                    </a:lnTo>
                    <a:lnTo>
                      <a:pt x="550" y="1173"/>
                    </a:lnTo>
                    <a:lnTo>
                      <a:pt x="630" y="1698"/>
                    </a:lnTo>
                    <a:lnTo>
                      <a:pt x="765" y="1893"/>
                    </a:lnTo>
                    <a:lnTo>
                      <a:pt x="765" y="2113"/>
                    </a:lnTo>
                    <a:lnTo>
                      <a:pt x="565" y="2148"/>
                    </a:lnTo>
                    <a:lnTo>
                      <a:pt x="295" y="2283"/>
                    </a:lnTo>
                    <a:lnTo>
                      <a:pt x="325" y="2488"/>
                    </a:lnTo>
                    <a:lnTo>
                      <a:pt x="300" y="2608"/>
                    </a:lnTo>
                    <a:lnTo>
                      <a:pt x="280" y="2763"/>
                    </a:lnTo>
                    <a:lnTo>
                      <a:pt x="105" y="2853"/>
                    </a:lnTo>
                    <a:lnTo>
                      <a:pt x="0" y="2938"/>
                    </a:lnTo>
                    <a:lnTo>
                      <a:pt x="70" y="3303"/>
                    </a:lnTo>
                    <a:lnTo>
                      <a:pt x="270" y="3253"/>
                    </a:lnTo>
                    <a:lnTo>
                      <a:pt x="535" y="3283"/>
                    </a:lnTo>
                    <a:lnTo>
                      <a:pt x="565" y="3058"/>
                    </a:lnTo>
                    <a:lnTo>
                      <a:pt x="1110" y="2593"/>
                    </a:lnTo>
                    <a:lnTo>
                      <a:pt x="1090" y="2178"/>
                    </a:lnTo>
                    <a:lnTo>
                      <a:pt x="1335" y="1978"/>
                    </a:lnTo>
                    <a:lnTo>
                      <a:pt x="1455" y="1888"/>
                    </a:lnTo>
                    <a:lnTo>
                      <a:pt x="1560" y="1863"/>
                    </a:lnTo>
                    <a:lnTo>
                      <a:pt x="1780" y="1963"/>
                    </a:lnTo>
                    <a:lnTo>
                      <a:pt x="1845" y="1818"/>
                    </a:lnTo>
                    <a:lnTo>
                      <a:pt x="1800" y="1233"/>
                    </a:lnTo>
                    <a:lnTo>
                      <a:pt x="1575" y="993"/>
                    </a:lnTo>
                    <a:lnTo>
                      <a:pt x="1390" y="973"/>
                    </a:lnTo>
                    <a:lnTo>
                      <a:pt x="1180" y="883"/>
                    </a:lnTo>
                    <a:lnTo>
                      <a:pt x="1105" y="703"/>
                    </a:lnTo>
                    <a:lnTo>
                      <a:pt x="1125" y="528"/>
                    </a:lnTo>
                    <a:lnTo>
                      <a:pt x="1230" y="423"/>
                    </a:lnTo>
                    <a:lnTo>
                      <a:pt x="1240" y="193"/>
                    </a:lnTo>
                    <a:lnTo>
                      <a:pt x="1345" y="63"/>
                    </a:lnTo>
                    <a:lnTo>
                      <a:pt x="1233" y="4"/>
                    </a:lnTo>
                    <a:lnTo>
                      <a:pt x="1075" y="0"/>
                    </a:lnTo>
                    <a:lnTo>
                      <a:pt x="1075" y="153"/>
                    </a:lnTo>
                    <a:lnTo>
                      <a:pt x="1000" y="313"/>
                    </a:lnTo>
                    <a:lnTo>
                      <a:pt x="703" y="274"/>
                    </a:lnTo>
                    <a:lnTo>
                      <a:pt x="612" y="180"/>
                    </a:lnTo>
                    <a:lnTo>
                      <a:pt x="435" y="148"/>
                    </a:lnTo>
                    <a:lnTo>
                      <a:pt x="256" y="298"/>
                    </a:lnTo>
                    <a:close/>
                  </a:path>
                </a:pathLst>
              </a:custGeom>
              <a:solidFill>
                <a:schemeClr val="accent1"/>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1" name="Freeform 8">
                <a:extLst>
                  <a:ext uri="{FF2B5EF4-FFF2-40B4-BE49-F238E27FC236}">
                    <a16:creationId xmlns:a16="http://schemas.microsoft.com/office/drawing/2014/main" id="{3B472526-C05A-F0C5-48F2-F73E67F4A6E1}"/>
                  </a:ext>
                </a:extLst>
              </p:cNvPr>
              <p:cNvSpPr>
                <a:spLocks/>
              </p:cNvSpPr>
              <p:nvPr/>
            </p:nvSpPr>
            <p:spPr bwMode="auto">
              <a:xfrm>
                <a:off x="5324918" y="4199075"/>
                <a:ext cx="466725" cy="492125"/>
              </a:xfrm>
              <a:custGeom>
                <a:avLst/>
                <a:gdLst>
                  <a:gd name="T0" fmla="*/ 262 w 1640"/>
                  <a:gd name="T1" fmla="*/ 83 h 1855"/>
                  <a:gd name="T2" fmla="*/ 306 w 1640"/>
                  <a:gd name="T3" fmla="*/ 206 h 1855"/>
                  <a:gd name="T4" fmla="*/ 196 w 1640"/>
                  <a:gd name="T5" fmla="*/ 342 h 1855"/>
                  <a:gd name="T6" fmla="*/ 34 w 1640"/>
                  <a:gd name="T7" fmla="*/ 360 h 1855"/>
                  <a:gd name="T8" fmla="*/ 0 w 1640"/>
                  <a:gd name="T9" fmla="*/ 518 h 1855"/>
                  <a:gd name="T10" fmla="*/ 217 w 1640"/>
                  <a:gd name="T11" fmla="*/ 973 h 1855"/>
                  <a:gd name="T12" fmla="*/ 449 w 1640"/>
                  <a:gd name="T13" fmla="*/ 1200 h 1855"/>
                  <a:gd name="T14" fmla="*/ 180 w 1640"/>
                  <a:gd name="T15" fmla="*/ 1743 h 1855"/>
                  <a:gd name="T16" fmla="*/ 276 w 1640"/>
                  <a:gd name="T17" fmla="*/ 1840 h 1855"/>
                  <a:gd name="T18" fmla="*/ 455 w 1640"/>
                  <a:gd name="T19" fmla="*/ 1690 h 1855"/>
                  <a:gd name="T20" fmla="*/ 630 w 1640"/>
                  <a:gd name="T21" fmla="*/ 1720 h 1855"/>
                  <a:gd name="T22" fmla="*/ 723 w 1640"/>
                  <a:gd name="T23" fmla="*/ 1812 h 1855"/>
                  <a:gd name="T24" fmla="*/ 1020 w 1640"/>
                  <a:gd name="T25" fmla="*/ 1855 h 1855"/>
                  <a:gd name="T26" fmla="*/ 1095 w 1640"/>
                  <a:gd name="T27" fmla="*/ 1695 h 1855"/>
                  <a:gd name="T28" fmla="*/ 1095 w 1640"/>
                  <a:gd name="T29" fmla="*/ 1540 h 1855"/>
                  <a:gd name="T30" fmla="*/ 1256 w 1640"/>
                  <a:gd name="T31" fmla="*/ 1545 h 1855"/>
                  <a:gd name="T32" fmla="*/ 1364 w 1640"/>
                  <a:gd name="T33" fmla="*/ 1605 h 1855"/>
                  <a:gd name="T34" fmla="*/ 1640 w 1640"/>
                  <a:gd name="T35" fmla="*/ 1137 h 1855"/>
                  <a:gd name="T36" fmla="*/ 1550 w 1640"/>
                  <a:gd name="T37" fmla="*/ 911 h 1855"/>
                  <a:gd name="T38" fmla="*/ 1579 w 1640"/>
                  <a:gd name="T39" fmla="*/ 734 h 1855"/>
                  <a:gd name="T40" fmla="*/ 1469 w 1640"/>
                  <a:gd name="T41" fmla="*/ 614 h 1855"/>
                  <a:gd name="T42" fmla="*/ 1217 w 1640"/>
                  <a:gd name="T43" fmla="*/ 645 h 1855"/>
                  <a:gd name="T44" fmla="*/ 1040 w 1640"/>
                  <a:gd name="T45" fmla="*/ 479 h 1855"/>
                  <a:gd name="T46" fmla="*/ 1007 w 1640"/>
                  <a:gd name="T47" fmla="*/ 369 h 1855"/>
                  <a:gd name="T48" fmla="*/ 845 w 1640"/>
                  <a:gd name="T49" fmla="*/ 354 h 1855"/>
                  <a:gd name="T50" fmla="*/ 803 w 1640"/>
                  <a:gd name="T51" fmla="*/ 193 h 1855"/>
                  <a:gd name="T52" fmla="*/ 704 w 1640"/>
                  <a:gd name="T53" fmla="*/ 105 h 1855"/>
                  <a:gd name="T54" fmla="*/ 666 w 1640"/>
                  <a:gd name="T55" fmla="*/ 0 h 1855"/>
                  <a:gd name="T56" fmla="*/ 525 w 1640"/>
                  <a:gd name="T57" fmla="*/ 54 h 1855"/>
                  <a:gd name="T58" fmla="*/ 262 w 1640"/>
                  <a:gd name="T59" fmla="*/ 83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0" h="1855">
                    <a:moveTo>
                      <a:pt x="262" y="83"/>
                    </a:moveTo>
                    <a:lnTo>
                      <a:pt x="306" y="206"/>
                    </a:lnTo>
                    <a:lnTo>
                      <a:pt x="196" y="342"/>
                    </a:lnTo>
                    <a:lnTo>
                      <a:pt x="34" y="360"/>
                    </a:lnTo>
                    <a:lnTo>
                      <a:pt x="0" y="518"/>
                    </a:lnTo>
                    <a:lnTo>
                      <a:pt x="217" y="973"/>
                    </a:lnTo>
                    <a:lnTo>
                      <a:pt x="449" y="1200"/>
                    </a:lnTo>
                    <a:lnTo>
                      <a:pt x="180" y="1743"/>
                    </a:lnTo>
                    <a:lnTo>
                      <a:pt x="276" y="1840"/>
                    </a:lnTo>
                    <a:lnTo>
                      <a:pt x="455" y="1690"/>
                    </a:lnTo>
                    <a:lnTo>
                      <a:pt x="630" y="1720"/>
                    </a:lnTo>
                    <a:lnTo>
                      <a:pt x="723" y="1812"/>
                    </a:lnTo>
                    <a:lnTo>
                      <a:pt x="1020" y="1855"/>
                    </a:lnTo>
                    <a:lnTo>
                      <a:pt x="1095" y="1695"/>
                    </a:lnTo>
                    <a:lnTo>
                      <a:pt x="1095" y="1540"/>
                    </a:lnTo>
                    <a:lnTo>
                      <a:pt x="1256" y="1545"/>
                    </a:lnTo>
                    <a:lnTo>
                      <a:pt x="1364" y="1605"/>
                    </a:lnTo>
                    <a:lnTo>
                      <a:pt x="1640" y="1137"/>
                    </a:lnTo>
                    <a:lnTo>
                      <a:pt x="1550" y="911"/>
                    </a:lnTo>
                    <a:lnTo>
                      <a:pt x="1579" y="734"/>
                    </a:lnTo>
                    <a:lnTo>
                      <a:pt x="1469" y="614"/>
                    </a:lnTo>
                    <a:lnTo>
                      <a:pt x="1217" y="645"/>
                    </a:lnTo>
                    <a:lnTo>
                      <a:pt x="1040" y="479"/>
                    </a:lnTo>
                    <a:lnTo>
                      <a:pt x="1007" y="369"/>
                    </a:lnTo>
                    <a:lnTo>
                      <a:pt x="845" y="354"/>
                    </a:lnTo>
                    <a:lnTo>
                      <a:pt x="803" y="193"/>
                    </a:lnTo>
                    <a:lnTo>
                      <a:pt x="704" y="105"/>
                    </a:lnTo>
                    <a:lnTo>
                      <a:pt x="666" y="0"/>
                    </a:lnTo>
                    <a:lnTo>
                      <a:pt x="525" y="54"/>
                    </a:lnTo>
                    <a:lnTo>
                      <a:pt x="262" y="83"/>
                    </a:lnTo>
                    <a:close/>
                  </a:path>
                </a:pathLst>
              </a:custGeom>
              <a:solidFill>
                <a:srgbClr val="859D85"/>
              </a:solidFill>
              <a:ln w="3175" cmpd="sng">
                <a:solidFill>
                  <a:srgbClr val="FFFFFF"/>
                </a:solidFill>
                <a:prstDash val="solid"/>
                <a:round/>
                <a:headEnd/>
                <a:tailEnd/>
              </a:ln>
              <a:effectLst/>
            </p:spPr>
            <p:txBody>
              <a:bodyPr/>
              <a:lstStyle/>
              <a:p>
                <a:pPr defTabSz="914288"/>
                <a:endParaRPr lang="en-GB" altLang="zh-CN" sz="900" kern="0">
                  <a:solidFill>
                    <a:sysClr val="windowText" lastClr="000000"/>
                  </a:solidFill>
                  <a:latin typeface="Calibri"/>
                  <a:ea typeface="宋体" panose="02010600030101010101" pitchFamily="2" charset="-122"/>
                </a:endParaRPr>
              </a:p>
            </p:txBody>
          </p:sp>
          <p:sp>
            <p:nvSpPr>
              <p:cNvPr id="62" name="Freeform 9">
                <a:extLst>
                  <a:ext uri="{FF2B5EF4-FFF2-40B4-BE49-F238E27FC236}">
                    <a16:creationId xmlns:a16="http://schemas.microsoft.com/office/drawing/2014/main" id="{C2F05F5F-F5CA-5520-A316-22B41A307A73}"/>
                  </a:ext>
                </a:extLst>
              </p:cNvPr>
              <p:cNvSpPr>
                <a:spLocks/>
              </p:cNvSpPr>
              <p:nvPr/>
            </p:nvSpPr>
            <p:spPr bwMode="auto">
              <a:xfrm>
                <a:off x="5231256" y="3924438"/>
                <a:ext cx="1065212" cy="877888"/>
              </a:xfrm>
              <a:custGeom>
                <a:avLst/>
                <a:gdLst>
                  <a:gd name="T0" fmla="*/ 330 w 3751"/>
                  <a:gd name="T1" fmla="*/ 0 h 3310"/>
                  <a:gd name="T2" fmla="*/ 195 w 3751"/>
                  <a:gd name="T3" fmla="*/ 160 h 3310"/>
                  <a:gd name="T4" fmla="*/ 0 w 3751"/>
                  <a:gd name="T5" fmla="*/ 240 h 3310"/>
                  <a:gd name="T6" fmla="*/ 0 w 3751"/>
                  <a:gd name="T7" fmla="*/ 460 h 3310"/>
                  <a:gd name="T8" fmla="*/ 141 w 3751"/>
                  <a:gd name="T9" fmla="*/ 616 h 3310"/>
                  <a:gd name="T10" fmla="*/ 140 w 3751"/>
                  <a:gd name="T11" fmla="*/ 720 h 3310"/>
                  <a:gd name="T12" fmla="*/ 590 w 3751"/>
                  <a:gd name="T13" fmla="*/ 1120 h 3310"/>
                  <a:gd name="T14" fmla="*/ 855 w 3751"/>
                  <a:gd name="T15" fmla="*/ 1090 h 3310"/>
                  <a:gd name="T16" fmla="*/ 995 w 3751"/>
                  <a:gd name="T17" fmla="*/ 1035 h 3310"/>
                  <a:gd name="T18" fmla="*/ 1035 w 3751"/>
                  <a:gd name="T19" fmla="*/ 1140 h 3310"/>
                  <a:gd name="T20" fmla="*/ 1130 w 3751"/>
                  <a:gd name="T21" fmla="*/ 1225 h 3310"/>
                  <a:gd name="T22" fmla="*/ 1175 w 3751"/>
                  <a:gd name="T23" fmla="*/ 1390 h 3310"/>
                  <a:gd name="T24" fmla="*/ 1335 w 3751"/>
                  <a:gd name="T25" fmla="*/ 1405 h 3310"/>
                  <a:gd name="T26" fmla="*/ 1370 w 3751"/>
                  <a:gd name="T27" fmla="*/ 1515 h 3310"/>
                  <a:gd name="T28" fmla="*/ 1545 w 3751"/>
                  <a:gd name="T29" fmla="*/ 1680 h 3310"/>
                  <a:gd name="T30" fmla="*/ 1800 w 3751"/>
                  <a:gd name="T31" fmla="*/ 1650 h 3310"/>
                  <a:gd name="T32" fmla="*/ 1911 w 3751"/>
                  <a:gd name="T33" fmla="*/ 1770 h 3310"/>
                  <a:gd name="T34" fmla="*/ 1881 w 3751"/>
                  <a:gd name="T35" fmla="*/ 1945 h 3310"/>
                  <a:gd name="T36" fmla="*/ 1971 w 3751"/>
                  <a:gd name="T37" fmla="*/ 2170 h 3310"/>
                  <a:gd name="T38" fmla="*/ 2241 w 3751"/>
                  <a:gd name="T39" fmla="*/ 2155 h 3310"/>
                  <a:gd name="T40" fmla="*/ 2401 w 3751"/>
                  <a:gd name="T41" fmla="*/ 2205 h 3310"/>
                  <a:gd name="T42" fmla="*/ 2451 w 3751"/>
                  <a:gd name="T43" fmla="*/ 2415 h 3310"/>
                  <a:gd name="T44" fmla="*/ 2656 w 3751"/>
                  <a:gd name="T45" fmla="*/ 2515 h 3310"/>
                  <a:gd name="T46" fmla="*/ 2901 w 3751"/>
                  <a:gd name="T47" fmla="*/ 2470 h 3310"/>
                  <a:gd name="T48" fmla="*/ 3076 w 3751"/>
                  <a:gd name="T49" fmla="*/ 2575 h 3310"/>
                  <a:gd name="T50" fmla="*/ 3201 w 3751"/>
                  <a:gd name="T51" fmla="*/ 2725 h 3310"/>
                  <a:gd name="T52" fmla="*/ 3156 w 3751"/>
                  <a:gd name="T53" fmla="*/ 2880 h 3310"/>
                  <a:gd name="T54" fmla="*/ 3216 w 3751"/>
                  <a:gd name="T55" fmla="*/ 3000 h 3310"/>
                  <a:gd name="T56" fmla="*/ 3211 w 3751"/>
                  <a:gd name="T57" fmla="*/ 3115 h 3310"/>
                  <a:gd name="T58" fmla="*/ 3621 w 3751"/>
                  <a:gd name="T59" fmla="*/ 3310 h 3310"/>
                  <a:gd name="T60" fmla="*/ 3636 w 3751"/>
                  <a:gd name="T61" fmla="*/ 3055 h 3310"/>
                  <a:gd name="T62" fmla="*/ 3751 w 3751"/>
                  <a:gd name="T63" fmla="*/ 2865 h 3310"/>
                  <a:gd name="T64" fmla="*/ 3631 w 3751"/>
                  <a:gd name="T65" fmla="*/ 2475 h 3310"/>
                  <a:gd name="T66" fmla="*/ 3336 w 3751"/>
                  <a:gd name="T67" fmla="*/ 2160 h 3310"/>
                  <a:gd name="T68" fmla="*/ 3241 w 3751"/>
                  <a:gd name="T69" fmla="*/ 1990 h 3310"/>
                  <a:gd name="T70" fmla="*/ 3096 w 3751"/>
                  <a:gd name="T71" fmla="*/ 1975 h 3310"/>
                  <a:gd name="T72" fmla="*/ 2626 w 3751"/>
                  <a:gd name="T73" fmla="*/ 1705 h 3310"/>
                  <a:gd name="T74" fmla="*/ 2141 w 3751"/>
                  <a:gd name="T75" fmla="*/ 1315 h 3310"/>
                  <a:gd name="T76" fmla="*/ 1956 w 3751"/>
                  <a:gd name="T77" fmla="*/ 1270 h 3310"/>
                  <a:gd name="T78" fmla="*/ 1220 w 3751"/>
                  <a:gd name="T79" fmla="*/ 780 h 3310"/>
                  <a:gd name="T80" fmla="*/ 1035 w 3751"/>
                  <a:gd name="T81" fmla="*/ 600 h 3310"/>
                  <a:gd name="T82" fmla="*/ 1065 w 3751"/>
                  <a:gd name="T83" fmla="*/ 480 h 3310"/>
                  <a:gd name="T84" fmla="*/ 1310 w 3751"/>
                  <a:gd name="T85" fmla="*/ 235 h 3310"/>
                  <a:gd name="T86" fmla="*/ 1260 w 3751"/>
                  <a:gd name="T87" fmla="*/ 25 h 3310"/>
                  <a:gd name="T88" fmla="*/ 635 w 3751"/>
                  <a:gd name="T89" fmla="*/ 60 h 3310"/>
                  <a:gd name="T90" fmla="*/ 330 w 3751"/>
                  <a:gd name="T91" fmla="*/ 0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1" h="3310">
                    <a:moveTo>
                      <a:pt x="330" y="0"/>
                    </a:moveTo>
                    <a:lnTo>
                      <a:pt x="195" y="160"/>
                    </a:lnTo>
                    <a:lnTo>
                      <a:pt x="0" y="240"/>
                    </a:lnTo>
                    <a:lnTo>
                      <a:pt x="0" y="460"/>
                    </a:lnTo>
                    <a:lnTo>
                      <a:pt x="141" y="616"/>
                    </a:lnTo>
                    <a:lnTo>
                      <a:pt x="140" y="720"/>
                    </a:lnTo>
                    <a:lnTo>
                      <a:pt x="590" y="1120"/>
                    </a:lnTo>
                    <a:lnTo>
                      <a:pt x="855" y="1090"/>
                    </a:lnTo>
                    <a:lnTo>
                      <a:pt x="995" y="1035"/>
                    </a:lnTo>
                    <a:lnTo>
                      <a:pt x="1035" y="1140"/>
                    </a:lnTo>
                    <a:lnTo>
                      <a:pt x="1130" y="1225"/>
                    </a:lnTo>
                    <a:lnTo>
                      <a:pt x="1175" y="1390"/>
                    </a:lnTo>
                    <a:lnTo>
                      <a:pt x="1335" y="1405"/>
                    </a:lnTo>
                    <a:lnTo>
                      <a:pt x="1370" y="1515"/>
                    </a:lnTo>
                    <a:lnTo>
                      <a:pt x="1545" y="1680"/>
                    </a:lnTo>
                    <a:lnTo>
                      <a:pt x="1800" y="1650"/>
                    </a:lnTo>
                    <a:lnTo>
                      <a:pt x="1911" y="1770"/>
                    </a:lnTo>
                    <a:lnTo>
                      <a:pt x="1881" y="1945"/>
                    </a:lnTo>
                    <a:lnTo>
                      <a:pt x="1971" y="2170"/>
                    </a:lnTo>
                    <a:lnTo>
                      <a:pt x="2241" y="2155"/>
                    </a:lnTo>
                    <a:lnTo>
                      <a:pt x="2401" y="2205"/>
                    </a:lnTo>
                    <a:lnTo>
                      <a:pt x="2451" y="2415"/>
                    </a:lnTo>
                    <a:lnTo>
                      <a:pt x="2656" y="2515"/>
                    </a:lnTo>
                    <a:lnTo>
                      <a:pt x="2901" y="2470"/>
                    </a:lnTo>
                    <a:lnTo>
                      <a:pt x="3076" y="2575"/>
                    </a:lnTo>
                    <a:lnTo>
                      <a:pt x="3201" y="2725"/>
                    </a:lnTo>
                    <a:lnTo>
                      <a:pt x="3156" y="2880"/>
                    </a:lnTo>
                    <a:lnTo>
                      <a:pt x="3216" y="3000"/>
                    </a:lnTo>
                    <a:lnTo>
                      <a:pt x="3211" y="3115"/>
                    </a:lnTo>
                    <a:lnTo>
                      <a:pt x="3621" y="3310"/>
                    </a:lnTo>
                    <a:lnTo>
                      <a:pt x="3636" y="3055"/>
                    </a:lnTo>
                    <a:lnTo>
                      <a:pt x="3751" y="2865"/>
                    </a:lnTo>
                    <a:lnTo>
                      <a:pt x="3631" y="2475"/>
                    </a:lnTo>
                    <a:lnTo>
                      <a:pt x="3336" y="2160"/>
                    </a:lnTo>
                    <a:lnTo>
                      <a:pt x="3241" y="1990"/>
                    </a:lnTo>
                    <a:lnTo>
                      <a:pt x="3096" y="1975"/>
                    </a:lnTo>
                    <a:lnTo>
                      <a:pt x="2626" y="1705"/>
                    </a:lnTo>
                    <a:lnTo>
                      <a:pt x="2141" y="1315"/>
                    </a:lnTo>
                    <a:lnTo>
                      <a:pt x="1956" y="1270"/>
                    </a:lnTo>
                    <a:lnTo>
                      <a:pt x="1220" y="780"/>
                    </a:lnTo>
                    <a:lnTo>
                      <a:pt x="1035" y="600"/>
                    </a:lnTo>
                    <a:lnTo>
                      <a:pt x="1065" y="480"/>
                    </a:lnTo>
                    <a:lnTo>
                      <a:pt x="1310" y="235"/>
                    </a:lnTo>
                    <a:lnTo>
                      <a:pt x="1260" y="25"/>
                    </a:lnTo>
                    <a:lnTo>
                      <a:pt x="635" y="60"/>
                    </a:lnTo>
                    <a:lnTo>
                      <a:pt x="330" y="0"/>
                    </a:lnTo>
                    <a:close/>
                  </a:path>
                </a:pathLst>
              </a:custGeom>
              <a:solidFill>
                <a:srgbClr val="859D85"/>
              </a:solidFill>
              <a:ln w="3175" cmpd="sng">
                <a:solidFill>
                  <a:srgbClr val="FFFFFF"/>
                </a:solidFill>
                <a:prstDash val="solid"/>
                <a:round/>
                <a:headEnd/>
                <a:tailEnd/>
              </a:ln>
              <a:effectLst/>
            </p:spPr>
            <p:txBody>
              <a:bodyPr/>
              <a:lstStyle/>
              <a:p>
                <a:pPr defTabSz="914288"/>
                <a:endParaRPr lang="en-GB" altLang="zh-CN" sz="900" kern="0">
                  <a:solidFill>
                    <a:sysClr val="windowText" lastClr="000000"/>
                  </a:solidFill>
                  <a:latin typeface="Calibri"/>
                  <a:ea typeface="宋体" panose="02010600030101010101" pitchFamily="2" charset="-122"/>
                </a:endParaRPr>
              </a:p>
            </p:txBody>
          </p:sp>
          <p:sp>
            <p:nvSpPr>
              <p:cNvPr id="63" name="Freeform 10">
                <a:extLst>
                  <a:ext uri="{FF2B5EF4-FFF2-40B4-BE49-F238E27FC236}">
                    <a16:creationId xmlns:a16="http://schemas.microsoft.com/office/drawing/2014/main" id="{793D0502-5805-792A-F065-A3DF0117C5DC}"/>
                  </a:ext>
                </a:extLst>
              </p:cNvPr>
              <p:cNvSpPr>
                <a:spLocks/>
              </p:cNvSpPr>
              <p:nvPr/>
            </p:nvSpPr>
            <p:spPr bwMode="auto">
              <a:xfrm>
                <a:off x="4821681" y="4027625"/>
                <a:ext cx="631825" cy="647700"/>
              </a:xfrm>
              <a:custGeom>
                <a:avLst/>
                <a:gdLst>
                  <a:gd name="T0" fmla="*/ 0 w 2218"/>
                  <a:gd name="T1" fmla="*/ 429 h 2439"/>
                  <a:gd name="T2" fmla="*/ 150 w 2218"/>
                  <a:gd name="T3" fmla="*/ 267 h 2439"/>
                  <a:gd name="T4" fmla="*/ 243 w 2218"/>
                  <a:gd name="T5" fmla="*/ 99 h 2439"/>
                  <a:gd name="T6" fmla="*/ 364 w 2218"/>
                  <a:gd name="T7" fmla="*/ 0 h 2439"/>
                  <a:gd name="T8" fmla="*/ 1083 w 2218"/>
                  <a:gd name="T9" fmla="*/ 249 h 2439"/>
                  <a:gd name="T10" fmla="*/ 1440 w 2218"/>
                  <a:gd name="T11" fmla="*/ 69 h 2439"/>
                  <a:gd name="T12" fmla="*/ 1578 w 2218"/>
                  <a:gd name="T13" fmla="*/ 224 h 2439"/>
                  <a:gd name="T14" fmla="*/ 1578 w 2218"/>
                  <a:gd name="T15" fmla="*/ 329 h 2439"/>
                  <a:gd name="T16" fmla="*/ 2029 w 2218"/>
                  <a:gd name="T17" fmla="*/ 731 h 2439"/>
                  <a:gd name="T18" fmla="*/ 2073 w 2218"/>
                  <a:gd name="T19" fmla="*/ 849 h 2439"/>
                  <a:gd name="T20" fmla="*/ 1963 w 2218"/>
                  <a:gd name="T21" fmla="*/ 989 h 2439"/>
                  <a:gd name="T22" fmla="*/ 1803 w 2218"/>
                  <a:gd name="T23" fmla="*/ 1004 h 2439"/>
                  <a:gd name="T24" fmla="*/ 1768 w 2218"/>
                  <a:gd name="T25" fmla="*/ 1164 h 2439"/>
                  <a:gd name="T26" fmla="*/ 1983 w 2218"/>
                  <a:gd name="T27" fmla="*/ 1614 h 2439"/>
                  <a:gd name="T28" fmla="*/ 2218 w 2218"/>
                  <a:gd name="T29" fmla="*/ 1844 h 2439"/>
                  <a:gd name="T30" fmla="*/ 1947 w 2218"/>
                  <a:gd name="T31" fmla="*/ 2385 h 2439"/>
                  <a:gd name="T32" fmla="*/ 1783 w 2218"/>
                  <a:gd name="T33" fmla="*/ 2394 h 2439"/>
                  <a:gd name="T34" fmla="*/ 1653 w 2218"/>
                  <a:gd name="T35" fmla="*/ 2439 h 2439"/>
                  <a:gd name="T36" fmla="*/ 1263 w 2218"/>
                  <a:gd name="T37" fmla="*/ 2099 h 2439"/>
                  <a:gd name="T38" fmla="*/ 1168 w 2218"/>
                  <a:gd name="T39" fmla="*/ 1959 h 2439"/>
                  <a:gd name="T40" fmla="*/ 1243 w 2218"/>
                  <a:gd name="T41" fmla="*/ 1749 h 2439"/>
                  <a:gd name="T42" fmla="*/ 1083 w 2218"/>
                  <a:gd name="T43" fmla="*/ 1379 h 2439"/>
                  <a:gd name="T44" fmla="*/ 658 w 2218"/>
                  <a:gd name="T45" fmla="*/ 1404 h 2439"/>
                  <a:gd name="T46" fmla="*/ 613 w 2218"/>
                  <a:gd name="T47" fmla="*/ 1304 h 2439"/>
                  <a:gd name="T48" fmla="*/ 688 w 2218"/>
                  <a:gd name="T49" fmla="*/ 1214 h 2439"/>
                  <a:gd name="T50" fmla="*/ 628 w 2218"/>
                  <a:gd name="T51" fmla="*/ 1169 h 2439"/>
                  <a:gd name="T52" fmla="*/ 468 w 2218"/>
                  <a:gd name="T53" fmla="*/ 1179 h 2439"/>
                  <a:gd name="T54" fmla="*/ 313 w 2218"/>
                  <a:gd name="T55" fmla="*/ 1109 h 2439"/>
                  <a:gd name="T56" fmla="*/ 108 w 2218"/>
                  <a:gd name="T57" fmla="*/ 509 h 2439"/>
                  <a:gd name="T58" fmla="*/ 0 w 2218"/>
                  <a:gd name="T59" fmla="*/ 429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18" h="2439">
                    <a:moveTo>
                      <a:pt x="0" y="429"/>
                    </a:moveTo>
                    <a:lnTo>
                      <a:pt x="150" y="267"/>
                    </a:lnTo>
                    <a:lnTo>
                      <a:pt x="243" y="99"/>
                    </a:lnTo>
                    <a:lnTo>
                      <a:pt x="364" y="0"/>
                    </a:lnTo>
                    <a:lnTo>
                      <a:pt x="1083" y="249"/>
                    </a:lnTo>
                    <a:lnTo>
                      <a:pt x="1440" y="69"/>
                    </a:lnTo>
                    <a:lnTo>
                      <a:pt x="1578" y="224"/>
                    </a:lnTo>
                    <a:lnTo>
                      <a:pt x="1578" y="329"/>
                    </a:lnTo>
                    <a:lnTo>
                      <a:pt x="2029" y="731"/>
                    </a:lnTo>
                    <a:lnTo>
                      <a:pt x="2073" y="849"/>
                    </a:lnTo>
                    <a:lnTo>
                      <a:pt x="1963" y="989"/>
                    </a:lnTo>
                    <a:lnTo>
                      <a:pt x="1803" y="1004"/>
                    </a:lnTo>
                    <a:lnTo>
                      <a:pt x="1768" y="1164"/>
                    </a:lnTo>
                    <a:lnTo>
                      <a:pt x="1983" y="1614"/>
                    </a:lnTo>
                    <a:lnTo>
                      <a:pt x="2218" y="1844"/>
                    </a:lnTo>
                    <a:lnTo>
                      <a:pt x="1947" y="2385"/>
                    </a:lnTo>
                    <a:lnTo>
                      <a:pt x="1783" y="2394"/>
                    </a:lnTo>
                    <a:lnTo>
                      <a:pt x="1653" y="2439"/>
                    </a:lnTo>
                    <a:lnTo>
                      <a:pt x="1263" y="2099"/>
                    </a:lnTo>
                    <a:lnTo>
                      <a:pt x="1168" y="1959"/>
                    </a:lnTo>
                    <a:lnTo>
                      <a:pt x="1243" y="1749"/>
                    </a:lnTo>
                    <a:lnTo>
                      <a:pt x="1083" y="1379"/>
                    </a:lnTo>
                    <a:lnTo>
                      <a:pt x="658" y="1404"/>
                    </a:lnTo>
                    <a:lnTo>
                      <a:pt x="613" y="1304"/>
                    </a:lnTo>
                    <a:lnTo>
                      <a:pt x="688" y="1214"/>
                    </a:lnTo>
                    <a:lnTo>
                      <a:pt x="628" y="1169"/>
                    </a:lnTo>
                    <a:lnTo>
                      <a:pt x="468" y="1179"/>
                    </a:lnTo>
                    <a:lnTo>
                      <a:pt x="313" y="1109"/>
                    </a:lnTo>
                    <a:lnTo>
                      <a:pt x="108" y="509"/>
                    </a:lnTo>
                    <a:lnTo>
                      <a:pt x="0" y="429"/>
                    </a:lnTo>
                    <a:close/>
                  </a:path>
                </a:pathLst>
              </a:custGeom>
              <a:solidFill>
                <a:schemeClr val="accent1"/>
              </a:solidFill>
              <a:ln w="3175" cmpd="sng">
                <a:solidFill>
                  <a:srgbClr val="FFFFFF"/>
                </a:solidFill>
                <a:prstDash val="solid"/>
                <a:round/>
                <a:headEnd/>
                <a:tailEnd/>
              </a:ln>
              <a:effectLst/>
            </p:spPr>
            <p:txBody>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altLang="zh-CN" sz="900" b="1" i="0" u="none" strike="noStrike" kern="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4" name="Freeform 11">
                <a:extLst>
                  <a:ext uri="{FF2B5EF4-FFF2-40B4-BE49-F238E27FC236}">
                    <a16:creationId xmlns:a16="http://schemas.microsoft.com/office/drawing/2014/main" id="{90548B99-1DC3-BEB6-59BA-3EEFA79B3B46}"/>
                  </a:ext>
                </a:extLst>
              </p:cNvPr>
              <p:cNvSpPr>
                <a:spLocks/>
              </p:cNvSpPr>
              <p:nvPr/>
            </p:nvSpPr>
            <p:spPr bwMode="auto">
              <a:xfrm>
                <a:off x="4926456" y="3848238"/>
                <a:ext cx="398462" cy="246063"/>
              </a:xfrm>
              <a:custGeom>
                <a:avLst/>
                <a:gdLst>
                  <a:gd name="T0" fmla="*/ 0 w 1404"/>
                  <a:gd name="T1" fmla="*/ 681 h 931"/>
                  <a:gd name="T2" fmla="*/ 30 w 1404"/>
                  <a:gd name="T3" fmla="*/ 435 h 931"/>
                  <a:gd name="T4" fmla="*/ 241 w 1404"/>
                  <a:gd name="T5" fmla="*/ 301 h 931"/>
                  <a:gd name="T6" fmla="*/ 268 w 1404"/>
                  <a:gd name="T7" fmla="*/ 142 h 931"/>
                  <a:gd name="T8" fmla="*/ 423 w 1404"/>
                  <a:gd name="T9" fmla="*/ 106 h 931"/>
                  <a:gd name="T10" fmla="*/ 537 w 1404"/>
                  <a:gd name="T11" fmla="*/ 157 h 931"/>
                  <a:gd name="T12" fmla="*/ 717 w 1404"/>
                  <a:gd name="T13" fmla="*/ 141 h 931"/>
                  <a:gd name="T14" fmla="*/ 948 w 1404"/>
                  <a:gd name="T15" fmla="*/ 0 h 931"/>
                  <a:gd name="T16" fmla="*/ 1105 w 1404"/>
                  <a:gd name="T17" fmla="*/ 105 h 931"/>
                  <a:gd name="T18" fmla="*/ 1225 w 1404"/>
                  <a:gd name="T19" fmla="*/ 215 h 931"/>
                  <a:gd name="T20" fmla="*/ 1404 w 1404"/>
                  <a:gd name="T21" fmla="*/ 292 h 931"/>
                  <a:gd name="T22" fmla="*/ 1270 w 1404"/>
                  <a:gd name="T23" fmla="*/ 451 h 931"/>
                  <a:gd name="T24" fmla="*/ 1075 w 1404"/>
                  <a:gd name="T25" fmla="*/ 531 h 931"/>
                  <a:gd name="T26" fmla="*/ 1075 w 1404"/>
                  <a:gd name="T27" fmla="*/ 751 h 931"/>
                  <a:gd name="T28" fmla="*/ 720 w 1404"/>
                  <a:gd name="T29" fmla="*/ 931 h 931"/>
                  <a:gd name="T30" fmla="*/ 0 w 1404"/>
                  <a:gd name="T31" fmla="*/ 68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4" h="931">
                    <a:moveTo>
                      <a:pt x="0" y="681"/>
                    </a:moveTo>
                    <a:lnTo>
                      <a:pt x="30" y="435"/>
                    </a:lnTo>
                    <a:lnTo>
                      <a:pt x="241" y="301"/>
                    </a:lnTo>
                    <a:lnTo>
                      <a:pt x="268" y="142"/>
                    </a:lnTo>
                    <a:lnTo>
                      <a:pt x="423" y="106"/>
                    </a:lnTo>
                    <a:lnTo>
                      <a:pt x="537" y="157"/>
                    </a:lnTo>
                    <a:lnTo>
                      <a:pt x="717" y="141"/>
                    </a:lnTo>
                    <a:lnTo>
                      <a:pt x="948" y="0"/>
                    </a:lnTo>
                    <a:lnTo>
                      <a:pt x="1105" y="105"/>
                    </a:lnTo>
                    <a:lnTo>
                      <a:pt x="1225" y="215"/>
                    </a:lnTo>
                    <a:lnTo>
                      <a:pt x="1404" y="292"/>
                    </a:lnTo>
                    <a:lnTo>
                      <a:pt x="1270" y="451"/>
                    </a:lnTo>
                    <a:lnTo>
                      <a:pt x="1075" y="531"/>
                    </a:lnTo>
                    <a:lnTo>
                      <a:pt x="1075" y="751"/>
                    </a:lnTo>
                    <a:lnTo>
                      <a:pt x="720" y="931"/>
                    </a:lnTo>
                    <a:lnTo>
                      <a:pt x="0" y="681"/>
                    </a:lnTo>
                    <a:close/>
                  </a:path>
                </a:pathLst>
              </a:custGeom>
              <a:solidFill>
                <a:srgbClr val="859D85"/>
              </a:solidFill>
              <a:ln w="3175" cmpd="sng">
                <a:solidFill>
                  <a:srgbClr val="FFFFFF"/>
                </a:solidFill>
                <a:prstDash val="solid"/>
                <a:round/>
                <a:headEnd/>
                <a:tailEnd/>
              </a:ln>
              <a:effectLst/>
            </p:spPr>
            <p:txBody>
              <a:bodyPr/>
              <a:lstStyle/>
              <a:p>
                <a:pPr defTabSz="914288"/>
                <a:endParaRPr lang="en-GB" altLang="zh-CN" sz="900" kern="0">
                  <a:solidFill>
                    <a:sysClr val="windowText" lastClr="000000"/>
                  </a:solidFill>
                  <a:latin typeface="Calibri"/>
                  <a:ea typeface="宋体" panose="02010600030101010101" pitchFamily="2" charset="-122"/>
                </a:endParaRPr>
              </a:p>
            </p:txBody>
          </p:sp>
          <p:sp>
            <p:nvSpPr>
              <p:cNvPr id="65" name="Freeform 12">
                <a:extLst>
                  <a:ext uri="{FF2B5EF4-FFF2-40B4-BE49-F238E27FC236}">
                    <a16:creationId xmlns:a16="http://schemas.microsoft.com/office/drawing/2014/main" id="{B7DC8E80-57DB-6777-56A8-5033850A538D}"/>
                  </a:ext>
                </a:extLst>
              </p:cNvPr>
              <p:cNvSpPr>
                <a:spLocks/>
              </p:cNvSpPr>
              <p:nvPr/>
            </p:nvSpPr>
            <p:spPr bwMode="auto">
              <a:xfrm>
                <a:off x="4643881" y="3475175"/>
                <a:ext cx="552450" cy="487363"/>
              </a:xfrm>
              <a:custGeom>
                <a:avLst/>
                <a:gdLst>
                  <a:gd name="T0" fmla="*/ 1945 w 1945"/>
                  <a:gd name="T1" fmla="*/ 1404 h 1841"/>
                  <a:gd name="T2" fmla="*/ 1786 w 1945"/>
                  <a:gd name="T3" fmla="*/ 1242 h 1841"/>
                  <a:gd name="T4" fmla="*/ 1246 w 1945"/>
                  <a:gd name="T5" fmla="*/ 692 h 1841"/>
                  <a:gd name="T6" fmla="*/ 1081 w 1945"/>
                  <a:gd name="T7" fmla="*/ 222 h 1841"/>
                  <a:gd name="T8" fmla="*/ 1035 w 1945"/>
                  <a:gd name="T9" fmla="*/ 0 h 1841"/>
                  <a:gd name="T10" fmla="*/ 916 w 1945"/>
                  <a:gd name="T11" fmla="*/ 47 h 1841"/>
                  <a:gd name="T12" fmla="*/ 751 w 1945"/>
                  <a:gd name="T13" fmla="*/ 72 h 1841"/>
                  <a:gd name="T14" fmla="*/ 516 w 1945"/>
                  <a:gd name="T15" fmla="*/ 252 h 1841"/>
                  <a:gd name="T16" fmla="*/ 501 w 1945"/>
                  <a:gd name="T17" fmla="*/ 372 h 1841"/>
                  <a:gd name="T18" fmla="*/ 346 w 1945"/>
                  <a:gd name="T19" fmla="*/ 362 h 1841"/>
                  <a:gd name="T20" fmla="*/ 231 w 1945"/>
                  <a:gd name="T21" fmla="*/ 392 h 1841"/>
                  <a:gd name="T22" fmla="*/ 216 w 1945"/>
                  <a:gd name="T23" fmla="*/ 602 h 1841"/>
                  <a:gd name="T24" fmla="*/ 256 w 1945"/>
                  <a:gd name="T25" fmla="*/ 807 h 1841"/>
                  <a:gd name="T26" fmla="*/ 366 w 1945"/>
                  <a:gd name="T27" fmla="*/ 916 h 1841"/>
                  <a:gd name="T28" fmla="*/ 352 w 1945"/>
                  <a:gd name="T29" fmla="*/ 1001 h 1841"/>
                  <a:gd name="T30" fmla="*/ 91 w 1945"/>
                  <a:gd name="T31" fmla="*/ 941 h 1841"/>
                  <a:gd name="T32" fmla="*/ 0 w 1945"/>
                  <a:gd name="T33" fmla="*/ 1107 h 1841"/>
                  <a:gd name="T34" fmla="*/ 258 w 1945"/>
                  <a:gd name="T35" fmla="*/ 1280 h 1841"/>
                  <a:gd name="T36" fmla="*/ 393 w 1945"/>
                  <a:gd name="T37" fmla="*/ 1400 h 1841"/>
                  <a:gd name="T38" fmla="*/ 439 w 1945"/>
                  <a:gd name="T39" fmla="*/ 1541 h 1841"/>
                  <a:gd name="T40" fmla="*/ 690 w 1945"/>
                  <a:gd name="T41" fmla="*/ 1547 h 1841"/>
                  <a:gd name="T42" fmla="*/ 1008 w 1945"/>
                  <a:gd name="T43" fmla="*/ 1757 h 1841"/>
                  <a:gd name="T44" fmla="*/ 1027 w 1945"/>
                  <a:gd name="T45" fmla="*/ 1841 h 1841"/>
                  <a:gd name="T46" fmla="*/ 1236 w 1945"/>
                  <a:gd name="T47" fmla="*/ 1707 h 1841"/>
                  <a:gd name="T48" fmla="*/ 1262 w 1945"/>
                  <a:gd name="T49" fmla="*/ 1547 h 1841"/>
                  <a:gd name="T50" fmla="*/ 1416 w 1945"/>
                  <a:gd name="T51" fmla="*/ 1512 h 1841"/>
                  <a:gd name="T52" fmla="*/ 1531 w 1945"/>
                  <a:gd name="T53" fmla="*/ 1562 h 1841"/>
                  <a:gd name="T54" fmla="*/ 1711 w 1945"/>
                  <a:gd name="T55" fmla="*/ 1547 h 1841"/>
                  <a:gd name="T56" fmla="*/ 1945 w 1945"/>
                  <a:gd name="T57" fmla="*/ 1404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5" h="1841">
                    <a:moveTo>
                      <a:pt x="1945" y="1404"/>
                    </a:moveTo>
                    <a:lnTo>
                      <a:pt x="1786" y="1242"/>
                    </a:lnTo>
                    <a:lnTo>
                      <a:pt x="1246" y="692"/>
                    </a:lnTo>
                    <a:lnTo>
                      <a:pt x="1081" y="222"/>
                    </a:lnTo>
                    <a:lnTo>
                      <a:pt x="1035" y="0"/>
                    </a:lnTo>
                    <a:lnTo>
                      <a:pt x="916" y="47"/>
                    </a:lnTo>
                    <a:lnTo>
                      <a:pt x="751" y="72"/>
                    </a:lnTo>
                    <a:lnTo>
                      <a:pt x="516" y="252"/>
                    </a:lnTo>
                    <a:lnTo>
                      <a:pt x="501" y="372"/>
                    </a:lnTo>
                    <a:lnTo>
                      <a:pt x="346" y="362"/>
                    </a:lnTo>
                    <a:lnTo>
                      <a:pt x="231" y="392"/>
                    </a:lnTo>
                    <a:lnTo>
                      <a:pt x="216" y="602"/>
                    </a:lnTo>
                    <a:lnTo>
                      <a:pt x="256" y="807"/>
                    </a:lnTo>
                    <a:lnTo>
                      <a:pt x="366" y="916"/>
                    </a:lnTo>
                    <a:lnTo>
                      <a:pt x="352" y="1001"/>
                    </a:lnTo>
                    <a:lnTo>
                      <a:pt x="91" y="941"/>
                    </a:lnTo>
                    <a:lnTo>
                      <a:pt x="0" y="1107"/>
                    </a:lnTo>
                    <a:lnTo>
                      <a:pt x="258" y="1280"/>
                    </a:lnTo>
                    <a:lnTo>
                      <a:pt x="393" y="1400"/>
                    </a:lnTo>
                    <a:lnTo>
                      <a:pt x="439" y="1541"/>
                    </a:lnTo>
                    <a:lnTo>
                      <a:pt x="690" y="1547"/>
                    </a:lnTo>
                    <a:lnTo>
                      <a:pt x="1008" y="1757"/>
                    </a:lnTo>
                    <a:lnTo>
                      <a:pt x="1027" y="1841"/>
                    </a:lnTo>
                    <a:lnTo>
                      <a:pt x="1236" y="1707"/>
                    </a:lnTo>
                    <a:lnTo>
                      <a:pt x="1262" y="1547"/>
                    </a:lnTo>
                    <a:lnTo>
                      <a:pt x="1416" y="1512"/>
                    </a:lnTo>
                    <a:lnTo>
                      <a:pt x="1531" y="1562"/>
                    </a:lnTo>
                    <a:lnTo>
                      <a:pt x="1711" y="1547"/>
                    </a:lnTo>
                    <a:lnTo>
                      <a:pt x="1945" y="1404"/>
                    </a:lnTo>
                    <a:close/>
                  </a:path>
                </a:pathLst>
              </a:custGeom>
              <a:solidFill>
                <a:schemeClr val="accent1"/>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6" name="Freeform 13">
                <a:extLst>
                  <a:ext uri="{FF2B5EF4-FFF2-40B4-BE49-F238E27FC236}">
                    <a16:creationId xmlns:a16="http://schemas.microsoft.com/office/drawing/2014/main" id="{E2D8F871-EC92-FFC5-CDB6-87EB0DB5E96C}"/>
                  </a:ext>
                </a:extLst>
              </p:cNvPr>
              <p:cNvSpPr>
                <a:spLocks/>
              </p:cNvSpPr>
              <p:nvPr/>
            </p:nvSpPr>
            <p:spPr bwMode="auto">
              <a:xfrm>
                <a:off x="4162868" y="3414850"/>
                <a:ext cx="771525" cy="727075"/>
              </a:xfrm>
              <a:custGeom>
                <a:avLst/>
                <a:gdLst>
                  <a:gd name="T0" fmla="*/ 691 w 2716"/>
                  <a:gd name="T1" fmla="*/ 0 h 2741"/>
                  <a:gd name="T2" fmla="*/ 565 w 2716"/>
                  <a:gd name="T3" fmla="*/ 71 h 2741"/>
                  <a:gd name="T4" fmla="*/ 460 w 2716"/>
                  <a:gd name="T5" fmla="*/ 61 h 2741"/>
                  <a:gd name="T6" fmla="*/ 463 w 2716"/>
                  <a:gd name="T7" fmla="*/ 285 h 2741"/>
                  <a:gd name="T8" fmla="*/ 223 w 2716"/>
                  <a:gd name="T9" fmla="*/ 506 h 2741"/>
                  <a:gd name="T10" fmla="*/ 100 w 2716"/>
                  <a:gd name="T11" fmla="*/ 511 h 2741"/>
                  <a:gd name="T12" fmla="*/ 0 w 2716"/>
                  <a:gd name="T13" fmla="*/ 741 h 2741"/>
                  <a:gd name="T14" fmla="*/ 375 w 2716"/>
                  <a:gd name="T15" fmla="*/ 1406 h 2741"/>
                  <a:gd name="T16" fmla="*/ 715 w 2716"/>
                  <a:gd name="T17" fmla="*/ 1711 h 2741"/>
                  <a:gd name="T18" fmla="*/ 1105 w 2716"/>
                  <a:gd name="T19" fmla="*/ 2231 h 2741"/>
                  <a:gd name="T20" fmla="*/ 1486 w 2716"/>
                  <a:gd name="T21" fmla="*/ 2431 h 2741"/>
                  <a:gd name="T22" fmla="*/ 1606 w 2716"/>
                  <a:gd name="T23" fmla="*/ 2671 h 2741"/>
                  <a:gd name="T24" fmla="*/ 1721 w 2716"/>
                  <a:gd name="T25" fmla="*/ 2636 h 2741"/>
                  <a:gd name="T26" fmla="*/ 1856 w 2716"/>
                  <a:gd name="T27" fmla="*/ 2611 h 2741"/>
                  <a:gd name="T28" fmla="*/ 1981 w 2716"/>
                  <a:gd name="T29" fmla="*/ 2726 h 2741"/>
                  <a:gd name="T30" fmla="*/ 2207 w 2716"/>
                  <a:gd name="T31" fmla="*/ 2713 h 2741"/>
                  <a:gd name="T32" fmla="*/ 2321 w 2716"/>
                  <a:gd name="T33" fmla="*/ 2741 h 2741"/>
                  <a:gd name="T34" fmla="*/ 2474 w 2716"/>
                  <a:gd name="T35" fmla="*/ 2576 h 2741"/>
                  <a:gd name="T36" fmla="*/ 2564 w 2716"/>
                  <a:gd name="T37" fmla="*/ 2411 h 2741"/>
                  <a:gd name="T38" fmla="*/ 2686 w 2716"/>
                  <a:gd name="T39" fmla="*/ 2312 h 2741"/>
                  <a:gd name="T40" fmla="*/ 2716 w 2716"/>
                  <a:gd name="T41" fmla="*/ 2066 h 2741"/>
                  <a:gd name="T42" fmla="*/ 2701 w 2716"/>
                  <a:gd name="T43" fmla="*/ 1984 h 2741"/>
                  <a:gd name="T44" fmla="*/ 2381 w 2716"/>
                  <a:gd name="T45" fmla="*/ 1771 h 2741"/>
                  <a:gd name="T46" fmla="*/ 2131 w 2716"/>
                  <a:gd name="T47" fmla="*/ 1766 h 2741"/>
                  <a:gd name="T48" fmla="*/ 2081 w 2716"/>
                  <a:gd name="T49" fmla="*/ 1621 h 2741"/>
                  <a:gd name="T50" fmla="*/ 1946 w 2716"/>
                  <a:gd name="T51" fmla="*/ 1501 h 2741"/>
                  <a:gd name="T52" fmla="*/ 1691 w 2716"/>
                  <a:gd name="T53" fmla="*/ 1331 h 2741"/>
                  <a:gd name="T54" fmla="*/ 1781 w 2716"/>
                  <a:gd name="T55" fmla="*/ 1166 h 2741"/>
                  <a:gd name="T56" fmla="*/ 2041 w 2716"/>
                  <a:gd name="T57" fmla="*/ 1226 h 2741"/>
                  <a:gd name="T58" fmla="*/ 2056 w 2716"/>
                  <a:gd name="T59" fmla="*/ 1141 h 2741"/>
                  <a:gd name="T60" fmla="*/ 1946 w 2716"/>
                  <a:gd name="T61" fmla="*/ 1031 h 2741"/>
                  <a:gd name="T62" fmla="*/ 1906 w 2716"/>
                  <a:gd name="T63" fmla="*/ 821 h 2741"/>
                  <a:gd name="T64" fmla="*/ 1922 w 2716"/>
                  <a:gd name="T65" fmla="*/ 615 h 2741"/>
                  <a:gd name="T66" fmla="*/ 2041 w 2716"/>
                  <a:gd name="T67" fmla="*/ 586 h 2741"/>
                  <a:gd name="T68" fmla="*/ 2192 w 2716"/>
                  <a:gd name="T69" fmla="*/ 597 h 2741"/>
                  <a:gd name="T70" fmla="*/ 2207 w 2716"/>
                  <a:gd name="T71" fmla="*/ 477 h 2741"/>
                  <a:gd name="T72" fmla="*/ 2041 w 2716"/>
                  <a:gd name="T73" fmla="*/ 286 h 2741"/>
                  <a:gd name="T74" fmla="*/ 1861 w 2716"/>
                  <a:gd name="T75" fmla="*/ 496 h 2741"/>
                  <a:gd name="T76" fmla="*/ 1555 w 2716"/>
                  <a:gd name="T77" fmla="*/ 599 h 2741"/>
                  <a:gd name="T78" fmla="*/ 1215 w 2716"/>
                  <a:gd name="T79" fmla="*/ 821 h 2741"/>
                  <a:gd name="T80" fmla="*/ 985 w 2716"/>
                  <a:gd name="T81" fmla="*/ 566 h 2741"/>
                  <a:gd name="T82" fmla="*/ 925 w 2716"/>
                  <a:gd name="T83" fmla="*/ 376 h 2741"/>
                  <a:gd name="T84" fmla="*/ 785 w 2716"/>
                  <a:gd name="T85" fmla="*/ 362 h 2741"/>
                  <a:gd name="T86" fmla="*/ 660 w 2716"/>
                  <a:gd name="T87" fmla="*/ 256 h 2741"/>
                  <a:gd name="T88" fmla="*/ 691 w 2716"/>
                  <a:gd name="T8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16" h="2741">
                    <a:moveTo>
                      <a:pt x="691" y="0"/>
                    </a:moveTo>
                    <a:lnTo>
                      <a:pt x="565" y="71"/>
                    </a:lnTo>
                    <a:lnTo>
                      <a:pt x="460" y="61"/>
                    </a:lnTo>
                    <a:lnTo>
                      <a:pt x="463" y="285"/>
                    </a:lnTo>
                    <a:lnTo>
                      <a:pt x="223" y="506"/>
                    </a:lnTo>
                    <a:lnTo>
                      <a:pt x="100" y="511"/>
                    </a:lnTo>
                    <a:lnTo>
                      <a:pt x="0" y="741"/>
                    </a:lnTo>
                    <a:lnTo>
                      <a:pt x="375" y="1406"/>
                    </a:lnTo>
                    <a:lnTo>
                      <a:pt x="715" y="1711"/>
                    </a:lnTo>
                    <a:lnTo>
                      <a:pt x="1105" y="2231"/>
                    </a:lnTo>
                    <a:lnTo>
                      <a:pt x="1486" y="2431"/>
                    </a:lnTo>
                    <a:lnTo>
                      <a:pt x="1606" y="2671"/>
                    </a:lnTo>
                    <a:lnTo>
                      <a:pt x="1721" y="2636"/>
                    </a:lnTo>
                    <a:lnTo>
                      <a:pt x="1856" y="2611"/>
                    </a:lnTo>
                    <a:lnTo>
                      <a:pt x="1981" y="2726"/>
                    </a:lnTo>
                    <a:lnTo>
                      <a:pt x="2207" y="2713"/>
                    </a:lnTo>
                    <a:lnTo>
                      <a:pt x="2321" y="2741"/>
                    </a:lnTo>
                    <a:lnTo>
                      <a:pt x="2474" y="2576"/>
                    </a:lnTo>
                    <a:lnTo>
                      <a:pt x="2564" y="2411"/>
                    </a:lnTo>
                    <a:lnTo>
                      <a:pt x="2686" y="2312"/>
                    </a:lnTo>
                    <a:lnTo>
                      <a:pt x="2716" y="2066"/>
                    </a:lnTo>
                    <a:lnTo>
                      <a:pt x="2701" y="1984"/>
                    </a:lnTo>
                    <a:lnTo>
                      <a:pt x="2381" y="1771"/>
                    </a:lnTo>
                    <a:lnTo>
                      <a:pt x="2131" y="1766"/>
                    </a:lnTo>
                    <a:lnTo>
                      <a:pt x="2081" y="1621"/>
                    </a:lnTo>
                    <a:lnTo>
                      <a:pt x="1946" y="1501"/>
                    </a:lnTo>
                    <a:lnTo>
                      <a:pt x="1691" y="1331"/>
                    </a:lnTo>
                    <a:lnTo>
                      <a:pt x="1781" y="1166"/>
                    </a:lnTo>
                    <a:lnTo>
                      <a:pt x="2041" y="1226"/>
                    </a:lnTo>
                    <a:lnTo>
                      <a:pt x="2056" y="1141"/>
                    </a:lnTo>
                    <a:lnTo>
                      <a:pt x="1946" y="1031"/>
                    </a:lnTo>
                    <a:lnTo>
                      <a:pt x="1906" y="821"/>
                    </a:lnTo>
                    <a:lnTo>
                      <a:pt x="1922" y="615"/>
                    </a:lnTo>
                    <a:lnTo>
                      <a:pt x="2041" y="586"/>
                    </a:lnTo>
                    <a:lnTo>
                      <a:pt x="2192" y="597"/>
                    </a:lnTo>
                    <a:lnTo>
                      <a:pt x="2207" y="477"/>
                    </a:lnTo>
                    <a:lnTo>
                      <a:pt x="2041" y="286"/>
                    </a:lnTo>
                    <a:lnTo>
                      <a:pt x="1861" y="496"/>
                    </a:lnTo>
                    <a:lnTo>
                      <a:pt x="1555" y="599"/>
                    </a:lnTo>
                    <a:lnTo>
                      <a:pt x="1215" y="821"/>
                    </a:lnTo>
                    <a:lnTo>
                      <a:pt x="985" y="566"/>
                    </a:lnTo>
                    <a:lnTo>
                      <a:pt x="925" y="376"/>
                    </a:lnTo>
                    <a:lnTo>
                      <a:pt x="785" y="362"/>
                    </a:lnTo>
                    <a:lnTo>
                      <a:pt x="660" y="256"/>
                    </a:lnTo>
                    <a:lnTo>
                      <a:pt x="691" y="0"/>
                    </a:lnTo>
                    <a:close/>
                  </a:path>
                </a:pathLst>
              </a:custGeom>
              <a:solidFill>
                <a:schemeClr val="accent1"/>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7" name="Freeform 14">
                <a:extLst>
                  <a:ext uri="{FF2B5EF4-FFF2-40B4-BE49-F238E27FC236}">
                    <a16:creationId xmlns:a16="http://schemas.microsoft.com/office/drawing/2014/main" id="{C804D472-D505-79C0-BB03-827E12206441}"/>
                  </a:ext>
                </a:extLst>
              </p:cNvPr>
              <p:cNvSpPr>
                <a:spLocks/>
              </p:cNvSpPr>
              <p:nvPr/>
            </p:nvSpPr>
            <p:spPr bwMode="auto">
              <a:xfrm>
                <a:off x="3770756" y="2719525"/>
                <a:ext cx="709612" cy="922338"/>
              </a:xfrm>
              <a:custGeom>
                <a:avLst/>
                <a:gdLst>
                  <a:gd name="T0" fmla="*/ 219 w 2493"/>
                  <a:gd name="T1" fmla="*/ 823 h 3477"/>
                  <a:gd name="T2" fmla="*/ 339 w 2493"/>
                  <a:gd name="T3" fmla="*/ 1013 h 3477"/>
                  <a:gd name="T4" fmla="*/ 354 w 2493"/>
                  <a:gd name="T5" fmla="*/ 1418 h 3477"/>
                  <a:gd name="T6" fmla="*/ 284 w 2493"/>
                  <a:gd name="T7" fmla="*/ 1643 h 3477"/>
                  <a:gd name="T8" fmla="*/ 539 w 2493"/>
                  <a:gd name="T9" fmla="*/ 2038 h 3477"/>
                  <a:gd name="T10" fmla="*/ 459 w 2493"/>
                  <a:gd name="T11" fmla="*/ 2413 h 3477"/>
                  <a:gd name="T12" fmla="*/ 669 w 2493"/>
                  <a:gd name="T13" fmla="*/ 2458 h 3477"/>
                  <a:gd name="T14" fmla="*/ 714 w 2493"/>
                  <a:gd name="T15" fmla="*/ 2648 h 3477"/>
                  <a:gd name="T16" fmla="*/ 1134 w 2493"/>
                  <a:gd name="T17" fmla="*/ 3118 h 3477"/>
                  <a:gd name="T18" fmla="*/ 1109 w 2493"/>
                  <a:gd name="T19" fmla="*/ 3188 h 3477"/>
                  <a:gd name="T20" fmla="*/ 1029 w 2493"/>
                  <a:gd name="T21" fmla="*/ 3263 h 3477"/>
                  <a:gd name="T22" fmla="*/ 1059 w 2493"/>
                  <a:gd name="T23" fmla="*/ 3373 h 3477"/>
                  <a:gd name="T24" fmla="*/ 1119 w 2493"/>
                  <a:gd name="T25" fmla="*/ 3433 h 3477"/>
                  <a:gd name="T26" fmla="*/ 1164 w 2493"/>
                  <a:gd name="T27" fmla="*/ 3353 h 3477"/>
                  <a:gd name="T28" fmla="*/ 1300 w 2493"/>
                  <a:gd name="T29" fmla="*/ 3373 h 3477"/>
                  <a:gd name="T30" fmla="*/ 1444 w 2493"/>
                  <a:gd name="T31" fmla="*/ 3477 h 3477"/>
                  <a:gd name="T32" fmla="*/ 1380 w 2493"/>
                  <a:gd name="T33" fmla="*/ 3361 h 3477"/>
                  <a:gd name="T34" fmla="*/ 1480 w 2493"/>
                  <a:gd name="T35" fmla="*/ 3133 h 3477"/>
                  <a:gd name="T36" fmla="*/ 1602 w 2493"/>
                  <a:gd name="T37" fmla="*/ 3129 h 3477"/>
                  <a:gd name="T38" fmla="*/ 1842 w 2493"/>
                  <a:gd name="T39" fmla="*/ 2905 h 3477"/>
                  <a:gd name="T40" fmla="*/ 1838 w 2493"/>
                  <a:gd name="T41" fmla="*/ 2681 h 3477"/>
                  <a:gd name="T42" fmla="*/ 1945 w 2493"/>
                  <a:gd name="T43" fmla="*/ 2693 h 3477"/>
                  <a:gd name="T44" fmla="*/ 2068 w 2493"/>
                  <a:gd name="T45" fmla="*/ 2624 h 3477"/>
                  <a:gd name="T46" fmla="*/ 2160 w 2493"/>
                  <a:gd name="T47" fmla="*/ 2307 h 3477"/>
                  <a:gd name="T48" fmla="*/ 2080 w 2493"/>
                  <a:gd name="T49" fmla="*/ 2185 h 3477"/>
                  <a:gd name="T50" fmla="*/ 2172 w 2493"/>
                  <a:gd name="T51" fmla="*/ 2095 h 3477"/>
                  <a:gd name="T52" fmla="*/ 2400 w 2493"/>
                  <a:gd name="T53" fmla="*/ 2001 h 3477"/>
                  <a:gd name="T54" fmla="*/ 2265 w 2493"/>
                  <a:gd name="T55" fmla="*/ 1823 h 3477"/>
                  <a:gd name="T56" fmla="*/ 2490 w 2493"/>
                  <a:gd name="T57" fmla="*/ 1569 h 3477"/>
                  <a:gd name="T58" fmla="*/ 2493 w 2493"/>
                  <a:gd name="T59" fmla="*/ 1464 h 3477"/>
                  <a:gd name="T60" fmla="*/ 2395 w 2493"/>
                  <a:gd name="T61" fmla="*/ 1363 h 3477"/>
                  <a:gd name="T62" fmla="*/ 2290 w 2493"/>
                  <a:gd name="T63" fmla="*/ 1323 h 3477"/>
                  <a:gd name="T64" fmla="*/ 2115 w 2493"/>
                  <a:gd name="T65" fmla="*/ 1213 h 3477"/>
                  <a:gd name="T66" fmla="*/ 2035 w 2493"/>
                  <a:gd name="T67" fmla="*/ 1088 h 3477"/>
                  <a:gd name="T68" fmla="*/ 2065 w 2493"/>
                  <a:gd name="T69" fmla="*/ 763 h 3477"/>
                  <a:gd name="T70" fmla="*/ 1725 w 2493"/>
                  <a:gd name="T71" fmla="*/ 638 h 3477"/>
                  <a:gd name="T72" fmla="*/ 1425 w 2493"/>
                  <a:gd name="T73" fmla="*/ 728 h 3477"/>
                  <a:gd name="T74" fmla="*/ 1260 w 2493"/>
                  <a:gd name="T75" fmla="*/ 733 h 3477"/>
                  <a:gd name="T76" fmla="*/ 924 w 2493"/>
                  <a:gd name="T77" fmla="*/ 593 h 3477"/>
                  <a:gd name="T78" fmla="*/ 494 w 2493"/>
                  <a:gd name="T79" fmla="*/ 278 h 3477"/>
                  <a:gd name="T80" fmla="*/ 195 w 2493"/>
                  <a:gd name="T81" fmla="*/ 0 h 3477"/>
                  <a:gd name="T82" fmla="*/ 0 w 2493"/>
                  <a:gd name="T83" fmla="*/ 134 h 3477"/>
                  <a:gd name="T84" fmla="*/ 264 w 2493"/>
                  <a:gd name="T85" fmla="*/ 598 h 3477"/>
                  <a:gd name="T86" fmla="*/ 219 w 2493"/>
                  <a:gd name="T87" fmla="*/ 823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93" h="3477">
                    <a:moveTo>
                      <a:pt x="219" y="823"/>
                    </a:moveTo>
                    <a:lnTo>
                      <a:pt x="339" y="1013"/>
                    </a:lnTo>
                    <a:lnTo>
                      <a:pt x="354" y="1418"/>
                    </a:lnTo>
                    <a:lnTo>
                      <a:pt x="284" y="1643"/>
                    </a:lnTo>
                    <a:lnTo>
                      <a:pt x="539" y="2038"/>
                    </a:lnTo>
                    <a:lnTo>
                      <a:pt x="459" y="2413"/>
                    </a:lnTo>
                    <a:lnTo>
                      <a:pt x="669" y="2458"/>
                    </a:lnTo>
                    <a:lnTo>
                      <a:pt x="714" y="2648"/>
                    </a:lnTo>
                    <a:lnTo>
                      <a:pt x="1134" y="3118"/>
                    </a:lnTo>
                    <a:lnTo>
                      <a:pt x="1109" y="3188"/>
                    </a:lnTo>
                    <a:lnTo>
                      <a:pt x="1029" y="3263"/>
                    </a:lnTo>
                    <a:lnTo>
                      <a:pt x="1059" y="3373"/>
                    </a:lnTo>
                    <a:lnTo>
                      <a:pt x="1119" y="3433"/>
                    </a:lnTo>
                    <a:lnTo>
                      <a:pt x="1164" y="3353"/>
                    </a:lnTo>
                    <a:lnTo>
                      <a:pt x="1300" y="3373"/>
                    </a:lnTo>
                    <a:lnTo>
                      <a:pt x="1444" y="3477"/>
                    </a:lnTo>
                    <a:lnTo>
                      <a:pt x="1380" y="3361"/>
                    </a:lnTo>
                    <a:lnTo>
                      <a:pt x="1480" y="3133"/>
                    </a:lnTo>
                    <a:lnTo>
                      <a:pt x="1602" y="3129"/>
                    </a:lnTo>
                    <a:lnTo>
                      <a:pt x="1842" y="2905"/>
                    </a:lnTo>
                    <a:lnTo>
                      <a:pt x="1838" y="2681"/>
                    </a:lnTo>
                    <a:lnTo>
                      <a:pt x="1945" y="2693"/>
                    </a:lnTo>
                    <a:lnTo>
                      <a:pt x="2068" y="2624"/>
                    </a:lnTo>
                    <a:lnTo>
                      <a:pt x="2160" y="2307"/>
                    </a:lnTo>
                    <a:lnTo>
                      <a:pt x="2080" y="2185"/>
                    </a:lnTo>
                    <a:lnTo>
                      <a:pt x="2172" y="2095"/>
                    </a:lnTo>
                    <a:lnTo>
                      <a:pt x="2400" y="2001"/>
                    </a:lnTo>
                    <a:lnTo>
                      <a:pt x="2265" y="1823"/>
                    </a:lnTo>
                    <a:lnTo>
                      <a:pt x="2490" y="1569"/>
                    </a:lnTo>
                    <a:lnTo>
                      <a:pt x="2493" y="1464"/>
                    </a:lnTo>
                    <a:lnTo>
                      <a:pt x="2395" y="1363"/>
                    </a:lnTo>
                    <a:lnTo>
                      <a:pt x="2290" y="1323"/>
                    </a:lnTo>
                    <a:lnTo>
                      <a:pt x="2115" y="1213"/>
                    </a:lnTo>
                    <a:lnTo>
                      <a:pt x="2035" y="1088"/>
                    </a:lnTo>
                    <a:lnTo>
                      <a:pt x="2065" y="763"/>
                    </a:lnTo>
                    <a:lnTo>
                      <a:pt x="1725" y="638"/>
                    </a:lnTo>
                    <a:lnTo>
                      <a:pt x="1425" y="728"/>
                    </a:lnTo>
                    <a:lnTo>
                      <a:pt x="1260" y="733"/>
                    </a:lnTo>
                    <a:lnTo>
                      <a:pt x="924" y="593"/>
                    </a:lnTo>
                    <a:lnTo>
                      <a:pt x="494" y="278"/>
                    </a:lnTo>
                    <a:lnTo>
                      <a:pt x="195" y="0"/>
                    </a:lnTo>
                    <a:lnTo>
                      <a:pt x="0" y="134"/>
                    </a:lnTo>
                    <a:lnTo>
                      <a:pt x="264" y="598"/>
                    </a:lnTo>
                    <a:lnTo>
                      <a:pt x="219" y="823"/>
                    </a:lnTo>
                    <a:close/>
                  </a:path>
                </a:pathLst>
              </a:custGeom>
              <a:solidFill>
                <a:schemeClr val="accent1"/>
              </a:solidFill>
              <a:ln w="3175" cmpd="sng">
                <a:solidFill>
                  <a:srgbClr val="FFFFFF"/>
                </a:solidFill>
                <a:prstDash val="solid"/>
                <a:round/>
                <a:headEnd/>
                <a:tailEnd/>
              </a:ln>
              <a:effectLst/>
            </p:spPr>
            <p:txBody>
              <a:bodyPr/>
              <a:lstStyle/>
              <a:p>
                <a:pPr defTabSz="914288"/>
                <a:endParaRPr lang="en-GB" altLang="zh-CN" sz="900" kern="0">
                  <a:solidFill>
                    <a:sysClr val="windowText" lastClr="000000"/>
                  </a:solidFill>
                  <a:latin typeface="Calibri"/>
                  <a:ea typeface="宋体" panose="02010600030101010101" pitchFamily="2" charset="-122"/>
                </a:endParaRPr>
              </a:p>
            </p:txBody>
          </p:sp>
          <p:sp>
            <p:nvSpPr>
              <p:cNvPr id="68" name="Freeform 15">
                <a:extLst>
                  <a:ext uri="{FF2B5EF4-FFF2-40B4-BE49-F238E27FC236}">
                    <a16:creationId xmlns:a16="http://schemas.microsoft.com/office/drawing/2014/main" id="{ED72B59F-26BA-62D6-C04A-8C19C07ED955}"/>
                  </a:ext>
                </a:extLst>
              </p:cNvPr>
              <p:cNvSpPr>
                <a:spLocks/>
              </p:cNvSpPr>
              <p:nvPr/>
            </p:nvSpPr>
            <p:spPr bwMode="auto">
              <a:xfrm>
                <a:off x="4350193" y="3135450"/>
                <a:ext cx="392112" cy="496888"/>
              </a:xfrm>
              <a:custGeom>
                <a:avLst/>
                <a:gdLst>
                  <a:gd name="T0" fmla="*/ 450 w 1380"/>
                  <a:gd name="T1" fmla="*/ 0 h 1875"/>
                  <a:gd name="T2" fmla="*/ 225 w 1380"/>
                  <a:gd name="T3" fmla="*/ 255 h 1875"/>
                  <a:gd name="T4" fmla="*/ 360 w 1380"/>
                  <a:gd name="T5" fmla="*/ 433 h 1875"/>
                  <a:gd name="T6" fmla="*/ 136 w 1380"/>
                  <a:gd name="T7" fmla="*/ 523 h 1875"/>
                  <a:gd name="T8" fmla="*/ 40 w 1380"/>
                  <a:gd name="T9" fmla="*/ 615 h 1875"/>
                  <a:gd name="T10" fmla="*/ 120 w 1380"/>
                  <a:gd name="T11" fmla="*/ 740 h 1875"/>
                  <a:gd name="T12" fmla="*/ 30 w 1380"/>
                  <a:gd name="T13" fmla="*/ 1050 h 1875"/>
                  <a:gd name="T14" fmla="*/ 0 w 1380"/>
                  <a:gd name="T15" fmla="*/ 1310 h 1875"/>
                  <a:gd name="T16" fmla="*/ 120 w 1380"/>
                  <a:gd name="T17" fmla="*/ 1415 h 1875"/>
                  <a:gd name="T18" fmla="*/ 265 w 1380"/>
                  <a:gd name="T19" fmla="*/ 1430 h 1875"/>
                  <a:gd name="T20" fmla="*/ 324 w 1380"/>
                  <a:gd name="T21" fmla="*/ 1621 h 1875"/>
                  <a:gd name="T22" fmla="*/ 555 w 1380"/>
                  <a:gd name="T23" fmla="*/ 1875 h 1875"/>
                  <a:gd name="T24" fmla="*/ 896 w 1380"/>
                  <a:gd name="T25" fmla="*/ 1651 h 1875"/>
                  <a:gd name="T26" fmla="*/ 1200 w 1380"/>
                  <a:gd name="T27" fmla="*/ 1550 h 1875"/>
                  <a:gd name="T28" fmla="*/ 1380 w 1380"/>
                  <a:gd name="T29" fmla="*/ 1340 h 1875"/>
                  <a:gd name="T30" fmla="*/ 1125 w 1380"/>
                  <a:gd name="T31" fmla="*/ 1099 h 1875"/>
                  <a:gd name="T32" fmla="*/ 1122 w 1380"/>
                  <a:gd name="T33" fmla="*/ 933 h 1875"/>
                  <a:gd name="T34" fmla="*/ 1035 w 1380"/>
                  <a:gd name="T35" fmla="*/ 657 h 1875"/>
                  <a:gd name="T36" fmla="*/ 990 w 1380"/>
                  <a:gd name="T37" fmla="*/ 365 h 1875"/>
                  <a:gd name="T38" fmla="*/ 870 w 1380"/>
                  <a:gd name="T39" fmla="*/ 376 h 1875"/>
                  <a:gd name="T40" fmla="*/ 835 w 1380"/>
                  <a:gd name="T41" fmla="*/ 285 h 1875"/>
                  <a:gd name="T42" fmla="*/ 625 w 1380"/>
                  <a:gd name="T43" fmla="*/ 135 h 1875"/>
                  <a:gd name="T44" fmla="*/ 450 w 1380"/>
                  <a:gd name="T45" fmla="*/ 0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0" h="1875">
                    <a:moveTo>
                      <a:pt x="450" y="0"/>
                    </a:moveTo>
                    <a:lnTo>
                      <a:pt x="225" y="255"/>
                    </a:lnTo>
                    <a:lnTo>
                      <a:pt x="360" y="433"/>
                    </a:lnTo>
                    <a:lnTo>
                      <a:pt x="136" y="523"/>
                    </a:lnTo>
                    <a:lnTo>
                      <a:pt x="40" y="615"/>
                    </a:lnTo>
                    <a:lnTo>
                      <a:pt x="120" y="740"/>
                    </a:lnTo>
                    <a:lnTo>
                      <a:pt x="30" y="1050"/>
                    </a:lnTo>
                    <a:lnTo>
                      <a:pt x="0" y="1310"/>
                    </a:lnTo>
                    <a:lnTo>
                      <a:pt x="120" y="1415"/>
                    </a:lnTo>
                    <a:lnTo>
                      <a:pt x="265" y="1430"/>
                    </a:lnTo>
                    <a:lnTo>
                      <a:pt x="324" y="1621"/>
                    </a:lnTo>
                    <a:lnTo>
                      <a:pt x="555" y="1875"/>
                    </a:lnTo>
                    <a:lnTo>
                      <a:pt x="896" y="1651"/>
                    </a:lnTo>
                    <a:lnTo>
                      <a:pt x="1200" y="1550"/>
                    </a:lnTo>
                    <a:lnTo>
                      <a:pt x="1380" y="1340"/>
                    </a:lnTo>
                    <a:lnTo>
                      <a:pt x="1125" y="1099"/>
                    </a:lnTo>
                    <a:lnTo>
                      <a:pt x="1122" y="933"/>
                    </a:lnTo>
                    <a:lnTo>
                      <a:pt x="1035" y="657"/>
                    </a:lnTo>
                    <a:lnTo>
                      <a:pt x="990" y="365"/>
                    </a:lnTo>
                    <a:lnTo>
                      <a:pt x="870" y="376"/>
                    </a:lnTo>
                    <a:lnTo>
                      <a:pt x="835" y="285"/>
                    </a:lnTo>
                    <a:lnTo>
                      <a:pt x="625" y="135"/>
                    </a:lnTo>
                    <a:lnTo>
                      <a:pt x="450" y="0"/>
                    </a:lnTo>
                    <a:close/>
                  </a:path>
                </a:pathLst>
              </a:custGeom>
              <a:solidFill>
                <a:schemeClr val="accent1"/>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69" name="Freeform 16">
                <a:extLst>
                  <a:ext uri="{FF2B5EF4-FFF2-40B4-BE49-F238E27FC236}">
                    <a16:creationId xmlns:a16="http://schemas.microsoft.com/office/drawing/2014/main" id="{1F43F3FB-EF0E-005E-DC69-14B1229A940C}"/>
                  </a:ext>
                </a:extLst>
              </p:cNvPr>
              <p:cNvSpPr>
                <a:spLocks/>
              </p:cNvSpPr>
              <p:nvPr/>
            </p:nvSpPr>
            <p:spPr bwMode="auto">
              <a:xfrm>
                <a:off x="4451793" y="3011625"/>
                <a:ext cx="485775" cy="530225"/>
              </a:xfrm>
              <a:custGeom>
                <a:avLst/>
                <a:gdLst>
                  <a:gd name="T0" fmla="*/ 468 w 1710"/>
                  <a:gd name="T1" fmla="*/ 0 h 1995"/>
                  <a:gd name="T2" fmla="*/ 320 w 1710"/>
                  <a:gd name="T3" fmla="*/ 29 h 1995"/>
                  <a:gd name="T4" fmla="*/ 89 w 1710"/>
                  <a:gd name="T5" fmla="*/ 75 h 1995"/>
                  <a:gd name="T6" fmla="*/ 0 w 1710"/>
                  <a:gd name="T7" fmla="*/ 259 h 1995"/>
                  <a:gd name="T8" fmla="*/ 102 w 1710"/>
                  <a:gd name="T9" fmla="*/ 360 h 1995"/>
                  <a:gd name="T10" fmla="*/ 96 w 1710"/>
                  <a:gd name="T11" fmla="*/ 466 h 1995"/>
                  <a:gd name="T12" fmla="*/ 275 w 1710"/>
                  <a:gd name="T13" fmla="*/ 604 h 1995"/>
                  <a:gd name="T14" fmla="*/ 480 w 1710"/>
                  <a:gd name="T15" fmla="*/ 750 h 1995"/>
                  <a:gd name="T16" fmla="*/ 515 w 1710"/>
                  <a:gd name="T17" fmla="*/ 840 h 1995"/>
                  <a:gd name="T18" fmla="*/ 635 w 1710"/>
                  <a:gd name="T19" fmla="*/ 830 h 1995"/>
                  <a:gd name="T20" fmla="*/ 680 w 1710"/>
                  <a:gd name="T21" fmla="*/ 1126 h 1995"/>
                  <a:gd name="T22" fmla="*/ 765 w 1710"/>
                  <a:gd name="T23" fmla="*/ 1396 h 1995"/>
                  <a:gd name="T24" fmla="*/ 770 w 1710"/>
                  <a:gd name="T25" fmla="*/ 1567 h 1995"/>
                  <a:gd name="T26" fmla="*/ 1027 w 1710"/>
                  <a:gd name="T27" fmla="*/ 1808 h 1995"/>
                  <a:gd name="T28" fmla="*/ 1192 w 1710"/>
                  <a:gd name="T29" fmla="*/ 1995 h 1995"/>
                  <a:gd name="T30" fmla="*/ 1426 w 1710"/>
                  <a:gd name="T31" fmla="*/ 1817 h 1995"/>
                  <a:gd name="T32" fmla="*/ 1591 w 1710"/>
                  <a:gd name="T33" fmla="*/ 1791 h 1995"/>
                  <a:gd name="T34" fmla="*/ 1710 w 1710"/>
                  <a:gd name="T35" fmla="*/ 1746 h 1995"/>
                  <a:gd name="T36" fmla="*/ 1701 w 1710"/>
                  <a:gd name="T37" fmla="*/ 1441 h 1995"/>
                  <a:gd name="T38" fmla="*/ 1486 w 1710"/>
                  <a:gd name="T39" fmla="*/ 900 h 1995"/>
                  <a:gd name="T40" fmla="*/ 996 w 1710"/>
                  <a:gd name="T41" fmla="*/ 420 h 1995"/>
                  <a:gd name="T42" fmla="*/ 635 w 1710"/>
                  <a:gd name="T43" fmla="*/ 134 h 1995"/>
                  <a:gd name="T44" fmla="*/ 468 w 1710"/>
                  <a:gd name="T45" fmla="*/ 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0" h="1995">
                    <a:moveTo>
                      <a:pt x="468" y="0"/>
                    </a:moveTo>
                    <a:lnTo>
                      <a:pt x="320" y="29"/>
                    </a:lnTo>
                    <a:lnTo>
                      <a:pt x="89" y="75"/>
                    </a:lnTo>
                    <a:lnTo>
                      <a:pt x="0" y="259"/>
                    </a:lnTo>
                    <a:lnTo>
                      <a:pt x="102" y="360"/>
                    </a:lnTo>
                    <a:lnTo>
                      <a:pt x="96" y="466"/>
                    </a:lnTo>
                    <a:lnTo>
                      <a:pt x="275" y="604"/>
                    </a:lnTo>
                    <a:lnTo>
                      <a:pt x="480" y="750"/>
                    </a:lnTo>
                    <a:lnTo>
                      <a:pt x="515" y="840"/>
                    </a:lnTo>
                    <a:lnTo>
                      <a:pt x="635" y="830"/>
                    </a:lnTo>
                    <a:lnTo>
                      <a:pt x="680" y="1126"/>
                    </a:lnTo>
                    <a:lnTo>
                      <a:pt x="765" y="1396"/>
                    </a:lnTo>
                    <a:lnTo>
                      <a:pt x="770" y="1567"/>
                    </a:lnTo>
                    <a:lnTo>
                      <a:pt x="1027" y="1808"/>
                    </a:lnTo>
                    <a:lnTo>
                      <a:pt x="1192" y="1995"/>
                    </a:lnTo>
                    <a:lnTo>
                      <a:pt x="1426" y="1817"/>
                    </a:lnTo>
                    <a:lnTo>
                      <a:pt x="1591" y="1791"/>
                    </a:lnTo>
                    <a:lnTo>
                      <a:pt x="1710" y="1746"/>
                    </a:lnTo>
                    <a:lnTo>
                      <a:pt x="1701" y="1441"/>
                    </a:lnTo>
                    <a:lnTo>
                      <a:pt x="1486" y="900"/>
                    </a:lnTo>
                    <a:lnTo>
                      <a:pt x="996" y="420"/>
                    </a:lnTo>
                    <a:lnTo>
                      <a:pt x="635" y="134"/>
                    </a:lnTo>
                    <a:lnTo>
                      <a:pt x="468" y="0"/>
                    </a:lnTo>
                    <a:close/>
                  </a:path>
                </a:pathLst>
              </a:custGeom>
              <a:solidFill>
                <a:schemeClr val="accent1"/>
              </a:solidFill>
              <a:ln w="3175" cmpd="sng">
                <a:solidFill>
                  <a:srgbClr val="FFFFFF"/>
                </a:solidFill>
                <a:prstDash val="solid"/>
                <a:round/>
                <a:headEnd/>
                <a:tailEnd/>
              </a:ln>
              <a:effectLst/>
            </p:spPr>
            <p:txBody>
              <a:bodyPr/>
              <a:lstStyle/>
              <a:p>
                <a:pPr defTabSz="914288"/>
                <a:endParaRPr lang="en-GB" altLang="zh-CN" sz="900" kern="0">
                  <a:solidFill>
                    <a:sysClr val="windowText" lastClr="000000"/>
                  </a:solidFill>
                  <a:latin typeface="Calibri"/>
                  <a:ea typeface="宋体" panose="02010600030101010101" pitchFamily="2" charset="-122"/>
                </a:endParaRPr>
              </a:p>
            </p:txBody>
          </p:sp>
          <p:sp>
            <p:nvSpPr>
              <p:cNvPr id="70" name="Freeform 17">
                <a:extLst>
                  <a:ext uri="{FF2B5EF4-FFF2-40B4-BE49-F238E27FC236}">
                    <a16:creationId xmlns:a16="http://schemas.microsoft.com/office/drawing/2014/main" id="{F49E1DA7-EEF9-00D3-CC95-30C6BD0EFA39}"/>
                  </a:ext>
                </a:extLst>
              </p:cNvPr>
              <p:cNvSpPr>
                <a:spLocks/>
              </p:cNvSpPr>
              <p:nvPr/>
            </p:nvSpPr>
            <p:spPr bwMode="auto">
              <a:xfrm>
                <a:off x="3626293" y="2468700"/>
                <a:ext cx="958850" cy="612775"/>
              </a:xfrm>
              <a:custGeom>
                <a:avLst/>
                <a:gdLst>
                  <a:gd name="T0" fmla="*/ 0 w 3376"/>
                  <a:gd name="T1" fmla="*/ 701 h 2310"/>
                  <a:gd name="T2" fmla="*/ 86 w 3376"/>
                  <a:gd name="T3" fmla="*/ 520 h 2310"/>
                  <a:gd name="T4" fmla="*/ 174 w 3376"/>
                  <a:gd name="T5" fmla="*/ 512 h 2310"/>
                  <a:gd name="T6" fmla="*/ 226 w 3376"/>
                  <a:gd name="T7" fmla="*/ 325 h 2310"/>
                  <a:gd name="T8" fmla="*/ 222 w 3376"/>
                  <a:gd name="T9" fmla="*/ 163 h 2310"/>
                  <a:gd name="T10" fmla="*/ 306 w 3376"/>
                  <a:gd name="T11" fmla="*/ 0 h 2310"/>
                  <a:gd name="T12" fmla="*/ 495 w 3376"/>
                  <a:gd name="T13" fmla="*/ 29 h 2310"/>
                  <a:gd name="T14" fmla="*/ 660 w 3376"/>
                  <a:gd name="T15" fmla="*/ 11 h 2310"/>
                  <a:gd name="T16" fmla="*/ 875 w 3376"/>
                  <a:gd name="T17" fmla="*/ 70 h 2310"/>
                  <a:gd name="T18" fmla="*/ 1007 w 3376"/>
                  <a:gd name="T19" fmla="*/ 53 h 2310"/>
                  <a:gd name="T20" fmla="*/ 1031 w 3376"/>
                  <a:gd name="T21" fmla="*/ 176 h 2310"/>
                  <a:gd name="T22" fmla="*/ 1247 w 3376"/>
                  <a:gd name="T23" fmla="*/ 212 h 2310"/>
                  <a:gd name="T24" fmla="*/ 1395 w 3376"/>
                  <a:gd name="T25" fmla="*/ 406 h 2310"/>
                  <a:gd name="T26" fmla="*/ 1562 w 3376"/>
                  <a:gd name="T27" fmla="*/ 422 h 2310"/>
                  <a:gd name="T28" fmla="*/ 1683 w 3376"/>
                  <a:gd name="T29" fmla="*/ 316 h 2310"/>
                  <a:gd name="T30" fmla="*/ 1864 w 3376"/>
                  <a:gd name="T31" fmla="*/ 460 h 2310"/>
                  <a:gd name="T32" fmla="*/ 2345 w 3376"/>
                  <a:gd name="T33" fmla="*/ 455 h 2310"/>
                  <a:gd name="T34" fmla="*/ 2522 w 3376"/>
                  <a:gd name="T35" fmla="*/ 521 h 2310"/>
                  <a:gd name="T36" fmla="*/ 2669 w 3376"/>
                  <a:gd name="T37" fmla="*/ 631 h 2310"/>
                  <a:gd name="T38" fmla="*/ 2792 w 3376"/>
                  <a:gd name="T39" fmla="*/ 550 h 2310"/>
                  <a:gd name="T40" fmla="*/ 3002 w 3376"/>
                  <a:gd name="T41" fmla="*/ 521 h 2310"/>
                  <a:gd name="T42" fmla="*/ 3212 w 3376"/>
                  <a:gd name="T43" fmla="*/ 584 h 2310"/>
                  <a:gd name="T44" fmla="*/ 3325 w 3376"/>
                  <a:gd name="T45" fmla="*/ 688 h 2310"/>
                  <a:gd name="T46" fmla="*/ 3151 w 3376"/>
                  <a:gd name="T47" fmla="*/ 850 h 2310"/>
                  <a:gd name="T48" fmla="*/ 3161 w 3376"/>
                  <a:gd name="T49" fmla="*/ 1015 h 2310"/>
                  <a:gd name="T50" fmla="*/ 3041 w 3376"/>
                  <a:gd name="T51" fmla="*/ 1060 h 2310"/>
                  <a:gd name="T52" fmla="*/ 2881 w 3376"/>
                  <a:gd name="T53" fmla="*/ 1000 h 2310"/>
                  <a:gd name="T54" fmla="*/ 2801 w 3376"/>
                  <a:gd name="T55" fmla="*/ 1105 h 2310"/>
                  <a:gd name="T56" fmla="*/ 2906 w 3376"/>
                  <a:gd name="T57" fmla="*/ 1156 h 2310"/>
                  <a:gd name="T58" fmla="*/ 3046 w 3376"/>
                  <a:gd name="T59" fmla="*/ 1171 h 2310"/>
                  <a:gd name="T60" fmla="*/ 3121 w 3376"/>
                  <a:gd name="T61" fmla="*/ 1120 h 2310"/>
                  <a:gd name="T62" fmla="*/ 3131 w 3376"/>
                  <a:gd name="T63" fmla="*/ 1366 h 2310"/>
                  <a:gd name="T64" fmla="*/ 3221 w 3376"/>
                  <a:gd name="T65" fmla="*/ 1696 h 2310"/>
                  <a:gd name="T66" fmla="*/ 3376 w 3376"/>
                  <a:gd name="T67" fmla="*/ 2051 h 2310"/>
                  <a:gd name="T68" fmla="*/ 2996 w 3376"/>
                  <a:gd name="T69" fmla="*/ 2126 h 2310"/>
                  <a:gd name="T70" fmla="*/ 2908 w 3376"/>
                  <a:gd name="T71" fmla="*/ 2310 h 2310"/>
                  <a:gd name="T72" fmla="*/ 2809 w 3376"/>
                  <a:gd name="T73" fmla="*/ 2272 h 2310"/>
                  <a:gd name="T74" fmla="*/ 2630 w 3376"/>
                  <a:gd name="T75" fmla="*/ 2162 h 2310"/>
                  <a:gd name="T76" fmla="*/ 2546 w 3376"/>
                  <a:gd name="T77" fmla="*/ 2034 h 2310"/>
                  <a:gd name="T78" fmla="*/ 2576 w 3376"/>
                  <a:gd name="T79" fmla="*/ 1709 h 2310"/>
                  <a:gd name="T80" fmla="*/ 2242 w 3376"/>
                  <a:gd name="T81" fmla="*/ 1583 h 2310"/>
                  <a:gd name="T82" fmla="*/ 1940 w 3376"/>
                  <a:gd name="T83" fmla="*/ 1672 h 2310"/>
                  <a:gd name="T84" fmla="*/ 1772 w 3376"/>
                  <a:gd name="T85" fmla="*/ 1678 h 2310"/>
                  <a:gd name="T86" fmla="*/ 1433 w 3376"/>
                  <a:gd name="T87" fmla="*/ 1539 h 2310"/>
                  <a:gd name="T88" fmla="*/ 1007 w 3376"/>
                  <a:gd name="T89" fmla="*/ 1226 h 2310"/>
                  <a:gd name="T90" fmla="*/ 704 w 3376"/>
                  <a:gd name="T91" fmla="*/ 944 h 2310"/>
                  <a:gd name="T92" fmla="*/ 511 w 3376"/>
                  <a:gd name="T93" fmla="*/ 1080 h 2310"/>
                  <a:gd name="T94" fmla="*/ 163 w 3376"/>
                  <a:gd name="T95" fmla="*/ 739 h 2310"/>
                  <a:gd name="T96" fmla="*/ 0 w 3376"/>
                  <a:gd name="T97" fmla="*/ 701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6" h="2310">
                    <a:moveTo>
                      <a:pt x="0" y="701"/>
                    </a:moveTo>
                    <a:lnTo>
                      <a:pt x="86" y="520"/>
                    </a:lnTo>
                    <a:lnTo>
                      <a:pt x="174" y="512"/>
                    </a:lnTo>
                    <a:lnTo>
                      <a:pt x="226" y="325"/>
                    </a:lnTo>
                    <a:lnTo>
                      <a:pt x="222" y="163"/>
                    </a:lnTo>
                    <a:lnTo>
                      <a:pt x="306" y="0"/>
                    </a:lnTo>
                    <a:lnTo>
                      <a:pt x="495" y="29"/>
                    </a:lnTo>
                    <a:lnTo>
                      <a:pt x="660" y="11"/>
                    </a:lnTo>
                    <a:lnTo>
                      <a:pt x="875" y="70"/>
                    </a:lnTo>
                    <a:lnTo>
                      <a:pt x="1007" y="53"/>
                    </a:lnTo>
                    <a:lnTo>
                      <a:pt x="1031" y="176"/>
                    </a:lnTo>
                    <a:lnTo>
                      <a:pt x="1247" y="212"/>
                    </a:lnTo>
                    <a:lnTo>
                      <a:pt x="1395" y="406"/>
                    </a:lnTo>
                    <a:lnTo>
                      <a:pt x="1562" y="422"/>
                    </a:lnTo>
                    <a:lnTo>
                      <a:pt x="1683" y="316"/>
                    </a:lnTo>
                    <a:lnTo>
                      <a:pt x="1864" y="460"/>
                    </a:lnTo>
                    <a:lnTo>
                      <a:pt x="2345" y="455"/>
                    </a:lnTo>
                    <a:lnTo>
                      <a:pt x="2522" y="521"/>
                    </a:lnTo>
                    <a:lnTo>
                      <a:pt x="2669" y="631"/>
                    </a:lnTo>
                    <a:lnTo>
                      <a:pt x="2792" y="550"/>
                    </a:lnTo>
                    <a:lnTo>
                      <a:pt x="3002" y="521"/>
                    </a:lnTo>
                    <a:lnTo>
                      <a:pt x="3212" y="584"/>
                    </a:lnTo>
                    <a:lnTo>
                      <a:pt x="3325" y="688"/>
                    </a:lnTo>
                    <a:lnTo>
                      <a:pt x="3151" y="850"/>
                    </a:lnTo>
                    <a:lnTo>
                      <a:pt x="3161" y="1015"/>
                    </a:lnTo>
                    <a:lnTo>
                      <a:pt x="3041" y="1060"/>
                    </a:lnTo>
                    <a:lnTo>
                      <a:pt x="2881" y="1000"/>
                    </a:lnTo>
                    <a:lnTo>
                      <a:pt x="2801" y="1105"/>
                    </a:lnTo>
                    <a:lnTo>
                      <a:pt x="2906" y="1156"/>
                    </a:lnTo>
                    <a:lnTo>
                      <a:pt x="3046" y="1171"/>
                    </a:lnTo>
                    <a:lnTo>
                      <a:pt x="3121" y="1120"/>
                    </a:lnTo>
                    <a:lnTo>
                      <a:pt x="3131" y="1366"/>
                    </a:lnTo>
                    <a:lnTo>
                      <a:pt x="3221" y="1696"/>
                    </a:lnTo>
                    <a:lnTo>
                      <a:pt x="3376" y="2051"/>
                    </a:lnTo>
                    <a:lnTo>
                      <a:pt x="2996" y="2126"/>
                    </a:lnTo>
                    <a:lnTo>
                      <a:pt x="2908" y="2310"/>
                    </a:lnTo>
                    <a:lnTo>
                      <a:pt x="2809" y="2272"/>
                    </a:lnTo>
                    <a:lnTo>
                      <a:pt x="2630" y="2162"/>
                    </a:lnTo>
                    <a:lnTo>
                      <a:pt x="2546" y="2034"/>
                    </a:lnTo>
                    <a:lnTo>
                      <a:pt x="2576" y="1709"/>
                    </a:lnTo>
                    <a:lnTo>
                      <a:pt x="2242" y="1583"/>
                    </a:lnTo>
                    <a:lnTo>
                      <a:pt x="1940" y="1672"/>
                    </a:lnTo>
                    <a:lnTo>
                      <a:pt x="1772" y="1678"/>
                    </a:lnTo>
                    <a:lnTo>
                      <a:pt x="1433" y="1539"/>
                    </a:lnTo>
                    <a:lnTo>
                      <a:pt x="1007" y="1226"/>
                    </a:lnTo>
                    <a:lnTo>
                      <a:pt x="704" y="944"/>
                    </a:lnTo>
                    <a:lnTo>
                      <a:pt x="511" y="1080"/>
                    </a:lnTo>
                    <a:lnTo>
                      <a:pt x="163" y="739"/>
                    </a:lnTo>
                    <a:lnTo>
                      <a:pt x="0" y="701"/>
                    </a:lnTo>
                    <a:close/>
                  </a:path>
                </a:pathLst>
              </a:custGeom>
              <a:solidFill>
                <a:srgbClr val="859D85"/>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1" name="Freeform 18">
                <a:extLst>
                  <a:ext uri="{FF2B5EF4-FFF2-40B4-BE49-F238E27FC236}">
                    <a16:creationId xmlns:a16="http://schemas.microsoft.com/office/drawing/2014/main" id="{5154329C-F255-2A71-AFB8-9D04933B14C9}"/>
                  </a:ext>
                </a:extLst>
              </p:cNvPr>
              <p:cNvSpPr>
                <a:spLocks/>
              </p:cNvSpPr>
              <p:nvPr/>
            </p:nvSpPr>
            <p:spPr bwMode="auto">
              <a:xfrm>
                <a:off x="3475481" y="1916250"/>
                <a:ext cx="817562" cy="690563"/>
              </a:xfrm>
              <a:custGeom>
                <a:avLst/>
                <a:gdLst>
                  <a:gd name="T0" fmla="*/ 840 w 2876"/>
                  <a:gd name="T1" fmla="*/ 63 h 2606"/>
                  <a:gd name="T2" fmla="*/ 830 w 2876"/>
                  <a:gd name="T3" fmla="*/ 195 h 2606"/>
                  <a:gd name="T4" fmla="*/ 819 w 2876"/>
                  <a:gd name="T5" fmla="*/ 300 h 2606"/>
                  <a:gd name="T6" fmla="*/ 757 w 2876"/>
                  <a:gd name="T7" fmla="*/ 473 h 2606"/>
                  <a:gd name="T8" fmla="*/ 550 w 2876"/>
                  <a:gd name="T9" fmla="*/ 612 h 2606"/>
                  <a:gd name="T10" fmla="*/ 561 w 2876"/>
                  <a:gd name="T11" fmla="*/ 842 h 2606"/>
                  <a:gd name="T12" fmla="*/ 490 w 2876"/>
                  <a:gd name="T13" fmla="*/ 902 h 2606"/>
                  <a:gd name="T14" fmla="*/ 409 w 2876"/>
                  <a:gd name="T15" fmla="*/ 890 h 2606"/>
                  <a:gd name="T16" fmla="*/ 370 w 2876"/>
                  <a:gd name="T17" fmla="*/ 698 h 2606"/>
                  <a:gd name="T18" fmla="*/ 275 w 2876"/>
                  <a:gd name="T19" fmla="*/ 825 h 2606"/>
                  <a:gd name="T20" fmla="*/ 230 w 2876"/>
                  <a:gd name="T21" fmla="*/ 1140 h 2606"/>
                  <a:gd name="T22" fmla="*/ 305 w 2876"/>
                  <a:gd name="T23" fmla="*/ 1336 h 2606"/>
                  <a:gd name="T24" fmla="*/ 345 w 2876"/>
                  <a:gd name="T25" fmla="*/ 1636 h 2606"/>
                  <a:gd name="T26" fmla="*/ 225 w 2876"/>
                  <a:gd name="T27" fmla="*/ 1681 h 2606"/>
                  <a:gd name="T28" fmla="*/ 75 w 2876"/>
                  <a:gd name="T29" fmla="*/ 1576 h 2606"/>
                  <a:gd name="T30" fmla="*/ 0 w 2876"/>
                  <a:gd name="T31" fmla="*/ 1696 h 2606"/>
                  <a:gd name="T32" fmla="*/ 20 w 2876"/>
                  <a:gd name="T33" fmla="*/ 1811 h 2606"/>
                  <a:gd name="T34" fmla="*/ 65 w 2876"/>
                  <a:gd name="T35" fmla="*/ 2071 h 2606"/>
                  <a:gd name="T36" fmla="*/ 315 w 2876"/>
                  <a:gd name="T37" fmla="*/ 2081 h 2606"/>
                  <a:gd name="T38" fmla="*/ 395 w 2876"/>
                  <a:gd name="T39" fmla="*/ 2206 h 2606"/>
                  <a:gd name="T40" fmla="*/ 540 w 2876"/>
                  <a:gd name="T41" fmla="*/ 2441 h 2606"/>
                  <a:gd name="T42" fmla="*/ 618 w 2876"/>
                  <a:gd name="T43" fmla="*/ 2606 h 2606"/>
                  <a:gd name="T44" fmla="*/ 705 w 2876"/>
                  <a:gd name="T45" fmla="*/ 2596 h 2606"/>
                  <a:gd name="T46" fmla="*/ 755 w 2876"/>
                  <a:gd name="T47" fmla="*/ 2416 h 2606"/>
                  <a:gd name="T48" fmla="*/ 750 w 2876"/>
                  <a:gd name="T49" fmla="*/ 2251 h 2606"/>
                  <a:gd name="T50" fmla="*/ 835 w 2876"/>
                  <a:gd name="T51" fmla="*/ 2086 h 2606"/>
                  <a:gd name="T52" fmla="*/ 1025 w 2876"/>
                  <a:gd name="T53" fmla="*/ 2116 h 2606"/>
                  <a:gd name="T54" fmla="*/ 1190 w 2876"/>
                  <a:gd name="T55" fmla="*/ 2096 h 2606"/>
                  <a:gd name="T56" fmla="*/ 1400 w 2876"/>
                  <a:gd name="T57" fmla="*/ 2156 h 2606"/>
                  <a:gd name="T58" fmla="*/ 1536 w 2876"/>
                  <a:gd name="T59" fmla="*/ 2141 h 2606"/>
                  <a:gd name="T60" fmla="*/ 1561 w 2876"/>
                  <a:gd name="T61" fmla="*/ 2261 h 2606"/>
                  <a:gd name="T62" fmla="*/ 1776 w 2876"/>
                  <a:gd name="T63" fmla="*/ 2296 h 2606"/>
                  <a:gd name="T64" fmla="*/ 1921 w 2876"/>
                  <a:gd name="T65" fmla="*/ 2491 h 2606"/>
                  <a:gd name="T66" fmla="*/ 2091 w 2876"/>
                  <a:gd name="T67" fmla="*/ 2506 h 2606"/>
                  <a:gd name="T68" fmla="*/ 2211 w 2876"/>
                  <a:gd name="T69" fmla="*/ 2401 h 2606"/>
                  <a:gd name="T70" fmla="*/ 2391 w 2876"/>
                  <a:gd name="T71" fmla="*/ 2546 h 2606"/>
                  <a:gd name="T72" fmla="*/ 2876 w 2876"/>
                  <a:gd name="T73" fmla="*/ 2541 h 2606"/>
                  <a:gd name="T74" fmla="*/ 2595 w 2876"/>
                  <a:gd name="T75" fmla="*/ 2292 h 2606"/>
                  <a:gd name="T76" fmla="*/ 2340 w 2876"/>
                  <a:gd name="T77" fmla="*/ 2013 h 2606"/>
                  <a:gd name="T78" fmla="*/ 2239 w 2876"/>
                  <a:gd name="T79" fmla="*/ 1719 h 2606"/>
                  <a:gd name="T80" fmla="*/ 2271 w 2876"/>
                  <a:gd name="T81" fmla="*/ 1556 h 2606"/>
                  <a:gd name="T82" fmla="*/ 2436 w 2876"/>
                  <a:gd name="T83" fmla="*/ 1321 h 2606"/>
                  <a:gd name="T84" fmla="*/ 2463 w 2876"/>
                  <a:gd name="T85" fmla="*/ 1212 h 2606"/>
                  <a:gd name="T86" fmla="*/ 2269 w 2876"/>
                  <a:gd name="T87" fmla="*/ 1316 h 2606"/>
                  <a:gd name="T88" fmla="*/ 2176 w 2876"/>
                  <a:gd name="T89" fmla="*/ 1181 h 2606"/>
                  <a:gd name="T90" fmla="*/ 2182 w 2876"/>
                  <a:gd name="T91" fmla="*/ 944 h 2606"/>
                  <a:gd name="T92" fmla="*/ 2311 w 2876"/>
                  <a:gd name="T93" fmla="*/ 728 h 2606"/>
                  <a:gd name="T94" fmla="*/ 2406 w 2876"/>
                  <a:gd name="T95" fmla="*/ 416 h 2606"/>
                  <a:gd name="T96" fmla="*/ 2413 w 2876"/>
                  <a:gd name="T97" fmla="*/ 266 h 2606"/>
                  <a:gd name="T98" fmla="*/ 2080 w 2876"/>
                  <a:gd name="T99" fmla="*/ 93 h 2606"/>
                  <a:gd name="T100" fmla="*/ 1821 w 2876"/>
                  <a:gd name="T101" fmla="*/ 25 h 2606"/>
                  <a:gd name="T102" fmla="*/ 1741 w 2876"/>
                  <a:gd name="T103" fmla="*/ 220 h 2606"/>
                  <a:gd name="T104" fmla="*/ 1776 w 2876"/>
                  <a:gd name="T105" fmla="*/ 435 h 2606"/>
                  <a:gd name="T106" fmla="*/ 1741 w 2876"/>
                  <a:gd name="T107" fmla="*/ 490 h 2606"/>
                  <a:gd name="T108" fmla="*/ 1560 w 2876"/>
                  <a:gd name="T109" fmla="*/ 383 h 2606"/>
                  <a:gd name="T110" fmla="*/ 1380 w 2876"/>
                  <a:gd name="T111" fmla="*/ 261 h 2606"/>
                  <a:gd name="T112" fmla="*/ 1239 w 2876"/>
                  <a:gd name="T113" fmla="*/ 338 h 2606"/>
                  <a:gd name="T114" fmla="*/ 1100 w 2876"/>
                  <a:gd name="T115" fmla="*/ 300 h 2606"/>
                  <a:gd name="T116" fmla="*/ 1010 w 2876"/>
                  <a:gd name="T117" fmla="*/ 0 h 2606"/>
                  <a:gd name="T118" fmla="*/ 903 w 2876"/>
                  <a:gd name="T119" fmla="*/ 0 h 2606"/>
                  <a:gd name="T120" fmla="*/ 840 w 2876"/>
                  <a:gd name="T121" fmla="*/ 63 h 2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76" h="2606">
                    <a:moveTo>
                      <a:pt x="840" y="63"/>
                    </a:moveTo>
                    <a:lnTo>
                      <a:pt x="830" y="195"/>
                    </a:lnTo>
                    <a:lnTo>
                      <a:pt x="819" y="300"/>
                    </a:lnTo>
                    <a:lnTo>
                      <a:pt x="757" y="473"/>
                    </a:lnTo>
                    <a:lnTo>
                      <a:pt x="550" y="612"/>
                    </a:lnTo>
                    <a:lnTo>
                      <a:pt x="561" y="842"/>
                    </a:lnTo>
                    <a:lnTo>
                      <a:pt x="490" y="902"/>
                    </a:lnTo>
                    <a:lnTo>
                      <a:pt x="409" y="890"/>
                    </a:lnTo>
                    <a:lnTo>
                      <a:pt x="370" y="698"/>
                    </a:lnTo>
                    <a:lnTo>
                      <a:pt x="275" y="825"/>
                    </a:lnTo>
                    <a:lnTo>
                      <a:pt x="230" y="1140"/>
                    </a:lnTo>
                    <a:lnTo>
                      <a:pt x="305" y="1336"/>
                    </a:lnTo>
                    <a:lnTo>
                      <a:pt x="345" y="1636"/>
                    </a:lnTo>
                    <a:lnTo>
                      <a:pt x="225" y="1681"/>
                    </a:lnTo>
                    <a:lnTo>
                      <a:pt x="75" y="1576"/>
                    </a:lnTo>
                    <a:lnTo>
                      <a:pt x="0" y="1696"/>
                    </a:lnTo>
                    <a:lnTo>
                      <a:pt x="20" y="1811"/>
                    </a:lnTo>
                    <a:lnTo>
                      <a:pt x="65" y="2071"/>
                    </a:lnTo>
                    <a:lnTo>
                      <a:pt x="315" y="2081"/>
                    </a:lnTo>
                    <a:lnTo>
                      <a:pt x="395" y="2206"/>
                    </a:lnTo>
                    <a:lnTo>
                      <a:pt x="540" y="2441"/>
                    </a:lnTo>
                    <a:lnTo>
                      <a:pt x="618" y="2606"/>
                    </a:lnTo>
                    <a:lnTo>
                      <a:pt x="705" y="2596"/>
                    </a:lnTo>
                    <a:lnTo>
                      <a:pt x="755" y="2416"/>
                    </a:lnTo>
                    <a:lnTo>
                      <a:pt x="750" y="2251"/>
                    </a:lnTo>
                    <a:lnTo>
                      <a:pt x="835" y="2086"/>
                    </a:lnTo>
                    <a:lnTo>
                      <a:pt x="1025" y="2116"/>
                    </a:lnTo>
                    <a:lnTo>
                      <a:pt x="1190" y="2096"/>
                    </a:lnTo>
                    <a:lnTo>
                      <a:pt x="1400" y="2156"/>
                    </a:lnTo>
                    <a:lnTo>
                      <a:pt x="1536" y="2141"/>
                    </a:lnTo>
                    <a:lnTo>
                      <a:pt x="1561" y="2261"/>
                    </a:lnTo>
                    <a:lnTo>
                      <a:pt x="1776" y="2296"/>
                    </a:lnTo>
                    <a:lnTo>
                      <a:pt x="1921" y="2491"/>
                    </a:lnTo>
                    <a:lnTo>
                      <a:pt x="2091" y="2506"/>
                    </a:lnTo>
                    <a:lnTo>
                      <a:pt x="2211" y="2401"/>
                    </a:lnTo>
                    <a:lnTo>
                      <a:pt x="2391" y="2546"/>
                    </a:lnTo>
                    <a:lnTo>
                      <a:pt x="2876" y="2541"/>
                    </a:lnTo>
                    <a:lnTo>
                      <a:pt x="2595" y="2292"/>
                    </a:lnTo>
                    <a:lnTo>
                      <a:pt x="2340" y="2013"/>
                    </a:lnTo>
                    <a:lnTo>
                      <a:pt x="2239" y="1719"/>
                    </a:lnTo>
                    <a:lnTo>
                      <a:pt x="2271" y="1556"/>
                    </a:lnTo>
                    <a:lnTo>
                      <a:pt x="2436" y="1321"/>
                    </a:lnTo>
                    <a:lnTo>
                      <a:pt x="2463" y="1212"/>
                    </a:lnTo>
                    <a:lnTo>
                      <a:pt x="2269" y="1316"/>
                    </a:lnTo>
                    <a:lnTo>
                      <a:pt x="2176" y="1181"/>
                    </a:lnTo>
                    <a:lnTo>
                      <a:pt x="2182" y="944"/>
                    </a:lnTo>
                    <a:lnTo>
                      <a:pt x="2311" y="728"/>
                    </a:lnTo>
                    <a:lnTo>
                      <a:pt x="2406" y="416"/>
                    </a:lnTo>
                    <a:lnTo>
                      <a:pt x="2413" y="266"/>
                    </a:lnTo>
                    <a:lnTo>
                      <a:pt x="2080" y="93"/>
                    </a:lnTo>
                    <a:lnTo>
                      <a:pt x="1821" y="25"/>
                    </a:lnTo>
                    <a:lnTo>
                      <a:pt x="1741" y="220"/>
                    </a:lnTo>
                    <a:lnTo>
                      <a:pt x="1776" y="435"/>
                    </a:lnTo>
                    <a:lnTo>
                      <a:pt x="1741" y="490"/>
                    </a:lnTo>
                    <a:lnTo>
                      <a:pt x="1560" y="383"/>
                    </a:lnTo>
                    <a:lnTo>
                      <a:pt x="1380" y="261"/>
                    </a:lnTo>
                    <a:lnTo>
                      <a:pt x="1239" y="338"/>
                    </a:lnTo>
                    <a:lnTo>
                      <a:pt x="1100" y="300"/>
                    </a:lnTo>
                    <a:lnTo>
                      <a:pt x="1010" y="0"/>
                    </a:lnTo>
                    <a:lnTo>
                      <a:pt x="903" y="0"/>
                    </a:lnTo>
                    <a:lnTo>
                      <a:pt x="840" y="63"/>
                    </a:lnTo>
                    <a:close/>
                  </a:path>
                </a:pathLst>
              </a:custGeom>
              <a:solidFill>
                <a:srgbClr val="859D85"/>
              </a:solidFill>
              <a:ln w="3175" cmpd="sng">
                <a:solidFill>
                  <a:srgbClr val="FFFFFF"/>
                </a:solidFill>
                <a:prstDash val="solid"/>
                <a:round/>
                <a:headEnd/>
                <a:tailEnd/>
              </a:ln>
              <a:effectLst/>
            </p:spPr>
            <p:txBody>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altLang="zh-CN" sz="900" b="1" i="0" u="none" strike="noStrike" kern="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2" name="Freeform 19">
                <a:extLst>
                  <a:ext uri="{FF2B5EF4-FFF2-40B4-BE49-F238E27FC236}">
                    <a16:creationId xmlns:a16="http://schemas.microsoft.com/office/drawing/2014/main" id="{E3698AD1-FFAD-E39A-70DC-77795666FA77}"/>
                  </a:ext>
                </a:extLst>
              </p:cNvPr>
              <p:cNvSpPr>
                <a:spLocks/>
              </p:cNvSpPr>
              <p:nvPr/>
            </p:nvSpPr>
            <p:spPr bwMode="auto">
              <a:xfrm>
                <a:off x="4112068" y="1981338"/>
                <a:ext cx="728662" cy="669925"/>
              </a:xfrm>
              <a:custGeom>
                <a:avLst/>
                <a:gdLst>
                  <a:gd name="T0" fmla="*/ 760 w 2566"/>
                  <a:gd name="T1" fmla="*/ 934 h 2525"/>
                  <a:gd name="T2" fmla="*/ 985 w 2566"/>
                  <a:gd name="T3" fmla="*/ 801 h 2525"/>
                  <a:gd name="T4" fmla="*/ 1180 w 2566"/>
                  <a:gd name="T5" fmla="*/ 899 h 2525"/>
                  <a:gd name="T6" fmla="*/ 1279 w 2566"/>
                  <a:gd name="T7" fmla="*/ 754 h 2525"/>
                  <a:gd name="T8" fmla="*/ 1448 w 2566"/>
                  <a:gd name="T9" fmla="*/ 696 h 2525"/>
                  <a:gd name="T10" fmla="*/ 1546 w 2566"/>
                  <a:gd name="T11" fmla="*/ 696 h 2525"/>
                  <a:gd name="T12" fmla="*/ 1316 w 2566"/>
                  <a:gd name="T13" fmla="*/ 249 h 2525"/>
                  <a:gd name="T14" fmla="*/ 1768 w 2566"/>
                  <a:gd name="T15" fmla="*/ 0 h 2525"/>
                  <a:gd name="T16" fmla="*/ 2011 w 2566"/>
                  <a:gd name="T17" fmla="*/ 4 h 2525"/>
                  <a:gd name="T18" fmla="*/ 2162 w 2566"/>
                  <a:gd name="T19" fmla="*/ 124 h 2525"/>
                  <a:gd name="T20" fmla="*/ 2456 w 2566"/>
                  <a:gd name="T21" fmla="*/ 139 h 2525"/>
                  <a:gd name="T22" fmla="*/ 2251 w 2566"/>
                  <a:gd name="T23" fmla="*/ 404 h 2525"/>
                  <a:gd name="T24" fmla="*/ 2311 w 2566"/>
                  <a:gd name="T25" fmla="*/ 516 h 2525"/>
                  <a:gd name="T26" fmla="*/ 2551 w 2566"/>
                  <a:gd name="T27" fmla="*/ 574 h 2525"/>
                  <a:gd name="T28" fmla="*/ 2566 w 2566"/>
                  <a:gd name="T29" fmla="*/ 839 h 2525"/>
                  <a:gd name="T30" fmla="*/ 2501 w 2566"/>
                  <a:gd name="T31" fmla="*/ 1114 h 2525"/>
                  <a:gd name="T32" fmla="*/ 2566 w 2566"/>
                  <a:gd name="T33" fmla="*/ 1370 h 2525"/>
                  <a:gd name="T34" fmla="*/ 2401 w 2566"/>
                  <a:gd name="T35" fmla="*/ 1440 h 2525"/>
                  <a:gd name="T36" fmla="*/ 2396 w 2566"/>
                  <a:gd name="T37" fmla="*/ 1605 h 2525"/>
                  <a:gd name="T38" fmla="*/ 2111 w 2566"/>
                  <a:gd name="T39" fmla="*/ 1620 h 2525"/>
                  <a:gd name="T40" fmla="*/ 1886 w 2566"/>
                  <a:gd name="T41" fmla="*/ 1725 h 2525"/>
                  <a:gd name="T42" fmla="*/ 1561 w 2566"/>
                  <a:gd name="T43" fmla="*/ 1710 h 2525"/>
                  <a:gd name="T44" fmla="*/ 1421 w 2566"/>
                  <a:gd name="T45" fmla="*/ 2025 h 2525"/>
                  <a:gd name="T46" fmla="*/ 1526 w 2566"/>
                  <a:gd name="T47" fmla="*/ 2205 h 2525"/>
                  <a:gd name="T48" fmla="*/ 1616 w 2566"/>
                  <a:gd name="T49" fmla="*/ 2525 h 2525"/>
                  <a:gd name="T50" fmla="*/ 1501 w 2566"/>
                  <a:gd name="T51" fmla="*/ 2420 h 2525"/>
                  <a:gd name="T52" fmla="*/ 1291 w 2566"/>
                  <a:gd name="T53" fmla="*/ 2355 h 2525"/>
                  <a:gd name="T54" fmla="*/ 1080 w 2566"/>
                  <a:gd name="T55" fmla="*/ 2385 h 2525"/>
                  <a:gd name="T56" fmla="*/ 960 w 2566"/>
                  <a:gd name="T57" fmla="*/ 2465 h 2525"/>
                  <a:gd name="T58" fmla="*/ 810 w 2566"/>
                  <a:gd name="T59" fmla="*/ 2355 h 2525"/>
                  <a:gd name="T60" fmla="*/ 640 w 2566"/>
                  <a:gd name="T61" fmla="*/ 2292 h 2525"/>
                  <a:gd name="T62" fmla="*/ 345 w 2566"/>
                  <a:gd name="T63" fmla="*/ 2030 h 2525"/>
                  <a:gd name="T64" fmla="*/ 100 w 2566"/>
                  <a:gd name="T65" fmla="*/ 1760 h 2525"/>
                  <a:gd name="T66" fmla="*/ 0 w 2566"/>
                  <a:gd name="T67" fmla="*/ 1470 h 2525"/>
                  <a:gd name="T68" fmla="*/ 30 w 2566"/>
                  <a:gd name="T69" fmla="*/ 1305 h 2525"/>
                  <a:gd name="T70" fmla="*/ 195 w 2566"/>
                  <a:gd name="T71" fmla="*/ 1069 h 2525"/>
                  <a:gd name="T72" fmla="*/ 223 w 2566"/>
                  <a:gd name="T73" fmla="*/ 960 h 2525"/>
                  <a:gd name="T74" fmla="*/ 340 w 2566"/>
                  <a:gd name="T75" fmla="*/ 1018 h 2525"/>
                  <a:gd name="T76" fmla="*/ 373 w 2566"/>
                  <a:gd name="T77" fmla="*/ 1219 h 2525"/>
                  <a:gd name="T78" fmla="*/ 566 w 2566"/>
                  <a:gd name="T79" fmla="*/ 1245 h 2525"/>
                  <a:gd name="T80" fmla="*/ 677 w 2566"/>
                  <a:gd name="T81" fmla="*/ 1065 h 2525"/>
                  <a:gd name="T82" fmla="*/ 760 w 2566"/>
                  <a:gd name="T83" fmla="*/ 934 h 2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6" h="2525">
                    <a:moveTo>
                      <a:pt x="760" y="934"/>
                    </a:moveTo>
                    <a:lnTo>
                      <a:pt x="985" y="801"/>
                    </a:lnTo>
                    <a:lnTo>
                      <a:pt x="1180" y="899"/>
                    </a:lnTo>
                    <a:lnTo>
                      <a:pt x="1279" y="754"/>
                    </a:lnTo>
                    <a:lnTo>
                      <a:pt x="1448" y="696"/>
                    </a:lnTo>
                    <a:lnTo>
                      <a:pt x="1546" y="696"/>
                    </a:lnTo>
                    <a:lnTo>
                      <a:pt x="1316" y="249"/>
                    </a:lnTo>
                    <a:lnTo>
                      <a:pt x="1768" y="0"/>
                    </a:lnTo>
                    <a:lnTo>
                      <a:pt x="2011" y="4"/>
                    </a:lnTo>
                    <a:lnTo>
                      <a:pt x="2162" y="124"/>
                    </a:lnTo>
                    <a:lnTo>
                      <a:pt x="2456" y="139"/>
                    </a:lnTo>
                    <a:lnTo>
                      <a:pt x="2251" y="404"/>
                    </a:lnTo>
                    <a:lnTo>
                      <a:pt x="2311" y="516"/>
                    </a:lnTo>
                    <a:lnTo>
                      <a:pt x="2551" y="574"/>
                    </a:lnTo>
                    <a:lnTo>
                      <a:pt x="2566" y="839"/>
                    </a:lnTo>
                    <a:lnTo>
                      <a:pt x="2501" y="1114"/>
                    </a:lnTo>
                    <a:lnTo>
                      <a:pt x="2566" y="1370"/>
                    </a:lnTo>
                    <a:lnTo>
                      <a:pt x="2401" y="1440"/>
                    </a:lnTo>
                    <a:lnTo>
                      <a:pt x="2396" y="1605"/>
                    </a:lnTo>
                    <a:lnTo>
                      <a:pt x="2111" y="1620"/>
                    </a:lnTo>
                    <a:lnTo>
                      <a:pt x="1886" y="1725"/>
                    </a:lnTo>
                    <a:lnTo>
                      <a:pt x="1561" y="1710"/>
                    </a:lnTo>
                    <a:lnTo>
                      <a:pt x="1421" y="2025"/>
                    </a:lnTo>
                    <a:lnTo>
                      <a:pt x="1526" y="2205"/>
                    </a:lnTo>
                    <a:lnTo>
                      <a:pt x="1616" y="2525"/>
                    </a:lnTo>
                    <a:lnTo>
                      <a:pt x="1501" y="2420"/>
                    </a:lnTo>
                    <a:lnTo>
                      <a:pt x="1291" y="2355"/>
                    </a:lnTo>
                    <a:lnTo>
                      <a:pt x="1080" y="2385"/>
                    </a:lnTo>
                    <a:lnTo>
                      <a:pt x="960" y="2465"/>
                    </a:lnTo>
                    <a:lnTo>
                      <a:pt x="810" y="2355"/>
                    </a:lnTo>
                    <a:lnTo>
                      <a:pt x="640" y="2292"/>
                    </a:lnTo>
                    <a:lnTo>
                      <a:pt x="345" y="2030"/>
                    </a:lnTo>
                    <a:lnTo>
                      <a:pt x="100" y="1760"/>
                    </a:lnTo>
                    <a:lnTo>
                      <a:pt x="0" y="1470"/>
                    </a:lnTo>
                    <a:lnTo>
                      <a:pt x="30" y="1305"/>
                    </a:lnTo>
                    <a:lnTo>
                      <a:pt x="195" y="1069"/>
                    </a:lnTo>
                    <a:lnTo>
                      <a:pt x="223" y="960"/>
                    </a:lnTo>
                    <a:lnTo>
                      <a:pt x="340" y="1018"/>
                    </a:lnTo>
                    <a:lnTo>
                      <a:pt x="373" y="1219"/>
                    </a:lnTo>
                    <a:lnTo>
                      <a:pt x="566" y="1245"/>
                    </a:lnTo>
                    <a:lnTo>
                      <a:pt x="677" y="1065"/>
                    </a:lnTo>
                    <a:lnTo>
                      <a:pt x="760" y="934"/>
                    </a:lnTo>
                    <a:close/>
                  </a:path>
                </a:pathLst>
              </a:custGeom>
              <a:solidFill>
                <a:srgbClr val="859D85"/>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3" name="Freeform 20">
                <a:extLst>
                  <a:ext uri="{FF2B5EF4-FFF2-40B4-BE49-F238E27FC236}">
                    <a16:creationId xmlns:a16="http://schemas.microsoft.com/office/drawing/2014/main" id="{85194DB2-543D-EF2F-24B5-7A7A6E269A3C}"/>
                  </a:ext>
                </a:extLst>
              </p:cNvPr>
              <p:cNvSpPr>
                <a:spLocks/>
              </p:cNvSpPr>
              <p:nvPr/>
            </p:nvSpPr>
            <p:spPr bwMode="auto">
              <a:xfrm>
                <a:off x="4066031" y="1798775"/>
                <a:ext cx="547687" cy="512763"/>
              </a:xfrm>
              <a:custGeom>
                <a:avLst/>
                <a:gdLst>
                  <a:gd name="T0" fmla="*/ 63 w 1924"/>
                  <a:gd name="T1" fmla="*/ 274 h 1935"/>
                  <a:gd name="T2" fmla="*/ 0 w 1924"/>
                  <a:gd name="T3" fmla="*/ 532 h 1935"/>
                  <a:gd name="T4" fmla="*/ 333 w 1924"/>
                  <a:gd name="T5" fmla="*/ 704 h 1935"/>
                  <a:gd name="T6" fmla="*/ 323 w 1924"/>
                  <a:gd name="T7" fmla="*/ 854 h 1935"/>
                  <a:gd name="T8" fmla="*/ 228 w 1924"/>
                  <a:gd name="T9" fmla="*/ 1170 h 1935"/>
                  <a:gd name="T10" fmla="*/ 98 w 1924"/>
                  <a:gd name="T11" fmla="*/ 1385 h 1935"/>
                  <a:gd name="T12" fmla="*/ 93 w 1924"/>
                  <a:gd name="T13" fmla="*/ 1620 h 1935"/>
                  <a:gd name="T14" fmla="*/ 188 w 1924"/>
                  <a:gd name="T15" fmla="*/ 1755 h 1935"/>
                  <a:gd name="T16" fmla="*/ 383 w 1924"/>
                  <a:gd name="T17" fmla="*/ 1650 h 1935"/>
                  <a:gd name="T18" fmla="*/ 498 w 1924"/>
                  <a:gd name="T19" fmla="*/ 1710 h 1935"/>
                  <a:gd name="T20" fmla="*/ 533 w 1924"/>
                  <a:gd name="T21" fmla="*/ 1910 h 1935"/>
                  <a:gd name="T22" fmla="*/ 723 w 1924"/>
                  <a:gd name="T23" fmla="*/ 1935 h 1935"/>
                  <a:gd name="T24" fmla="*/ 918 w 1924"/>
                  <a:gd name="T25" fmla="*/ 1625 h 1935"/>
                  <a:gd name="T26" fmla="*/ 1144 w 1924"/>
                  <a:gd name="T27" fmla="*/ 1490 h 1935"/>
                  <a:gd name="T28" fmla="*/ 1339 w 1924"/>
                  <a:gd name="T29" fmla="*/ 1590 h 1935"/>
                  <a:gd name="T30" fmla="*/ 1434 w 1924"/>
                  <a:gd name="T31" fmla="*/ 1445 h 1935"/>
                  <a:gd name="T32" fmla="*/ 1609 w 1924"/>
                  <a:gd name="T33" fmla="*/ 1385 h 1935"/>
                  <a:gd name="T34" fmla="*/ 1704 w 1924"/>
                  <a:gd name="T35" fmla="*/ 1385 h 1935"/>
                  <a:gd name="T36" fmla="*/ 1474 w 1924"/>
                  <a:gd name="T37" fmla="*/ 939 h 1935"/>
                  <a:gd name="T38" fmla="*/ 1924 w 1924"/>
                  <a:gd name="T39" fmla="*/ 689 h 1935"/>
                  <a:gd name="T40" fmla="*/ 1569 w 1924"/>
                  <a:gd name="T41" fmla="*/ 181 h 1935"/>
                  <a:gd name="T42" fmla="*/ 1689 w 1924"/>
                  <a:gd name="T43" fmla="*/ 45 h 1935"/>
                  <a:gd name="T44" fmla="*/ 1519 w 1924"/>
                  <a:gd name="T45" fmla="*/ 0 h 1935"/>
                  <a:gd name="T46" fmla="*/ 514 w 1924"/>
                  <a:gd name="T47" fmla="*/ 133 h 1935"/>
                  <a:gd name="T48" fmla="*/ 370 w 1924"/>
                  <a:gd name="T49" fmla="*/ 256 h 1935"/>
                  <a:gd name="T50" fmla="*/ 187 w 1924"/>
                  <a:gd name="T51" fmla="*/ 183 h 1935"/>
                  <a:gd name="T52" fmla="*/ 63 w 1924"/>
                  <a:gd name="T53" fmla="*/ 274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4" h="1935">
                    <a:moveTo>
                      <a:pt x="63" y="274"/>
                    </a:moveTo>
                    <a:lnTo>
                      <a:pt x="0" y="532"/>
                    </a:lnTo>
                    <a:lnTo>
                      <a:pt x="333" y="704"/>
                    </a:lnTo>
                    <a:lnTo>
                      <a:pt x="323" y="854"/>
                    </a:lnTo>
                    <a:lnTo>
                      <a:pt x="228" y="1170"/>
                    </a:lnTo>
                    <a:lnTo>
                      <a:pt x="98" y="1385"/>
                    </a:lnTo>
                    <a:lnTo>
                      <a:pt x="93" y="1620"/>
                    </a:lnTo>
                    <a:lnTo>
                      <a:pt x="188" y="1755"/>
                    </a:lnTo>
                    <a:lnTo>
                      <a:pt x="383" y="1650"/>
                    </a:lnTo>
                    <a:lnTo>
                      <a:pt x="498" y="1710"/>
                    </a:lnTo>
                    <a:lnTo>
                      <a:pt x="533" y="1910"/>
                    </a:lnTo>
                    <a:lnTo>
                      <a:pt x="723" y="1935"/>
                    </a:lnTo>
                    <a:lnTo>
                      <a:pt x="918" y="1625"/>
                    </a:lnTo>
                    <a:lnTo>
                      <a:pt x="1144" y="1490"/>
                    </a:lnTo>
                    <a:lnTo>
                      <a:pt x="1339" y="1590"/>
                    </a:lnTo>
                    <a:lnTo>
                      <a:pt x="1434" y="1445"/>
                    </a:lnTo>
                    <a:lnTo>
                      <a:pt x="1609" y="1385"/>
                    </a:lnTo>
                    <a:lnTo>
                      <a:pt x="1704" y="1385"/>
                    </a:lnTo>
                    <a:lnTo>
                      <a:pt x="1474" y="939"/>
                    </a:lnTo>
                    <a:lnTo>
                      <a:pt x="1924" y="689"/>
                    </a:lnTo>
                    <a:lnTo>
                      <a:pt x="1569" y="181"/>
                    </a:lnTo>
                    <a:lnTo>
                      <a:pt x="1689" y="45"/>
                    </a:lnTo>
                    <a:lnTo>
                      <a:pt x="1519" y="0"/>
                    </a:lnTo>
                    <a:lnTo>
                      <a:pt x="514" y="133"/>
                    </a:lnTo>
                    <a:lnTo>
                      <a:pt x="370" y="256"/>
                    </a:lnTo>
                    <a:lnTo>
                      <a:pt x="187" y="183"/>
                    </a:lnTo>
                    <a:lnTo>
                      <a:pt x="63" y="274"/>
                    </a:lnTo>
                    <a:close/>
                  </a:path>
                </a:pathLst>
              </a:custGeom>
              <a:solidFill>
                <a:srgbClr val="859D85"/>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4" name="Freeform 21">
                <a:extLst>
                  <a:ext uri="{FF2B5EF4-FFF2-40B4-BE49-F238E27FC236}">
                    <a16:creationId xmlns:a16="http://schemas.microsoft.com/office/drawing/2014/main" id="{A1C54C95-8456-9AA6-F11B-D8491A971AF3}"/>
                  </a:ext>
                </a:extLst>
              </p:cNvPr>
              <p:cNvSpPr>
                <a:spLocks/>
              </p:cNvSpPr>
              <p:nvPr/>
            </p:nvSpPr>
            <p:spPr bwMode="auto">
              <a:xfrm>
                <a:off x="4751831" y="2019438"/>
                <a:ext cx="361950" cy="463550"/>
              </a:xfrm>
              <a:custGeom>
                <a:avLst/>
                <a:gdLst>
                  <a:gd name="T0" fmla="*/ 315 w 1273"/>
                  <a:gd name="T1" fmla="*/ 1230 h 1750"/>
                  <a:gd name="T2" fmla="*/ 520 w 1273"/>
                  <a:gd name="T3" fmla="*/ 1315 h 1750"/>
                  <a:gd name="T4" fmla="*/ 675 w 1273"/>
                  <a:gd name="T5" fmla="*/ 1275 h 1750"/>
                  <a:gd name="T6" fmla="*/ 805 w 1273"/>
                  <a:gd name="T7" fmla="*/ 1450 h 1750"/>
                  <a:gd name="T8" fmla="*/ 762 w 1273"/>
                  <a:gd name="T9" fmla="*/ 1589 h 1750"/>
                  <a:gd name="T10" fmla="*/ 949 w 1273"/>
                  <a:gd name="T11" fmla="*/ 1679 h 1750"/>
                  <a:gd name="T12" fmla="*/ 1150 w 1273"/>
                  <a:gd name="T13" fmla="*/ 1750 h 1750"/>
                  <a:gd name="T14" fmla="*/ 1273 w 1273"/>
                  <a:gd name="T15" fmla="*/ 1426 h 1750"/>
                  <a:gd name="T16" fmla="*/ 933 w 1273"/>
                  <a:gd name="T17" fmla="*/ 1061 h 1750"/>
                  <a:gd name="T18" fmla="*/ 780 w 1273"/>
                  <a:gd name="T19" fmla="*/ 765 h 1750"/>
                  <a:gd name="T20" fmla="*/ 684 w 1273"/>
                  <a:gd name="T21" fmla="*/ 416 h 1750"/>
                  <a:gd name="T22" fmla="*/ 957 w 1273"/>
                  <a:gd name="T23" fmla="*/ 133 h 1750"/>
                  <a:gd name="T24" fmla="*/ 795 w 1273"/>
                  <a:gd name="T25" fmla="*/ 105 h 1750"/>
                  <a:gd name="T26" fmla="*/ 535 w 1273"/>
                  <a:gd name="T27" fmla="*/ 120 h 1750"/>
                  <a:gd name="T28" fmla="*/ 205 w 1273"/>
                  <a:gd name="T29" fmla="*/ 0 h 1750"/>
                  <a:gd name="T30" fmla="*/ 0 w 1273"/>
                  <a:gd name="T31" fmla="*/ 265 h 1750"/>
                  <a:gd name="T32" fmla="*/ 60 w 1273"/>
                  <a:gd name="T33" fmla="*/ 375 h 1750"/>
                  <a:gd name="T34" fmla="*/ 300 w 1273"/>
                  <a:gd name="T35" fmla="*/ 435 h 1750"/>
                  <a:gd name="T36" fmla="*/ 316 w 1273"/>
                  <a:gd name="T37" fmla="*/ 694 h 1750"/>
                  <a:gd name="T38" fmla="*/ 249 w 1273"/>
                  <a:gd name="T39" fmla="*/ 971 h 1750"/>
                  <a:gd name="T40" fmla="*/ 315 w 1273"/>
                  <a:gd name="T41" fmla="*/ 123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3" h="1750">
                    <a:moveTo>
                      <a:pt x="315" y="1230"/>
                    </a:moveTo>
                    <a:lnTo>
                      <a:pt x="520" y="1315"/>
                    </a:lnTo>
                    <a:lnTo>
                      <a:pt x="675" y="1275"/>
                    </a:lnTo>
                    <a:lnTo>
                      <a:pt x="805" y="1450"/>
                    </a:lnTo>
                    <a:lnTo>
                      <a:pt x="762" y="1589"/>
                    </a:lnTo>
                    <a:lnTo>
                      <a:pt x="949" y="1679"/>
                    </a:lnTo>
                    <a:lnTo>
                      <a:pt x="1150" y="1750"/>
                    </a:lnTo>
                    <a:lnTo>
                      <a:pt x="1273" y="1426"/>
                    </a:lnTo>
                    <a:lnTo>
                      <a:pt x="933" y="1061"/>
                    </a:lnTo>
                    <a:lnTo>
                      <a:pt x="780" y="765"/>
                    </a:lnTo>
                    <a:lnTo>
                      <a:pt x="684" y="416"/>
                    </a:lnTo>
                    <a:lnTo>
                      <a:pt x="957" y="133"/>
                    </a:lnTo>
                    <a:lnTo>
                      <a:pt x="795" y="105"/>
                    </a:lnTo>
                    <a:lnTo>
                      <a:pt x="535" y="120"/>
                    </a:lnTo>
                    <a:lnTo>
                      <a:pt x="205" y="0"/>
                    </a:lnTo>
                    <a:lnTo>
                      <a:pt x="0" y="265"/>
                    </a:lnTo>
                    <a:lnTo>
                      <a:pt x="60" y="375"/>
                    </a:lnTo>
                    <a:lnTo>
                      <a:pt x="300" y="435"/>
                    </a:lnTo>
                    <a:lnTo>
                      <a:pt x="316" y="694"/>
                    </a:lnTo>
                    <a:lnTo>
                      <a:pt x="249" y="971"/>
                    </a:lnTo>
                    <a:lnTo>
                      <a:pt x="315" y="1230"/>
                    </a:lnTo>
                    <a:close/>
                  </a:path>
                </a:pathLst>
              </a:custGeom>
              <a:solidFill>
                <a:srgbClr val="859D85"/>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5" name="Freeform 22">
                <a:extLst>
                  <a:ext uri="{FF2B5EF4-FFF2-40B4-BE49-F238E27FC236}">
                    <a16:creationId xmlns:a16="http://schemas.microsoft.com/office/drawing/2014/main" id="{F309AE15-5CC5-92ED-8473-DF8558276FDD}"/>
                  </a:ext>
                </a:extLst>
              </p:cNvPr>
              <p:cNvSpPr>
                <a:spLocks/>
              </p:cNvSpPr>
              <p:nvPr/>
            </p:nvSpPr>
            <p:spPr bwMode="auto">
              <a:xfrm>
                <a:off x="2853181" y="1890850"/>
                <a:ext cx="796925" cy="879475"/>
              </a:xfrm>
              <a:custGeom>
                <a:avLst/>
                <a:gdLst>
                  <a:gd name="T0" fmla="*/ 0 w 2805"/>
                  <a:gd name="T1" fmla="*/ 1385 h 3322"/>
                  <a:gd name="T2" fmla="*/ 164 w 2805"/>
                  <a:gd name="T3" fmla="*/ 1723 h 3322"/>
                  <a:gd name="T4" fmla="*/ 381 w 2805"/>
                  <a:gd name="T5" fmla="*/ 2167 h 3322"/>
                  <a:gd name="T6" fmla="*/ 372 w 2805"/>
                  <a:gd name="T7" fmla="*/ 2386 h 3322"/>
                  <a:gd name="T8" fmla="*/ 156 w 2805"/>
                  <a:gd name="T9" fmla="*/ 2596 h 3322"/>
                  <a:gd name="T10" fmla="*/ 197 w 2805"/>
                  <a:gd name="T11" fmla="*/ 2984 h 3322"/>
                  <a:gd name="T12" fmla="*/ 347 w 2805"/>
                  <a:gd name="T13" fmla="*/ 3164 h 3322"/>
                  <a:gd name="T14" fmla="*/ 756 w 2805"/>
                  <a:gd name="T15" fmla="*/ 3322 h 3322"/>
                  <a:gd name="T16" fmla="*/ 1079 w 2805"/>
                  <a:gd name="T17" fmla="*/ 3256 h 3322"/>
                  <a:gd name="T18" fmla="*/ 1399 w 2805"/>
                  <a:gd name="T19" fmla="*/ 3316 h 3322"/>
                  <a:gd name="T20" fmla="*/ 1609 w 2805"/>
                  <a:gd name="T21" fmla="*/ 3111 h 3322"/>
                  <a:gd name="T22" fmla="*/ 2024 w 2805"/>
                  <a:gd name="T23" fmla="*/ 2956 h 3322"/>
                  <a:gd name="T24" fmla="*/ 2129 w 2805"/>
                  <a:gd name="T25" fmla="*/ 2751 h 3322"/>
                  <a:gd name="T26" fmla="*/ 2249 w 2805"/>
                  <a:gd name="T27" fmla="*/ 2751 h 3322"/>
                  <a:gd name="T28" fmla="*/ 2354 w 2805"/>
                  <a:gd name="T29" fmla="*/ 2866 h 3322"/>
                  <a:gd name="T30" fmla="*/ 2444 w 2805"/>
                  <a:gd name="T31" fmla="*/ 2841 h 3322"/>
                  <a:gd name="T32" fmla="*/ 2459 w 2805"/>
                  <a:gd name="T33" fmla="*/ 2701 h 3322"/>
                  <a:gd name="T34" fmla="*/ 2539 w 2805"/>
                  <a:gd name="T35" fmla="*/ 2691 h 3322"/>
                  <a:gd name="T36" fmla="*/ 2719 w 2805"/>
                  <a:gd name="T37" fmla="*/ 2881 h 3322"/>
                  <a:gd name="T38" fmla="*/ 2805 w 2805"/>
                  <a:gd name="T39" fmla="*/ 2702 h 3322"/>
                  <a:gd name="T40" fmla="*/ 2733 w 2805"/>
                  <a:gd name="T41" fmla="*/ 2540 h 3322"/>
                  <a:gd name="T42" fmla="*/ 2504 w 2805"/>
                  <a:gd name="T43" fmla="*/ 2176 h 3322"/>
                  <a:gd name="T44" fmla="*/ 2253 w 2805"/>
                  <a:gd name="T45" fmla="*/ 2168 h 3322"/>
                  <a:gd name="T46" fmla="*/ 2190 w 2805"/>
                  <a:gd name="T47" fmla="*/ 1792 h 3322"/>
                  <a:gd name="T48" fmla="*/ 2264 w 2805"/>
                  <a:gd name="T49" fmla="*/ 1673 h 3322"/>
                  <a:gd name="T50" fmla="*/ 2414 w 2805"/>
                  <a:gd name="T51" fmla="*/ 1776 h 3322"/>
                  <a:gd name="T52" fmla="*/ 2535 w 2805"/>
                  <a:gd name="T53" fmla="*/ 1730 h 3322"/>
                  <a:gd name="T54" fmla="*/ 2496 w 2805"/>
                  <a:gd name="T55" fmla="*/ 1433 h 3322"/>
                  <a:gd name="T56" fmla="*/ 2418 w 2805"/>
                  <a:gd name="T57" fmla="*/ 1237 h 3322"/>
                  <a:gd name="T58" fmla="*/ 2465 w 2805"/>
                  <a:gd name="T59" fmla="*/ 920 h 3322"/>
                  <a:gd name="T60" fmla="*/ 2564 w 2805"/>
                  <a:gd name="T61" fmla="*/ 785 h 3322"/>
                  <a:gd name="T62" fmla="*/ 2669 w 2805"/>
                  <a:gd name="T63" fmla="*/ 545 h 3322"/>
                  <a:gd name="T64" fmla="*/ 2329 w 2805"/>
                  <a:gd name="T65" fmla="*/ 255 h 3322"/>
                  <a:gd name="T66" fmla="*/ 2354 w 2805"/>
                  <a:gd name="T67" fmla="*/ 45 h 3322"/>
                  <a:gd name="T68" fmla="*/ 2224 w 2805"/>
                  <a:gd name="T69" fmla="*/ 0 h 3322"/>
                  <a:gd name="T70" fmla="*/ 1934 w 2805"/>
                  <a:gd name="T71" fmla="*/ 275 h 3322"/>
                  <a:gd name="T72" fmla="*/ 1724 w 2805"/>
                  <a:gd name="T73" fmla="*/ 476 h 3322"/>
                  <a:gd name="T74" fmla="*/ 1654 w 2805"/>
                  <a:gd name="T75" fmla="*/ 555 h 3322"/>
                  <a:gd name="T76" fmla="*/ 1679 w 2805"/>
                  <a:gd name="T77" fmla="*/ 1160 h 3322"/>
                  <a:gd name="T78" fmla="*/ 1474 w 2805"/>
                  <a:gd name="T79" fmla="*/ 1190 h 3322"/>
                  <a:gd name="T80" fmla="*/ 1204 w 2805"/>
                  <a:gd name="T81" fmla="*/ 1170 h 3322"/>
                  <a:gd name="T82" fmla="*/ 944 w 2805"/>
                  <a:gd name="T83" fmla="*/ 1230 h 3322"/>
                  <a:gd name="T84" fmla="*/ 679 w 2805"/>
                  <a:gd name="T85" fmla="*/ 1215 h 3322"/>
                  <a:gd name="T86" fmla="*/ 649 w 2805"/>
                  <a:gd name="T87" fmla="*/ 1320 h 3322"/>
                  <a:gd name="T88" fmla="*/ 585 w 2805"/>
                  <a:gd name="T89" fmla="*/ 1454 h 3322"/>
                  <a:gd name="T90" fmla="*/ 336 w 2805"/>
                  <a:gd name="T91" fmla="*/ 1472 h 3322"/>
                  <a:gd name="T92" fmla="*/ 45 w 2805"/>
                  <a:gd name="T93" fmla="*/ 1291 h 3322"/>
                  <a:gd name="T94" fmla="*/ 0 w 2805"/>
                  <a:gd name="T95" fmla="*/ 1385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05" h="3322">
                    <a:moveTo>
                      <a:pt x="0" y="1385"/>
                    </a:moveTo>
                    <a:lnTo>
                      <a:pt x="164" y="1723"/>
                    </a:lnTo>
                    <a:lnTo>
                      <a:pt x="381" y="2167"/>
                    </a:lnTo>
                    <a:lnTo>
                      <a:pt x="372" y="2386"/>
                    </a:lnTo>
                    <a:lnTo>
                      <a:pt x="156" y="2596"/>
                    </a:lnTo>
                    <a:lnTo>
                      <a:pt x="197" y="2984"/>
                    </a:lnTo>
                    <a:lnTo>
                      <a:pt x="347" y="3164"/>
                    </a:lnTo>
                    <a:lnTo>
                      <a:pt x="756" y="3322"/>
                    </a:lnTo>
                    <a:lnTo>
                      <a:pt x="1079" y="3256"/>
                    </a:lnTo>
                    <a:lnTo>
                      <a:pt x="1399" y="3316"/>
                    </a:lnTo>
                    <a:lnTo>
                      <a:pt x="1609" y="3111"/>
                    </a:lnTo>
                    <a:lnTo>
                      <a:pt x="2024" y="2956"/>
                    </a:lnTo>
                    <a:lnTo>
                      <a:pt x="2129" y="2751"/>
                    </a:lnTo>
                    <a:lnTo>
                      <a:pt x="2249" y="2751"/>
                    </a:lnTo>
                    <a:lnTo>
                      <a:pt x="2354" y="2866"/>
                    </a:lnTo>
                    <a:lnTo>
                      <a:pt x="2444" y="2841"/>
                    </a:lnTo>
                    <a:lnTo>
                      <a:pt x="2459" y="2701"/>
                    </a:lnTo>
                    <a:lnTo>
                      <a:pt x="2539" y="2691"/>
                    </a:lnTo>
                    <a:lnTo>
                      <a:pt x="2719" y="2881"/>
                    </a:lnTo>
                    <a:lnTo>
                      <a:pt x="2805" y="2702"/>
                    </a:lnTo>
                    <a:lnTo>
                      <a:pt x="2733" y="2540"/>
                    </a:lnTo>
                    <a:lnTo>
                      <a:pt x="2504" y="2176"/>
                    </a:lnTo>
                    <a:lnTo>
                      <a:pt x="2253" y="2168"/>
                    </a:lnTo>
                    <a:lnTo>
                      <a:pt x="2190" y="1792"/>
                    </a:lnTo>
                    <a:lnTo>
                      <a:pt x="2264" y="1673"/>
                    </a:lnTo>
                    <a:lnTo>
                      <a:pt x="2414" y="1776"/>
                    </a:lnTo>
                    <a:lnTo>
                      <a:pt x="2535" y="1730"/>
                    </a:lnTo>
                    <a:lnTo>
                      <a:pt x="2496" y="1433"/>
                    </a:lnTo>
                    <a:lnTo>
                      <a:pt x="2418" y="1237"/>
                    </a:lnTo>
                    <a:lnTo>
                      <a:pt x="2465" y="920"/>
                    </a:lnTo>
                    <a:lnTo>
                      <a:pt x="2564" y="785"/>
                    </a:lnTo>
                    <a:lnTo>
                      <a:pt x="2669" y="545"/>
                    </a:lnTo>
                    <a:lnTo>
                      <a:pt x="2329" y="255"/>
                    </a:lnTo>
                    <a:lnTo>
                      <a:pt x="2354" y="45"/>
                    </a:lnTo>
                    <a:lnTo>
                      <a:pt x="2224" y="0"/>
                    </a:lnTo>
                    <a:lnTo>
                      <a:pt x="1934" y="275"/>
                    </a:lnTo>
                    <a:lnTo>
                      <a:pt x="1724" y="476"/>
                    </a:lnTo>
                    <a:lnTo>
                      <a:pt x="1654" y="555"/>
                    </a:lnTo>
                    <a:lnTo>
                      <a:pt x="1679" y="1160"/>
                    </a:lnTo>
                    <a:lnTo>
                      <a:pt x="1474" y="1190"/>
                    </a:lnTo>
                    <a:lnTo>
                      <a:pt x="1204" y="1170"/>
                    </a:lnTo>
                    <a:lnTo>
                      <a:pt x="944" y="1230"/>
                    </a:lnTo>
                    <a:lnTo>
                      <a:pt x="679" y="1215"/>
                    </a:lnTo>
                    <a:lnTo>
                      <a:pt x="649" y="1320"/>
                    </a:lnTo>
                    <a:lnTo>
                      <a:pt x="585" y="1454"/>
                    </a:lnTo>
                    <a:lnTo>
                      <a:pt x="336" y="1472"/>
                    </a:lnTo>
                    <a:lnTo>
                      <a:pt x="45" y="1291"/>
                    </a:lnTo>
                    <a:lnTo>
                      <a:pt x="0" y="1385"/>
                    </a:lnTo>
                    <a:close/>
                  </a:path>
                </a:pathLst>
              </a:custGeom>
              <a:solidFill>
                <a:srgbClr val="859D85"/>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6" name="Freeform 23">
                <a:extLst>
                  <a:ext uri="{FF2B5EF4-FFF2-40B4-BE49-F238E27FC236}">
                    <a16:creationId xmlns:a16="http://schemas.microsoft.com/office/drawing/2014/main" id="{3C278238-15CC-E3B1-8583-4DC676D2D81D}"/>
                  </a:ext>
                </a:extLst>
              </p:cNvPr>
              <p:cNvSpPr>
                <a:spLocks/>
              </p:cNvSpPr>
              <p:nvPr/>
            </p:nvSpPr>
            <p:spPr bwMode="auto">
              <a:xfrm>
                <a:off x="3040506" y="2603638"/>
                <a:ext cx="806450" cy="334963"/>
              </a:xfrm>
              <a:custGeom>
                <a:avLst/>
                <a:gdLst>
                  <a:gd name="T0" fmla="*/ 0 w 2835"/>
                  <a:gd name="T1" fmla="*/ 1137 h 1260"/>
                  <a:gd name="T2" fmla="*/ 96 w 2835"/>
                  <a:gd name="T3" fmla="*/ 632 h 1260"/>
                  <a:gd name="T4" fmla="*/ 423 w 2835"/>
                  <a:gd name="T5" fmla="*/ 563 h 1260"/>
                  <a:gd name="T6" fmla="*/ 739 w 2835"/>
                  <a:gd name="T7" fmla="*/ 625 h 1260"/>
                  <a:gd name="T8" fmla="*/ 948 w 2835"/>
                  <a:gd name="T9" fmla="*/ 421 h 1260"/>
                  <a:gd name="T10" fmla="*/ 1363 w 2835"/>
                  <a:gd name="T11" fmla="*/ 266 h 1260"/>
                  <a:gd name="T12" fmla="*/ 1470 w 2835"/>
                  <a:gd name="T13" fmla="*/ 61 h 1260"/>
                  <a:gd name="T14" fmla="*/ 1591 w 2835"/>
                  <a:gd name="T15" fmla="*/ 61 h 1260"/>
                  <a:gd name="T16" fmla="*/ 1695 w 2835"/>
                  <a:gd name="T17" fmla="*/ 172 h 1260"/>
                  <a:gd name="T18" fmla="*/ 1785 w 2835"/>
                  <a:gd name="T19" fmla="*/ 151 h 1260"/>
                  <a:gd name="T20" fmla="*/ 1798 w 2835"/>
                  <a:gd name="T21" fmla="*/ 10 h 1260"/>
                  <a:gd name="T22" fmla="*/ 1881 w 2835"/>
                  <a:gd name="T23" fmla="*/ 0 h 1260"/>
                  <a:gd name="T24" fmla="*/ 2062 w 2835"/>
                  <a:gd name="T25" fmla="*/ 193 h 1260"/>
                  <a:gd name="T26" fmla="*/ 2223 w 2835"/>
                  <a:gd name="T27" fmla="*/ 229 h 1260"/>
                  <a:gd name="T28" fmla="*/ 2572 w 2835"/>
                  <a:gd name="T29" fmla="*/ 574 h 1260"/>
                  <a:gd name="T30" fmla="*/ 2835 w 2835"/>
                  <a:gd name="T31" fmla="*/ 1039 h 1260"/>
                  <a:gd name="T32" fmla="*/ 2790 w 2835"/>
                  <a:gd name="T33" fmla="*/ 1260 h 1260"/>
                  <a:gd name="T34" fmla="*/ 2330 w 2835"/>
                  <a:gd name="T35" fmla="*/ 947 h 1260"/>
                  <a:gd name="T36" fmla="*/ 2150 w 2835"/>
                  <a:gd name="T37" fmla="*/ 727 h 1260"/>
                  <a:gd name="T38" fmla="*/ 1840 w 2835"/>
                  <a:gd name="T39" fmla="*/ 637 h 1260"/>
                  <a:gd name="T40" fmla="*/ 1800 w 2835"/>
                  <a:gd name="T41" fmla="*/ 457 h 1260"/>
                  <a:gd name="T42" fmla="*/ 1447 w 2835"/>
                  <a:gd name="T43" fmla="*/ 386 h 1260"/>
                  <a:gd name="T44" fmla="*/ 1209 w 2835"/>
                  <a:gd name="T45" fmla="*/ 487 h 1260"/>
                  <a:gd name="T46" fmla="*/ 1039 w 2835"/>
                  <a:gd name="T47" fmla="*/ 697 h 1260"/>
                  <a:gd name="T48" fmla="*/ 849 w 2835"/>
                  <a:gd name="T49" fmla="*/ 827 h 1260"/>
                  <a:gd name="T50" fmla="*/ 749 w 2835"/>
                  <a:gd name="T51" fmla="*/ 1017 h 1260"/>
                  <a:gd name="T52" fmla="*/ 409 w 2835"/>
                  <a:gd name="T53" fmla="*/ 1147 h 1260"/>
                  <a:gd name="T54" fmla="*/ 159 w 2835"/>
                  <a:gd name="T55" fmla="*/ 1147 h 1260"/>
                  <a:gd name="T56" fmla="*/ 0 w 2835"/>
                  <a:gd name="T57" fmla="*/ 1137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35" h="1260">
                    <a:moveTo>
                      <a:pt x="0" y="1137"/>
                    </a:moveTo>
                    <a:lnTo>
                      <a:pt x="96" y="632"/>
                    </a:lnTo>
                    <a:lnTo>
                      <a:pt x="423" y="563"/>
                    </a:lnTo>
                    <a:lnTo>
                      <a:pt x="739" y="625"/>
                    </a:lnTo>
                    <a:lnTo>
                      <a:pt x="948" y="421"/>
                    </a:lnTo>
                    <a:lnTo>
                      <a:pt x="1363" y="266"/>
                    </a:lnTo>
                    <a:lnTo>
                      <a:pt x="1470" y="61"/>
                    </a:lnTo>
                    <a:lnTo>
                      <a:pt x="1591" y="61"/>
                    </a:lnTo>
                    <a:lnTo>
                      <a:pt x="1695" y="172"/>
                    </a:lnTo>
                    <a:lnTo>
                      <a:pt x="1785" y="151"/>
                    </a:lnTo>
                    <a:lnTo>
                      <a:pt x="1798" y="10"/>
                    </a:lnTo>
                    <a:lnTo>
                      <a:pt x="1881" y="0"/>
                    </a:lnTo>
                    <a:lnTo>
                      <a:pt x="2062" y="193"/>
                    </a:lnTo>
                    <a:lnTo>
                      <a:pt x="2223" y="229"/>
                    </a:lnTo>
                    <a:lnTo>
                      <a:pt x="2572" y="574"/>
                    </a:lnTo>
                    <a:lnTo>
                      <a:pt x="2835" y="1039"/>
                    </a:lnTo>
                    <a:lnTo>
                      <a:pt x="2790" y="1260"/>
                    </a:lnTo>
                    <a:lnTo>
                      <a:pt x="2330" y="947"/>
                    </a:lnTo>
                    <a:lnTo>
                      <a:pt x="2150" y="727"/>
                    </a:lnTo>
                    <a:lnTo>
                      <a:pt x="1840" y="637"/>
                    </a:lnTo>
                    <a:lnTo>
                      <a:pt x="1800" y="457"/>
                    </a:lnTo>
                    <a:lnTo>
                      <a:pt x="1447" y="386"/>
                    </a:lnTo>
                    <a:lnTo>
                      <a:pt x="1209" y="487"/>
                    </a:lnTo>
                    <a:lnTo>
                      <a:pt x="1039" y="697"/>
                    </a:lnTo>
                    <a:lnTo>
                      <a:pt x="849" y="827"/>
                    </a:lnTo>
                    <a:lnTo>
                      <a:pt x="749" y="1017"/>
                    </a:lnTo>
                    <a:lnTo>
                      <a:pt x="409" y="1147"/>
                    </a:lnTo>
                    <a:lnTo>
                      <a:pt x="159" y="1147"/>
                    </a:lnTo>
                    <a:lnTo>
                      <a:pt x="0" y="1137"/>
                    </a:lnTo>
                    <a:close/>
                  </a:path>
                </a:pathLst>
              </a:custGeom>
              <a:solidFill>
                <a:srgbClr val="859D85"/>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7" name="Freeform 30">
                <a:extLst>
                  <a:ext uri="{FF2B5EF4-FFF2-40B4-BE49-F238E27FC236}">
                    <a16:creationId xmlns:a16="http://schemas.microsoft.com/office/drawing/2014/main" id="{8C6FB8E4-8B06-07DC-691B-B6039FDE2F91}"/>
                  </a:ext>
                </a:extLst>
              </p:cNvPr>
              <p:cNvSpPr>
                <a:spLocks/>
              </p:cNvSpPr>
              <p:nvPr/>
            </p:nvSpPr>
            <p:spPr bwMode="auto">
              <a:xfrm>
                <a:off x="2997643" y="2016263"/>
                <a:ext cx="346075" cy="200025"/>
              </a:xfrm>
              <a:custGeom>
                <a:avLst/>
                <a:gdLst>
                  <a:gd name="T0" fmla="*/ 78 w 1215"/>
                  <a:gd name="T1" fmla="*/ 93 h 755"/>
                  <a:gd name="T2" fmla="*/ 0 w 1215"/>
                  <a:gd name="T3" fmla="*/ 309 h 755"/>
                  <a:gd name="T4" fmla="*/ 123 w 1215"/>
                  <a:gd name="T5" fmla="*/ 546 h 755"/>
                  <a:gd name="T6" fmla="*/ 171 w 1215"/>
                  <a:gd name="T7" fmla="*/ 740 h 755"/>
                  <a:gd name="T8" fmla="*/ 434 w 1215"/>
                  <a:gd name="T9" fmla="*/ 755 h 755"/>
                  <a:gd name="T10" fmla="*/ 692 w 1215"/>
                  <a:gd name="T11" fmla="*/ 693 h 755"/>
                  <a:gd name="T12" fmla="*/ 959 w 1215"/>
                  <a:gd name="T13" fmla="*/ 715 h 755"/>
                  <a:gd name="T14" fmla="*/ 1167 w 1215"/>
                  <a:gd name="T15" fmla="*/ 683 h 755"/>
                  <a:gd name="T16" fmla="*/ 1143 w 1215"/>
                  <a:gd name="T17" fmla="*/ 80 h 755"/>
                  <a:gd name="T18" fmla="*/ 1215 w 1215"/>
                  <a:gd name="T19" fmla="*/ 0 h 755"/>
                  <a:gd name="T20" fmla="*/ 989 w 1215"/>
                  <a:gd name="T21" fmla="*/ 59 h 755"/>
                  <a:gd name="T22" fmla="*/ 524 w 1215"/>
                  <a:gd name="T23" fmla="*/ 70 h 755"/>
                  <a:gd name="T24" fmla="*/ 359 w 1215"/>
                  <a:gd name="T25" fmla="*/ 140 h 755"/>
                  <a:gd name="T26" fmla="*/ 78 w 1215"/>
                  <a:gd name="T27" fmla="*/ 93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5" h="755">
                    <a:moveTo>
                      <a:pt x="78" y="93"/>
                    </a:moveTo>
                    <a:lnTo>
                      <a:pt x="0" y="309"/>
                    </a:lnTo>
                    <a:lnTo>
                      <a:pt x="123" y="546"/>
                    </a:lnTo>
                    <a:lnTo>
                      <a:pt x="171" y="740"/>
                    </a:lnTo>
                    <a:lnTo>
                      <a:pt x="434" y="755"/>
                    </a:lnTo>
                    <a:lnTo>
                      <a:pt x="692" y="693"/>
                    </a:lnTo>
                    <a:lnTo>
                      <a:pt x="959" y="715"/>
                    </a:lnTo>
                    <a:lnTo>
                      <a:pt x="1167" y="683"/>
                    </a:lnTo>
                    <a:lnTo>
                      <a:pt x="1143" y="80"/>
                    </a:lnTo>
                    <a:lnTo>
                      <a:pt x="1215" y="0"/>
                    </a:lnTo>
                    <a:lnTo>
                      <a:pt x="989" y="59"/>
                    </a:lnTo>
                    <a:lnTo>
                      <a:pt x="524" y="70"/>
                    </a:lnTo>
                    <a:lnTo>
                      <a:pt x="359" y="140"/>
                    </a:lnTo>
                    <a:lnTo>
                      <a:pt x="78" y="93"/>
                    </a:lnTo>
                    <a:close/>
                  </a:path>
                </a:pathLst>
              </a:custGeom>
              <a:solidFill>
                <a:srgbClr val="859D85"/>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9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78" name="Freeform 6">
                <a:extLst>
                  <a:ext uri="{FF2B5EF4-FFF2-40B4-BE49-F238E27FC236}">
                    <a16:creationId xmlns:a16="http://schemas.microsoft.com/office/drawing/2014/main" id="{38837C2C-5DB3-BD85-336D-F2F96AB8F36D}"/>
                  </a:ext>
                </a:extLst>
              </p:cNvPr>
              <p:cNvSpPr>
                <a:spLocks/>
              </p:cNvSpPr>
              <p:nvPr/>
            </p:nvSpPr>
            <p:spPr bwMode="auto">
              <a:xfrm>
                <a:off x="4280344" y="5319850"/>
                <a:ext cx="1052512" cy="655638"/>
              </a:xfrm>
              <a:custGeom>
                <a:avLst/>
                <a:gdLst>
                  <a:gd name="T0" fmla="*/ 741 w 741"/>
                  <a:gd name="T1" fmla="*/ 13 h 495"/>
                  <a:gd name="T2" fmla="*/ 724 w 741"/>
                  <a:gd name="T3" fmla="*/ 7 h 495"/>
                  <a:gd name="T4" fmla="*/ 684 w 741"/>
                  <a:gd name="T5" fmla="*/ 36 h 495"/>
                  <a:gd name="T6" fmla="*/ 642 w 741"/>
                  <a:gd name="T7" fmla="*/ 31 h 495"/>
                  <a:gd name="T8" fmla="*/ 621 w 741"/>
                  <a:gd name="T9" fmla="*/ 52 h 495"/>
                  <a:gd name="T10" fmla="*/ 597 w 741"/>
                  <a:gd name="T11" fmla="*/ 34 h 495"/>
                  <a:gd name="T12" fmla="*/ 549 w 741"/>
                  <a:gd name="T13" fmla="*/ 34 h 495"/>
                  <a:gd name="T14" fmla="*/ 496 w 741"/>
                  <a:gd name="T15" fmla="*/ 60 h 495"/>
                  <a:gd name="T16" fmla="*/ 415 w 741"/>
                  <a:gd name="T17" fmla="*/ 76 h 495"/>
                  <a:gd name="T18" fmla="*/ 360 w 741"/>
                  <a:gd name="T19" fmla="*/ 64 h 495"/>
                  <a:gd name="T20" fmla="*/ 318 w 741"/>
                  <a:gd name="T21" fmla="*/ 64 h 495"/>
                  <a:gd name="T22" fmla="*/ 277 w 741"/>
                  <a:gd name="T23" fmla="*/ 76 h 495"/>
                  <a:gd name="T24" fmla="*/ 244 w 741"/>
                  <a:gd name="T25" fmla="*/ 27 h 495"/>
                  <a:gd name="T26" fmla="*/ 177 w 741"/>
                  <a:gd name="T27" fmla="*/ 0 h 495"/>
                  <a:gd name="T28" fmla="*/ 148 w 741"/>
                  <a:gd name="T29" fmla="*/ 4 h 495"/>
                  <a:gd name="T30" fmla="*/ 132 w 741"/>
                  <a:gd name="T31" fmla="*/ 28 h 495"/>
                  <a:gd name="T32" fmla="*/ 96 w 741"/>
                  <a:gd name="T33" fmla="*/ 25 h 495"/>
                  <a:gd name="T34" fmla="*/ 51 w 741"/>
                  <a:gd name="T35" fmla="*/ 0 h 495"/>
                  <a:gd name="T36" fmla="*/ 13 w 741"/>
                  <a:gd name="T37" fmla="*/ 22 h 495"/>
                  <a:gd name="T38" fmla="*/ 0 w 741"/>
                  <a:gd name="T39" fmla="*/ 111 h 495"/>
                  <a:gd name="T40" fmla="*/ 36 w 741"/>
                  <a:gd name="T41" fmla="*/ 154 h 495"/>
                  <a:gd name="T42" fmla="*/ 99 w 741"/>
                  <a:gd name="T43" fmla="*/ 160 h 495"/>
                  <a:gd name="T44" fmla="*/ 114 w 741"/>
                  <a:gd name="T45" fmla="*/ 189 h 495"/>
                  <a:gd name="T46" fmla="*/ 154 w 741"/>
                  <a:gd name="T47" fmla="*/ 207 h 495"/>
                  <a:gd name="T48" fmla="*/ 174 w 741"/>
                  <a:gd name="T49" fmla="*/ 237 h 495"/>
                  <a:gd name="T50" fmla="*/ 231 w 741"/>
                  <a:gd name="T51" fmla="*/ 259 h 495"/>
                  <a:gd name="T52" fmla="*/ 277 w 741"/>
                  <a:gd name="T53" fmla="*/ 319 h 495"/>
                  <a:gd name="T54" fmla="*/ 300 w 741"/>
                  <a:gd name="T55" fmla="*/ 318 h 495"/>
                  <a:gd name="T56" fmla="*/ 346 w 741"/>
                  <a:gd name="T57" fmla="*/ 334 h 495"/>
                  <a:gd name="T58" fmla="*/ 399 w 741"/>
                  <a:gd name="T59" fmla="*/ 334 h 495"/>
                  <a:gd name="T60" fmla="*/ 393 w 741"/>
                  <a:gd name="T61" fmla="*/ 355 h 495"/>
                  <a:gd name="T62" fmla="*/ 411 w 741"/>
                  <a:gd name="T63" fmla="*/ 357 h 495"/>
                  <a:gd name="T64" fmla="*/ 444 w 741"/>
                  <a:gd name="T65" fmla="*/ 402 h 495"/>
                  <a:gd name="T66" fmla="*/ 451 w 741"/>
                  <a:gd name="T67" fmla="*/ 426 h 495"/>
                  <a:gd name="T68" fmla="*/ 544 w 741"/>
                  <a:gd name="T69" fmla="*/ 478 h 495"/>
                  <a:gd name="T70" fmla="*/ 588 w 741"/>
                  <a:gd name="T71" fmla="*/ 483 h 495"/>
                  <a:gd name="T72" fmla="*/ 607 w 741"/>
                  <a:gd name="T73" fmla="*/ 495 h 495"/>
                  <a:gd name="T74" fmla="*/ 618 w 741"/>
                  <a:gd name="T75" fmla="*/ 474 h 495"/>
                  <a:gd name="T76" fmla="*/ 598 w 741"/>
                  <a:gd name="T77" fmla="*/ 451 h 495"/>
                  <a:gd name="T78" fmla="*/ 618 w 741"/>
                  <a:gd name="T79" fmla="*/ 430 h 495"/>
                  <a:gd name="T80" fmla="*/ 624 w 741"/>
                  <a:gd name="T81" fmla="*/ 405 h 495"/>
                  <a:gd name="T82" fmla="*/ 651 w 741"/>
                  <a:gd name="T83" fmla="*/ 388 h 495"/>
                  <a:gd name="T84" fmla="*/ 627 w 741"/>
                  <a:gd name="T85" fmla="*/ 339 h 495"/>
                  <a:gd name="T86" fmla="*/ 628 w 741"/>
                  <a:gd name="T87" fmla="*/ 309 h 495"/>
                  <a:gd name="T88" fmla="*/ 609 w 741"/>
                  <a:gd name="T89" fmla="*/ 265 h 495"/>
                  <a:gd name="T90" fmla="*/ 615 w 741"/>
                  <a:gd name="T91" fmla="*/ 237 h 495"/>
                  <a:gd name="T92" fmla="*/ 628 w 741"/>
                  <a:gd name="T93" fmla="*/ 205 h 495"/>
                  <a:gd name="T94" fmla="*/ 628 w 741"/>
                  <a:gd name="T95" fmla="*/ 171 h 495"/>
                  <a:gd name="T96" fmla="*/ 652 w 741"/>
                  <a:gd name="T97" fmla="*/ 147 h 495"/>
                  <a:gd name="T98" fmla="*/ 666 w 741"/>
                  <a:gd name="T99" fmla="*/ 112 h 495"/>
                  <a:gd name="T100" fmla="*/ 723 w 741"/>
                  <a:gd name="T101" fmla="*/ 66 h 495"/>
                  <a:gd name="T102" fmla="*/ 720 w 741"/>
                  <a:gd name="T103" fmla="*/ 40 h 495"/>
                  <a:gd name="T104" fmla="*/ 741 w 741"/>
                  <a:gd name="T105" fmla="*/ 13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1" h="495">
                    <a:moveTo>
                      <a:pt x="741" y="13"/>
                    </a:moveTo>
                    <a:lnTo>
                      <a:pt x="724" y="7"/>
                    </a:lnTo>
                    <a:lnTo>
                      <a:pt x="684" y="36"/>
                    </a:lnTo>
                    <a:lnTo>
                      <a:pt x="642" y="31"/>
                    </a:lnTo>
                    <a:lnTo>
                      <a:pt x="621" y="52"/>
                    </a:lnTo>
                    <a:lnTo>
                      <a:pt x="597" y="34"/>
                    </a:lnTo>
                    <a:lnTo>
                      <a:pt x="549" y="34"/>
                    </a:lnTo>
                    <a:lnTo>
                      <a:pt x="496" y="60"/>
                    </a:lnTo>
                    <a:lnTo>
                      <a:pt x="415" y="76"/>
                    </a:lnTo>
                    <a:lnTo>
                      <a:pt x="360" y="64"/>
                    </a:lnTo>
                    <a:lnTo>
                      <a:pt x="318" y="64"/>
                    </a:lnTo>
                    <a:lnTo>
                      <a:pt x="277" y="76"/>
                    </a:lnTo>
                    <a:lnTo>
                      <a:pt x="244" y="27"/>
                    </a:lnTo>
                    <a:lnTo>
                      <a:pt x="177" y="0"/>
                    </a:lnTo>
                    <a:lnTo>
                      <a:pt x="148" y="4"/>
                    </a:lnTo>
                    <a:lnTo>
                      <a:pt x="132" y="28"/>
                    </a:lnTo>
                    <a:lnTo>
                      <a:pt x="96" y="25"/>
                    </a:lnTo>
                    <a:lnTo>
                      <a:pt x="51" y="0"/>
                    </a:lnTo>
                    <a:lnTo>
                      <a:pt x="13" y="22"/>
                    </a:lnTo>
                    <a:lnTo>
                      <a:pt x="0" y="111"/>
                    </a:lnTo>
                    <a:lnTo>
                      <a:pt x="36" y="154"/>
                    </a:lnTo>
                    <a:lnTo>
                      <a:pt x="99" y="160"/>
                    </a:lnTo>
                    <a:lnTo>
                      <a:pt x="114" y="189"/>
                    </a:lnTo>
                    <a:lnTo>
                      <a:pt x="154" y="207"/>
                    </a:lnTo>
                    <a:lnTo>
                      <a:pt x="174" y="237"/>
                    </a:lnTo>
                    <a:lnTo>
                      <a:pt x="231" y="259"/>
                    </a:lnTo>
                    <a:lnTo>
                      <a:pt x="277" y="319"/>
                    </a:lnTo>
                    <a:lnTo>
                      <a:pt x="300" y="318"/>
                    </a:lnTo>
                    <a:lnTo>
                      <a:pt x="346" y="334"/>
                    </a:lnTo>
                    <a:lnTo>
                      <a:pt x="399" y="334"/>
                    </a:lnTo>
                    <a:lnTo>
                      <a:pt x="393" y="355"/>
                    </a:lnTo>
                    <a:lnTo>
                      <a:pt x="411" y="357"/>
                    </a:lnTo>
                    <a:lnTo>
                      <a:pt x="444" y="402"/>
                    </a:lnTo>
                    <a:lnTo>
                      <a:pt x="451" y="426"/>
                    </a:lnTo>
                    <a:lnTo>
                      <a:pt x="544" y="478"/>
                    </a:lnTo>
                    <a:lnTo>
                      <a:pt x="588" y="483"/>
                    </a:lnTo>
                    <a:lnTo>
                      <a:pt x="607" y="495"/>
                    </a:lnTo>
                    <a:lnTo>
                      <a:pt x="618" y="474"/>
                    </a:lnTo>
                    <a:lnTo>
                      <a:pt x="598" y="451"/>
                    </a:lnTo>
                    <a:lnTo>
                      <a:pt x="618" y="430"/>
                    </a:lnTo>
                    <a:lnTo>
                      <a:pt x="624" y="405"/>
                    </a:lnTo>
                    <a:lnTo>
                      <a:pt x="651" y="388"/>
                    </a:lnTo>
                    <a:lnTo>
                      <a:pt x="627" y="339"/>
                    </a:lnTo>
                    <a:lnTo>
                      <a:pt x="628" y="309"/>
                    </a:lnTo>
                    <a:lnTo>
                      <a:pt x="609" y="265"/>
                    </a:lnTo>
                    <a:lnTo>
                      <a:pt x="615" y="237"/>
                    </a:lnTo>
                    <a:lnTo>
                      <a:pt x="628" y="205"/>
                    </a:lnTo>
                    <a:lnTo>
                      <a:pt x="628" y="171"/>
                    </a:lnTo>
                    <a:lnTo>
                      <a:pt x="652" y="147"/>
                    </a:lnTo>
                    <a:lnTo>
                      <a:pt x="666" y="112"/>
                    </a:lnTo>
                    <a:lnTo>
                      <a:pt x="723" y="66"/>
                    </a:lnTo>
                    <a:lnTo>
                      <a:pt x="720" y="40"/>
                    </a:lnTo>
                    <a:lnTo>
                      <a:pt x="741" y="13"/>
                    </a:lnTo>
                    <a:close/>
                  </a:path>
                </a:pathLst>
              </a:custGeom>
              <a:solidFill>
                <a:schemeClr val="accent1"/>
              </a:solidFill>
              <a:ln w="3175" cmpd="sng">
                <a:solidFill>
                  <a:srgbClr val="FFFFFF"/>
                </a:solidFill>
                <a:prstDash val="solid"/>
                <a:round/>
                <a:headEnd/>
                <a:tailEnd/>
              </a:ln>
              <a:effectLst/>
            </p:spPr>
            <p:txBody>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altLang="zh-CN" sz="900" b="1" i="0" u="none" strike="noStrike" kern="0" cap="none" spc="0" normalizeH="0" baseline="0" noProof="0">
                  <a:ln>
                    <a:noFill/>
                  </a:ln>
                  <a:solidFill>
                    <a:srgbClr val="000000"/>
                  </a:solidFill>
                  <a:effectLst/>
                  <a:uLnTx/>
                  <a:uFillTx/>
                  <a:latin typeface="Arial" charset="0"/>
                  <a:ea typeface="宋体" panose="02010600030101010101" pitchFamily="2" charset="-122"/>
                  <a:cs typeface="+mn-cs"/>
                </a:endParaRPr>
              </a:p>
            </p:txBody>
          </p:sp>
        </p:grpSp>
        <p:sp>
          <p:nvSpPr>
            <p:cNvPr id="56" name="TextBox 55">
              <a:extLst>
                <a:ext uri="{FF2B5EF4-FFF2-40B4-BE49-F238E27FC236}">
                  <a16:creationId xmlns:a16="http://schemas.microsoft.com/office/drawing/2014/main" id="{B3EC3477-E933-0627-9F35-5EE52678855E}"/>
                </a:ext>
              </a:extLst>
            </p:cNvPr>
            <p:cNvSpPr txBox="1"/>
            <p:nvPr/>
          </p:nvSpPr>
          <p:spPr>
            <a:xfrm>
              <a:off x="2982586" y="2671105"/>
              <a:ext cx="618656" cy="217445"/>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900" b="0" i="1" u="none" strike="noStrike" kern="1200" cap="none" spc="0" normalizeH="0" baseline="0" noProof="0">
                  <a:ln>
                    <a:noFill/>
                  </a:ln>
                  <a:solidFill>
                    <a:srgbClr val="000000"/>
                  </a:solidFill>
                  <a:effectLst/>
                  <a:uLnTx/>
                  <a:uFillTx/>
                  <a:latin typeface="Verdana"/>
                  <a:ea typeface="+mn-ea"/>
                  <a:cs typeface="+mn-cs"/>
                </a:rPr>
                <a:t>North</a:t>
              </a:r>
            </a:p>
          </p:txBody>
        </p:sp>
        <p:sp>
          <p:nvSpPr>
            <p:cNvPr id="57" name="TextBox 56">
              <a:extLst>
                <a:ext uri="{FF2B5EF4-FFF2-40B4-BE49-F238E27FC236}">
                  <a16:creationId xmlns:a16="http://schemas.microsoft.com/office/drawing/2014/main" id="{6B4A26E5-BB97-96AF-EF86-F26A4C0DB15F}"/>
                </a:ext>
              </a:extLst>
            </p:cNvPr>
            <p:cNvSpPr txBox="1"/>
            <p:nvPr/>
          </p:nvSpPr>
          <p:spPr>
            <a:xfrm>
              <a:off x="4055892" y="3919304"/>
              <a:ext cx="751777" cy="197813"/>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900" b="0" i="1" u="none" strike="noStrike" kern="1200" cap="none" spc="0" normalizeH="0" baseline="0" noProof="0">
                  <a:ln>
                    <a:noFill/>
                  </a:ln>
                  <a:solidFill>
                    <a:srgbClr val="000000"/>
                  </a:solidFill>
                  <a:effectLst/>
                  <a:uLnTx/>
                  <a:uFillTx/>
                  <a:latin typeface="Verdana"/>
                  <a:ea typeface="+mn-ea"/>
                  <a:cs typeface="+mn-cs"/>
                </a:rPr>
                <a:t>South</a:t>
              </a:r>
            </a:p>
          </p:txBody>
        </p:sp>
        <p:sp>
          <p:nvSpPr>
            <p:cNvPr id="58" name="TextBox 57">
              <a:extLst>
                <a:ext uri="{FF2B5EF4-FFF2-40B4-BE49-F238E27FC236}">
                  <a16:creationId xmlns:a16="http://schemas.microsoft.com/office/drawing/2014/main" id="{49113CDC-AB75-DA69-6758-206FE940E58D}"/>
                </a:ext>
              </a:extLst>
            </p:cNvPr>
            <p:cNvSpPr txBox="1"/>
            <p:nvPr/>
          </p:nvSpPr>
          <p:spPr>
            <a:xfrm>
              <a:off x="1444987" y="4225886"/>
              <a:ext cx="751777" cy="23440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900" b="0" i="1" u="none" strike="noStrike" kern="1200" cap="none" spc="0" normalizeH="0" baseline="0" noProof="0">
                  <a:ln>
                    <a:noFill/>
                  </a:ln>
                  <a:solidFill>
                    <a:srgbClr val="000000"/>
                  </a:solidFill>
                  <a:effectLst/>
                  <a:uLnTx/>
                  <a:uFillTx/>
                  <a:latin typeface="Verdana"/>
                  <a:ea typeface="+mn-ea"/>
                  <a:cs typeface="+mn-cs"/>
                </a:rPr>
                <a:t>Sardinia</a:t>
              </a:r>
            </a:p>
          </p:txBody>
        </p:sp>
      </p:grpSp>
      <p:sp>
        <p:nvSpPr>
          <p:cNvPr id="79" name="Text Placeholder 6">
            <a:extLst>
              <a:ext uri="{FF2B5EF4-FFF2-40B4-BE49-F238E27FC236}">
                <a16:creationId xmlns:a16="http://schemas.microsoft.com/office/drawing/2014/main" id="{A9E1D2D5-A169-1152-15CD-567AAFBC2348}"/>
              </a:ext>
            </a:extLst>
          </p:cNvPr>
          <p:cNvSpPr txBox="1">
            <a:spLocks/>
          </p:cNvSpPr>
          <p:nvPr/>
        </p:nvSpPr>
        <p:spPr>
          <a:xfrm>
            <a:off x="766763" y="1808163"/>
            <a:ext cx="5076824" cy="153504"/>
          </a:xfrm>
          <a:prstGeom prst="rect">
            <a:avLst/>
          </a:prstGeom>
        </p:spPr>
        <p:txBody>
          <a:bodyPr vert="horz" wrap="square" lIns="0" tIns="0" rIns="0" bIns="0" rtlCol="0" anchor="t">
            <a:spAutoFit/>
          </a:bodyPr>
          <a:lstStyle>
            <a:lvl1pPr indent="0">
              <a:lnSpc>
                <a:spcPct val="95000"/>
              </a:lnSpc>
              <a:spcBef>
                <a:spcPts val="0"/>
              </a:spcBef>
              <a:spcAft>
                <a:spcPts val="0"/>
              </a:spcAft>
              <a:buFont typeface="Symbol" panose="05050102010706020507" pitchFamily="18" charset="2"/>
              <a:buNone/>
              <a:defRPr sz="1050" b="1" cap="all" spc="30" baseline="0"/>
            </a:lvl1pPr>
            <a:lvl2pPr marL="360000" indent="-180000">
              <a:lnSpc>
                <a:spcPct val="95000"/>
              </a:lnSpc>
              <a:spcBef>
                <a:spcPts val="300"/>
              </a:spcBef>
              <a:spcAft>
                <a:spcPts val="300"/>
              </a:spcAft>
              <a:buFont typeface="Symbol" panose="05050102010706020507" pitchFamily="18" charset="2"/>
              <a:buChar char="-"/>
              <a:defRPr sz="1200" spc="40" baseline="0"/>
            </a:lvl2pPr>
            <a:lvl3pPr marL="540000" indent="-180000">
              <a:lnSpc>
                <a:spcPct val="95000"/>
              </a:lnSpc>
              <a:spcBef>
                <a:spcPts val="100"/>
              </a:spcBef>
              <a:spcAft>
                <a:spcPts val="100"/>
              </a:spcAft>
              <a:buFont typeface="Symbol" panose="05050102010706020507" pitchFamily="18" charset="2"/>
              <a:buChar char="-"/>
              <a:defRPr sz="1200" spc="40" baseline="0"/>
            </a:lvl3pPr>
            <a:lvl4pPr marL="720000" indent="-180000">
              <a:lnSpc>
                <a:spcPct val="95000"/>
              </a:lnSpc>
              <a:spcBef>
                <a:spcPts val="100"/>
              </a:spcBef>
              <a:spcAft>
                <a:spcPts val="0"/>
              </a:spcAft>
              <a:buFont typeface="Symbol" panose="05050102010706020507" pitchFamily="18" charset="2"/>
              <a:buChar char="-"/>
              <a:defRPr sz="1200" spc="40" baseline="0"/>
            </a:lvl4pPr>
            <a:lvl5pPr marL="900000" indent="-180000">
              <a:lnSpc>
                <a:spcPct val="95000"/>
              </a:lnSpc>
              <a:spcBef>
                <a:spcPts val="0"/>
              </a:spcBef>
              <a:spcAft>
                <a:spcPts val="0"/>
              </a:spcAft>
              <a:buFont typeface="Symbol" panose="05050102010706020507" pitchFamily="18" charset="2"/>
              <a:buChar char="-"/>
              <a:defRPr sz="1200" spc="40" baseline="0">
                <a:solidFill>
                  <a:schemeClr val="bg1"/>
                </a:solidFill>
              </a:defRPr>
            </a:lvl5pPr>
            <a:lvl6pPr marL="1080000" indent="-180000">
              <a:lnSpc>
                <a:spcPct val="90000"/>
              </a:lnSpc>
              <a:spcBef>
                <a:spcPts val="0"/>
              </a:spcBef>
              <a:spcAft>
                <a:spcPts val="0"/>
              </a:spcAft>
              <a:buFont typeface="Symbol" panose="05050102010706020507" pitchFamily="18" charset="2"/>
              <a:buChar char="-"/>
              <a:defRPr sz="1200"/>
            </a:lvl6pPr>
            <a:lvl7pPr marL="1260000" indent="-180000">
              <a:lnSpc>
                <a:spcPct val="90000"/>
              </a:lnSpc>
              <a:spcBef>
                <a:spcPts val="0"/>
              </a:spcBef>
              <a:spcAft>
                <a:spcPts val="0"/>
              </a:spcAft>
              <a:buFont typeface="Symbol" panose="05050102010706020507" pitchFamily="18" charset="2"/>
              <a:buChar char="-"/>
              <a:tabLst/>
              <a:defRPr sz="1200"/>
            </a:lvl7pPr>
            <a:lvl8pPr marL="1440000" indent="-180000">
              <a:lnSpc>
                <a:spcPct val="90000"/>
              </a:lnSpc>
              <a:spcBef>
                <a:spcPts val="0"/>
              </a:spcBef>
              <a:spcAft>
                <a:spcPts val="0"/>
              </a:spcAft>
              <a:buFont typeface="Symbol" panose="05050102010706020507" pitchFamily="18" charset="2"/>
              <a:buChar char="-"/>
              <a:defRPr sz="1200"/>
            </a:lvl8pPr>
            <a:lvl9pPr marL="1620000" indent="-180000">
              <a:lnSpc>
                <a:spcPct val="90000"/>
              </a:lnSpc>
              <a:spcBef>
                <a:spcPts val="0"/>
              </a:spcBef>
              <a:spcAft>
                <a:spcPts val="0"/>
              </a:spcAft>
              <a:buFont typeface="Symbol" panose="05050102010706020507" pitchFamily="18" charset="2"/>
              <a:buChar char="-"/>
              <a:defRPr sz="1200"/>
            </a:lvl9pPr>
          </a:lstStyle>
          <a:p>
            <a:r>
              <a:rPr lang="en-GB"/>
              <a:t>New entrant DERATED capacity (CDP) in 2025 auction</a:t>
            </a:r>
          </a:p>
        </p:txBody>
      </p:sp>
      <p:sp>
        <p:nvSpPr>
          <p:cNvPr id="80" name="Rectangle 79">
            <a:extLst>
              <a:ext uri="{FF2B5EF4-FFF2-40B4-BE49-F238E27FC236}">
                <a16:creationId xmlns:a16="http://schemas.microsoft.com/office/drawing/2014/main" id="{37D67356-B4EC-9ED6-DDDE-1B7518FBBFDF}"/>
              </a:ext>
            </a:extLst>
          </p:cNvPr>
          <p:cNvSpPr/>
          <p:nvPr/>
        </p:nvSpPr>
        <p:spPr>
          <a:xfrm>
            <a:off x="2131193" y="2507773"/>
            <a:ext cx="848301" cy="316089"/>
          </a:xfrm>
          <a:prstGeom prst="rect">
            <a:avLst/>
          </a:prstGeom>
          <a:solidFill>
            <a:srgbClr val="859D8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r>
              <a:rPr kumimoji="0" lang="en-GB" sz="1000" b="0" i="0" u="none" strike="noStrike" kern="1200" cap="none" spc="0" normalizeH="0" baseline="0" noProof="0">
                <a:solidFill>
                  <a:schemeClr val="bg1"/>
                </a:solidFill>
                <a:effectLst/>
                <a:uLnTx/>
                <a:uFillTx/>
                <a:latin typeface="Verdana"/>
                <a:ea typeface="+mn-ea"/>
                <a:cs typeface="+mn-cs"/>
              </a:rPr>
              <a:t>+175 MW</a:t>
            </a:r>
          </a:p>
        </p:txBody>
      </p:sp>
      <p:sp>
        <p:nvSpPr>
          <p:cNvPr id="81" name="Rectangle 80">
            <a:extLst>
              <a:ext uri="{FF2B5EF4-FFF2-40B4-BE49-F238E27FC236}">
                <a16:creationId xmlns:a16="http://schemas.microsoft.com/office/drawing/2014/main" id="{C8F70901-30C4-0BCF-FA6E-3DDDA73E4645}"/>
              </a:ext>
            </a:extLst>
          </p:cNvPr>
          <p:cNvSpPr/>
          <p:nvPr/>
        </p:nvSpPr>
        <p:spPr>
          <a:xfrm>
            <a:off x="1553180" y="4501770"/>
            <a:ext cx="848301" cy="316089"/>
          </a:xfrm>
          <a:prstGeom prst="rect">
            <a:avLst/>
          </a:prstGeom>
          <a:solidFill>
            <a:srgbClr val="859D8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5000"/>
              </a:lnSpc>
              <a:spcBef>
                <a:spcPts val="600"/>
              </a:spcBef>
            </a:pPr>
            <a:r>
              <a:rPr lang="en-GB" sz="1000">
                <a:solidFill>
                  <a:schemeClr val="bg1"/>
                </a:solidFill>
                <a:latin typeface="Verdana"/>
              </a:rPr>
              <a:t>+44 MW</a:t>
            </a:r>
          </a:p>
        </p:txBody>
      </p:sp>
      <p:sp>
        <p:nvSpPr>
          <p:cNvPr id="82" name="Rectangle 81">
            <a:extLst>
              <a:ext uri="{FF2B5EF4-FFF2-40B4-BE49-F238E27FC236}">
                <a16:creationId xmlns:a16="http://schemas.microsoft.com/office/drawing/2014/main" id="{EAD2EAC7-90EC-9D49-BD83-3F4008AE9A6C}"/>
              </a:ext>
            </a:extLst>
          </p:cNvPr>
          <p:cNvSpPr/>
          <p:nvPr/>
        </p:nvSpPr>
        <p:spPr>
          <a:xfrm>
            <a:off x="3862186" y="4354187"/>
            <a:ext cx="848301" cy="316089"/>
          </a:xfrm>
          <a:prstGeom prst="rect">
            <a:avLst/>
          </a:prstGeom>
          <a:solidFill>
            <a:srgbClr val="859D8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5000"/>
              </a:lnSpc>
              <a:spcBef>
                <a:spcPts val="600"/>
              </a:spcBef>
            </a:pPr>
            <a:r>
              <a:rPr lang="en-GB" sz="1000">
                <a:solidFill>
                  <a:schemeClr val="bg1"/>
                </a:solidFill>
                <a:latin typeface="Verdana"/>
              </a:rPr>
              <a:t>+14 MW</a:t>
            </a:r>
          </a:p>
        </p:txBody>
      </p:sp>
      <p:sp>
        <p:nvSpPr>
          <p:cNvPr id="83" name="Rectangle 82">
            <a:extLst>
              <a:ext uri="{FF2B5EF4-FFF2-40B4-BE49-F238E27FC236}">
                <a16:creationId xmlns:a16="http://schemas.microsoft.com/office/drawing/2014/main" id="{5C01EDEC-5A78-7713-161B-DCD37368B054}"/>
              </a:ext>
            </a:extLst>
          </p:cNvPr>
          <p:cNvSpPr/>
          <p:nvPr/>
        </p:nvSpPr>
        <p:spPr>
          <a:xfrm>
            <a:off x="4542673" y="2898557"/>
            <a:ext cx="848301" cy="316089"/>
          </a:xfrm>
          <a:prstGeom prst="rect">
            <a:avLst/>
          </a:prstGeom>
          <a:solidFill>
            <a:srgbClr val="506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r>
              <a:rPr kumimoji="0" lang="en-GB" sz="1000" b="0" i="0" u="none" strike="noStrike" kern="1200" cap="none" spc="0" normalizeH="0" baseline="0" noProof="0">
                <a:ln>
                  <a:noFill/>
                </a:ln>
                <a:solidFill>
                  <a:schemeClr val="bg1"/>
                </a:solidFill>
                <a:effectLst/>
                <a:uLnTx/>
                <a:uFillTx/>
                <a:latin typeface="Verdana"/>
                <a:ea typeface="+mn-ea"/>
                <a:cs typeface="+mn-cs"/>
              </a:rPr>
              <a:t>+233 MW</a:t>
            </a:r>
          </a:p>
        </p:txBody>
      </p:sp>
      <p:sp>
        <p:nvSpPr>
          <p:cNvPr id="84" name="TextBox 83">
            <a:extLst>
              <a:ext uri="{FF2B5EF4-FFF2-40B4-BE49-F238E27FC236}">
                <a16:creationId xmlns:a16="http://schemas.microsoft.com/office/drawing/2014/main" id="{1DB945CA-E59B-236B-F6F6-B9B0BC689301}"/>
              </a:ext>
            </a:extLst>
          </p:cNvPr>
          <p:cNvSpPr txBox="1"/>
          <p:nvPr/>
        </p:nvSpPr>
        <p:spPr>
          <a:xfrm>
            <a:off x="4463293" y="2741030"/>
            <a:ext cx="1033047" cy="277273"/>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lang="en-GB" sz="900" i="1">
                <a:solidFill>
                  <a:srgbClr val="000000"/>
                </a:solidFill>
                <a:latin typeface="Verdana"/>
              </a:rPr>
              <a:t>Total</a:t>
            </a:r>
            <a:endParaRPr kumimoji="0" lang="en-GB" sz="900" b="0" i="1" u="none" strike="noStrike" kern="1200" cap="none" spc="0" normalizeH="0" baseline="0" noProof="0">
              <a:ln>
                <a:noFill/>
              </a:ln>
              <a:solidFill>
                <a:srgbClr val="000000"/>
              </a:solidFill>
              <a:effectLst/>
              <a:uLnTx/>
              <a:uFillTx/>
              <a:latin typeface="Verdana"/>
              <a:ea typeface="+mn-ea"/>
              <a:cs typeface="+mn-cs"/>
            </a:endParaRPr>
          </a:p>
        </p:txBody>
      </p:sp>
      <p:sp>
        <p:nvSpPr>
          <p:cNvPr id="85" name="Speech Bubble: Rectangle 84">
            <a:extLst>
              <a:ext uri="{FF2B5EF4-FFF2-40B4-BE49-F238E27FC236}">
                <a16:creationId xmlns:a16="http://schemas.microsoft.com/office/drawing/2014/main" id="{0814B1E0-9066-0F9C-E0B8-AE194E7083F2}"/>
              </a:ext>
            </a:extLst>
          </p:cNvPr>
          <p:cNvSpPr/>
          <p:nvPr/>
        </p:nvSpPr>
        <p:spPr>
          <a:xfrm>
            <a:off x="970890" y="3296106"/>
            <a:ext cx="1090453" cy="528335"/>
          </a:xfrm>
          <a:prstGeom prst="wedgeRectCallout">
            <a:avLst>
              <a:gd name="adj1" fmla="val 57126"/>
              <a:gd name="adj2" fmla="val -107867"/>
            </a:avLst>
          </a:prstGeom>
          <a:solidFill>
            <a:srgbClr val="F3FFA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r>
              <a:rPr kumimoji="0" lang="en-GB" sz="800" b="0" i="1" u="none" strike="noStrike" kern="1200" cap="none" spc="0" normalizeH="0" baseline="0" noProof="0">
                <a:ln>
                  <a:noFill/>
                </a:ln>
                <a:solidFill>
                  <a:srgbClr val="000000"/>
                </a:solidFill>
                <a:effectLst/>
                <a:uLnTx/>
                <a:uFillTx/>
                <a:latin typeface="Verdana"/>
                <a:ea typeface="+mn-ea"/>
                <a:cs typeface="+mn-cs"/>
              </a:rPr>
              <a:t>59 MW have retired after the auction</a:t>
            </a:r>
          </a:p>
        </p:txBody>
      </p:sp>
      <p:sp>
        <p:nvSpPr>
          <p:cNvPr id="128" name="Speech Bubble: Rectangle 127">
            <a:extLst>
              <a:ext uri="{FF2B5EF4-FFF2-40B4-BE49-F238E27FC236}">
                <a16:creationId xmlns:a16="http://schemas.microsoft.com/office/drawing/2014/main" id="{B62BE7F3-A0E8-6DD3-2024-89BFF7865F17}"/>
              </a:ext>
            </a:extLst>
          </p:cNvPr>
          <p:cNvSpPr/>
          <p:nvPr/>
        </p:nvSpPr>
        <p:spPr>
          <a:xfrm>
            <a:off x="8737600" y="5375859"/>
            <a:ext cx="2543194" cy="837404"/>
          </a:xfrm>
          <a:prstGeom prst="wedgeRectCallout">
            <a:avLst>
              <a:gd name="adj1" fmla="val -69562"/>
              <a:gd name="adj2" fmla="val -3450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indent="0" algn="ctr">
              <a:buNone/>
            </a:pPr>
            <a:r>
              <a:rPr lang="it-IT" sz="1200" err="1">
                <a:solidFill>
                  <a:schemeClr val="tx1"/>
                </a:solidFill>
              </a:rPr>
              <a:t>If</a:t>
            </a:r>
            <a:r>
              <a:rPr lang="it-IT" sz="1200">
                <a:solidFill>
                  <a:schemeClr val="tx1"/>
                </a:solidFill>
              </a:rPr>
              <a:t> </a:t>
            </a:r>
            <a:r>
              <a:rPr lang="it-IT" sz="1200" err="1">
                <a:solidFill>
                  <a:schemeClr val="tx1"/>
                </a:solidFill>
              </a:rPr>
              <a:t>bidding</a:t>
            </a:r>
            <a:r>
              <a:rPr lang="it-IT" sz="1200">
                <a:solidFill>
                  <a:schemeClr val="tx1"/>
                </a:solidFill>
              </a:rPr>
              <a:t> </a:t>
            </a:r>
            <a:r>
              <a:rPr lang="it-IT" sz="1200" err="1">
                <a:solidFill>
                  <a:schemeClr val="tx1"/>
                </a:solidFill>
              </a:rPr>
              <a:t>at</a:t>
            </a:r>
            <a:r>
              <a:rPr lang="it-IT" sz="1200">
                <a:solidFill>
                  <a:schemeClr val="tx1"/>
                </a:solidFill>
              </a:rPr>
              <a:t> price </a:t>
            </a:r>
            <a:r>
              <a:rPr lang="it-IT" sz="1200" err="1">
                <a:solidFill>
                  <a:schemeClr val="tx1"/>
                </a:solidFill>
              </a:rPr>
              <a:t>levels</a:t>
            </a:r>
            <a:r>
              <a:rPr lang="it-IT" sz="1200">
                <a:solidFill>
                  <a:schemeClr val="tx1"/>
                </a:solidFill>
              </a:rPr>
              <a:t> </a:t>
            </a:r>
            <a:r>
              <a:rPr lang="it-IT" sz="1200" err="1">
                <a:solidFill>
                  <a:schemeClr val="tx1"/>
                </a:solidFill>
              </a:rPr>
              <a:t>similar</a:t>
            </a:r>
            <a:r>
              <a:rPr lang="it-IT" sz="1200">
                <a:solidFill>
                  <a:schemeClr val="tx1"/>
                </a:solidFill>
              </a:rPr>
              <a:t> to 2025 </a:t>
            </a:r>
            <a:r>
              <a:rPr lang="it-IT" sz="1200" err="1">
                <a:solidFill>
                  <a:schemeClr val="tx1"/>
                </a:solidFill>
              </a:rPr>
              <a:t>auction</a:t>
            </a:r>
            <a:r>
              <a:rPr lang="it-IT" sz="1200">
                <a:solidFill>
                  <a:schemeClr val="tx1"/>
                </a:solidFill>
              </a:rPr>
              <a:t> (ca. 65 k€/MW) </a:t>
            </a:r>
          </a:p>
        </p:txBody>
      </p:sp>
      <p:sp>
        <p:nvSpPr>
          <p:cNvPr id="129" name="Speech Bubble: Rectangle 128">
            <a:extLst>
              <a:ext uri="{FF2B5EF4-FFF2-40B4-BE49-F238E27FC236}">
                <a16:creationId xmlns:a16="http://schemas.microsoft.com/office/drawing/2014/main" id="{CFE09CC9-AEAB-01D0-A20A-0F6635829174}"/>
              </a:ext>
            </a:extLst>
          </p:cNvPr>
          <p:cNvSpPr/>
          <p:nvPr/>
        </p:nvSpPr>
        <p:spPr>
          <a:xfrm>
            <a:off x="8650288" y="2616065"/>
            <a:ext cx="2543194" cy="617908"/>
          </a:xfrm>
          <a:prstGeom prst="wedgeRectCallout">
            <a:avLst>
              <a:gd name="adj1" fmla="val -70194"/>
              <a:gd name="adj2" fmla="val 2583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indent="0" algn="ctr">
              <a:buNone/>
            </a:pPr>
            <a:r>
              <a:rPr lang="it-IT" sz="1200" err="1">
                <a:solidFill>
                  <a:schemeClr val="tx1"/>
                </a:solidFill>
              </a:rPr>
              <a:t>If</a:t>
            </a:r>
            <a:r>
              <a:rPr lang="it-IT" sz="1200">
                <a:solidFill>
                  <a:schemeClr val="tx1"/>
                </a:solidFill>
              </a:rPr>
              <a:t> </a:t>
            </a:r>
            <a:r>
              <a:rPr lang="it-IT" sz="1200" err="1">
                <a:solidFill>
                  <a:schemeClr val="tx1"/>
                </a:solidFill>
              </a:rPr>
              <a:t>bidding</a:t>
            </a:r>
            <a:r>
              <a:rPr lang="it-IT" sz="1200">
                <a:solidFill>
                  <a:schemeClr val="tx1"/>
                </a:solidFill>
              </a:rPr>
              <a:t> </a:t>
            </a:r>
            <a:r>
              <a:rPr lang="it-IT" sz="1200" err="1">
                <a:solidFill>
                  <a:schemeClr val="tx1"/>
                </a:solidFill>
              </a:rPr>
              <a:t>at</a:t>
            </a:r>
            <a:r>
              <a:rPr lang="it-IT" sz="1200">
                <a:solidFill>
                  <a:schemeClr val="tx1"/>
                </a:solidFill>
              </a:rPr>
              <a:t> price ≈ </a:t>
            </a:r>
            <a:r>
              <a:rPr lang="it-IT" sz="1200" err="1">
                <a:solidFill>
                  <a:schemeClr val="tx1"/>
                </a:solidFill>
              </a:rPr>
              <a:t>existing</a:t>
            </a:r>
            <a:r>
              <a:rPr lang="it-IT" sz="1200">
                <a:solidFill>
                  <a:schemeClr val="tx1"/>
                </a:solidFill>
              </a:rPr>
              <a:t> price (ca. 45 k€/MW) </a:t>
            </a:r>
          </a:p>
        </p:txBody>
      </p:sp>
      <p:sp>
        <p:nvSpPr>
          <p:cNvPr id="130" name="Speech Bubble: Rectangle 129">
            <a:extLst>
              <a:ext uri="{FF2B5EF4-FFF2-40B4-BE49-F238E27FC236}">
                <a16:creationId xmlns:a16="http://schemas.microsoft.com/office/drawing/2014/main" id="{76472BBB-50CB-EC9F-5A9D-8E6D4740324B}"/>
              </a:ext>
            </a:extLst>
          </p:cNvPr>
          <p:cNvSpPr/>
          <p:nvPr/>
        </p:nvSpPr>
        <p:spPr>
          <a:xfrm>
            <a:off x="8582025" y="3894038"/>
            <a:ext cx="2545318" cy="837404"/>
          </a:xfrm>
          <a:prstGeom prst="wedgeRectCallout">
            <a:avLst>
              <a:gd name="adj1" fmla="val -60581"/>
              <a:gd name="adj2" fmla="val -301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indent="0" algn="ctr">
              <a:buNone/>
            </a:pPr>
            <a:r>
              <a:rPr lang="it-IT" sz="1200" b="1">
                <a:solidFill>
                  <a:schemeClr val="tx1"/>
                </a:solidFill>
              </a:rPr>
              <a:t>Space for new entrants will depend on willingness of operators to lower price received</a:t>
            </a:r>
          </a:p>
        </p:txBody>
      </p:sp>
      <p:cxnSp>
        <p:nvCxnSpPr>
          <p:cNvPr id="132" name="Straight Arrow Connector 131">
            <a:extLst>
              <a:ext uri="{FF2B5EF4-FFF2-40B4-BE49-F238E27FC236}">
                <a16:creationId xmlns:a16="http://schemas.microsoft.com/office/drawing/2014/main" id="{377FBD96-5B57-C4B4-70D2-154B89F73559}"/>
              </a:ext>
            </a:extLst>
          </p:cNvPr>
          <p:cNvCxnSpPr/>
          <p:nvPr/>
        </p:nvCxnSpPr>
        <p:spPr>
          <a:xfrm>
            <a:off x="7948613" y="3429000"/>
            <a:ext cx="0" cy="177128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664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2C00A-0954-BBA5-9C87-AE392BC3EABB}"/>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8C28D798-7A30-0764-0752-8F1768427C0E}"/>
              </a:ext>
            </a:extLst>
          </p:cNvPr>
          <p:cNvGraphicFramePr>
            <a:graphicFrameLocks noChangeAspect="1"/>
          </p:cNvGraphicFramePr>
          <p:nvPr>
            <p:custDataLst>
              <p:tags r:id="rId1"/>
            </p:custDataLst>
            <p:extLst>
              <p:ext uri="{D42A27DB-BD31-4B8C-83A1-F6EECF244321}">
                <p14:modId xmlns:p14="http://schemas.microsoft.com/office/powerpoint/2010/main" val="1901231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30" imgH="531" progId="TCLayout.ActiveDocument.1">
                  <p:embed/>
                </p:oleObj>
              </mc:Choice>
              <mc:Fallback>
                <p:oleObj name="think-cell Slide" r:id="rId8" imgW="530" imgH="531" progId="TCLayout.ActiveDocument.1">
                  <p:embed/>
                  <p:pic>
                    <p:nvPicPr>
                      <p:cNvPr id="14" name="Object 13" hidden="1">
                        <a:extLst>
                          <a:ext uri="{FF2B5EF4-FFF2-40B4-BE49-F238E27FC236}">
                            <a16:creationId xmlns:a16="http://schemas.microsoft.com/office/drawing/2014/main" id="{8C28D798-7A30-0764-0752-8F1768427C0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555FEDC-8338-071B-06A1-AEB3AAEC1E7F}"/>
              </a:ext>
            </a:extLst>
          </p:cNvPr>
          <p:cNvSpPr/>
          <p:nvPr/>
        </p:nvSpPr>
        <p:spPr>
          <a:xfrm>
            <a:off x="6831112" y="2301965"/>
            <a:ext cx="4315859" cy="367208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sp>
        <p:nvSpPr>
          <p:cNvPr id="9" name="Footer Placeholder 8">
            <a:extLst>
              <a:ext uri="{FF2B5EF4-FFF2-40B4-BE49-F238E27FC236}">
                <a16:creationId xmlns:a16="http://schemas.microsoft.com/office/drawing/2014/main" id="{F5A747EE-D9C8-5A96-8CCB-1A5E77699CA9}"/>
              </a:ext>
            </a:extLst>
          </p:cNvPr>
          <p:cNvSpPr>
            <a:spLocks noGrp="1"/>
          </p:cNvSpPr>
          <p:nvPr>
            <p:ph type="ftr" sz="quarter" idx="35"/>
          </p:nvPr>
        </p:nvSpPr>
        <p:spPr/>
        <p:txBody>
          <a:bodyPr/>
          <a:lstStyle/>
          <a:p>
            <a:r>
              <a:rPr lang="en-US" noProof="0"/>
              <a:t>Copyright AFRY AB | The role of competition in the Italian BESS market - Battery Asset Management Summit Europe 2024</a:t>
            </a:r>
            <a:endParaRPr lang="en-GB" noProof="0"/>
          </a:p>
        </p:txBody>
      </p:sp>
      <p:sp>
        <p:nvSpPr>
          <p:cNvPr id="10" name="Slide Number Placeholder 9">
            <a:extLst>
              <a:ext uri="{FF2B5EF4-FFF2-40B4-BE49-F238E27FC236}">
                <a16:creationId xmlns:a16="http://schemas.microsoft.com/office/drawing/2014/main" id="{ABB6ECBD-8E91-BEA4-9528-631B259882A7}"/>
              </a:ext>
            </a:extLst>
          </p:cNvPr>
          <p:cNvSpPr>
            <a:spLocks noGrp="1"/>
          </p:cNvSpPr>
          <p:nvPr>
            <p:ph type="sldNum" sz="quarter" idx="3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500" b="1"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500" b="1" i="0" u="none" strike="noStrike" kern="1200" cap="none" spc="0" normalizeH="0" baseline="0" noProof="0">
              <a:ln>
                <a:noFill/>
              </a:ln>
              <a:solidFill>
                <a:srgbClr val="000000"/>
              </a:solidFill>
              <a:effectLst/>
              <a:uLnTx/>
              <a:uFillTx/>
              <a:latin typeface="Verdana"/>
              <a:ea typeface="+mn-ea"/>
              <a:cs typeface="+mn-cs"/>
            </a:endParaRPr>
          </a:p>
        </p:txBody>
      </p:sp>
      <p:sp>
        <p:nvSpPr>
          <p:cNvPr id="75" name="Title 1">
            <a:extLst>
              <a:ext uri="{FF2B5EF4-FFF2-40B4-BE49-F238E27FC236}">
                <a16:creationId xmlns:a16="http://schemas.microsoft.com/office/drawing/2014/main" id="{8899F97F-F294-C614-EAB1-1B564167C5FF}"/>
              </a:ext>
            </a:extLst>
          </p:cNvPr>
          <p:cNvSpPr txBox="1">
            <a:spLocks/>
          </p:cNvSpPr>
          <p:nvPr/>
        </p:nvSpPr>
        <p:spPr>
          <a:xfrm>
            <a:off x="766763" y="958740"/>
            <a:ext cx="10658475" cy="584775"/>
          </a:xfrm>
          <a:prstGeom prst="rect">
            <a:avLst/>
          </a:prstGeom>
        </p:spPr>
        <p:txBody>
          <a:bodyPr vert="horz" lIns="0" tIns="0" rIns="0" bIns="0" rtlCol="0" anchor="t">
            <a:spAutoFit/>
          </a:bodyPr>
          <a:lstStyle>
            <a:lvl1pPr algn="l" defTabSz="914400" rtl="0" eaLnBrk="1" latinLnBrk="0" hangingPunct="1">
              <a:lnSpc>
                <a:spcPct val="95000"/>
              </a:lnSpc>
              <a:spcBef>
                <a:spcPct val="0"/>
              </a:spcBef>
              <a:buNone/>
              <a:defRPr sz="2000" kern="1200" spc="80" baseline="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GB" sz="2000" b="0" i="0" u="none" strike="noStrike" kern="1200" cap="none" spc="80" normalizeH="0" baseline="0" noProof="0">
                <a:ln>
                  <a:noFill/>
                </a:ln>
                <a:solidFill>
                  <a:srgbClr val="000000"/>
                </a:solidFill>
                <a:effectLst/>
                <a:uLnTx/>
                <a:uFillTx/>
                <a:latin typeface="Verdana"/>
                <a:ea typeface="+mj-ea"/>
                <a:cs typeface="+mj-cs"/>
              </a:rPr>
              <a:t>The batteries developed with MACSE have minimal exposure to market risk, as </a:t>
            </a:r>
            <a:r>
              <a:rPr lang="en-GB" b="0" i="0">
                <a:solidFill>
                  <a:srgbClr val="1F1F1F"/>
                </a:solidFill>
                <a:effectLst/>
                <a:latin typeface="Google Sans"/>
              </a:rPr>
              <a:t>~</a:t>
            </a:r>
            <a:r>
              <a:rPr lang="en-GB">
                <a:solidFill>
                  <a:srgbClr val="000000"/>
                </a:solidFill>
                <a:latin typeface="Verdana"/>
              </a:rPr>
              <a:t>90</a:t>
            </a:r>
            <a:r>
              <a:rPr kumimoji="0" lang="en-GB" sz="2000" b="0" i="0" u="none" strike="noStrike" kern="1200" cap="none" spc="80" normalizeH="0" baseline="0" noProof="0">
                <a:ln>
                  <a:noFill/>
                </a:ln>
                <a:solidFill>
                  <a:srgbClr val="000000"/>
                </a:solidFill>
                <a:effectLst/>
                <a:uLnTx/>
                <a:uFillTx/>
                <a:latin typeface="Verdana"/>
                <a:ea typeface="+mj-ea"/>
                <a:cs typeface="+mj-cs"/>
              </a:rPr>
              <a:t>% of the revenues are fixed</a:t>
            </a:r>
          </a:p>
        </p:txBody>
      </p:sp>
      <p:sp>
        <p:nvSpPr>
          <p:cNvPr id="4" name="Segnaposto testo 3">
            <a:extLst>
              <a:ext uri="{FF2B5EF4-FFF2-40B4-BE49-F238E27FC236}">
                <a16:creationId xmlns:a16="http://schemas.microsoft.com/office/drawing/2014/main" id="{D6AAE63B-FE49-7A99-D3A9-47023B0236A0}"/>
              </a:ext>
            </a:extLst>
          </p:cNvPr>
          <p:cNvSpPr>
            <a:spLocks noGrp="1"/>
          </p:cNvSpPr>
          <p:nvPr>
            <p:ph type="body" sz="quarter" idx="13"/>
          </p:nvPr>
        </p:nvSpPr>
        <p:spPr/>
        <p:txBody>
          <a:bodyPr/>
          <a:lstStyle/>
          <a:p>
            <a:r>
              <a:rPr lang="en-US" dirty="0"/>
              <a:t>The role of competition in the Italian BESS market</a:t>
            </a:r>
          </a:p>
        </p:txBody>
      </p:sp>
      <p:graphicFrame>
        <p:nvGraphicFramePr>
          <p:cNvPr id="21" name="Chart 20">
            <a:extLst>
              <a:ext uri="{FF2B5EF4-FFF2-40B4-BE49-F238E27FC236}">
                <a16:creationId xmlns:a16="http://schemas.microsoft.com/office/drawing/2014/main" id="{6ACD4CF8-8AEB-EA18-7A59-71999E55F3F1}"/>
              </a:ext>
            </a:extLst>
          </p:cNvPr>
          <p:cNvGraphicFramePr/>
          <p:nvPr>
            <p:custDataLst>
              <p:tags r:id="rId2"/>
            </p:custDataLst>
            <p:extLst>
              <p:ext uri="{D42A27DB-BD31-4B8C-83A1-F6EECF244321}">
                <p14:modId xmlns:p14="http://schemas.microsoft.com/office/powerpoint/2010/main" val="3728683019"/>
              </p:ext>
            </p:extLst>
          </p:nvPr>
        </p:nvGraphicFramePr>
        <p:xfrm>
          <a:off x="684213" y="2159000"/>
          <a:ext cx="2271712" cy="4030663"/>
        </p:xfrm>
        <a:graphic>
          <a:graphicData uri="http://schemas.openxmlformats.org/drawingml/2006/chart">
            <c:chart xmlns:c="http://schemas.openxmlformats.org/drawingml/2006/chart" xmlns:r="http://schemas.openxmlformats.org/officeDocument/2006/relationships" r:id="rId10"/>
          </a:graphicData>
        </a:graphic>
      </p:graphicFrame>
      <p:sp>
        <p:nvSpPr>
          <p:cNvPr id="65" name="Text Placeholder 6">
            <a:extLst>
              <a:ext uri="{FF2B5EF4-FFF2-40B4-BE49-F238E27FC236}">
                <a16:creationId xmlns:a16="http://schemas.microsoft.com/office/drawing/2014/main" id="{ADD01454-8BEC-CBC2-5781-CEBA767510C2}"/>
              </a:ext>
            </a:extLst>
          </p:cNvPr>
          <p:cNvSpPr txBox="1">
            <a:spLocks/>
          </p:cNvSpPr>
          <p:nvPr/>
        </p:nvSpPr>
        <p:spPr>
          <a:xfrm>
            <a:off x="766763" y="1835150"/>
            <a:ext cx="4967288" cy="153988"/>
          </a:xfrm>
          <a:prstGeom prst="rect">
            <a:avLst/>
          </a:prstGeom>
        </p:spPr>
        <p:txBody>
          <a:bodyPr vert="horz" wrap="square" lIns="0" tIns="0" rIns="0" bIns="0" rtlCol="0" anchor="t">
            <a:sp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0"/>
              </a:spcBef>
              <a:spcAft>
                <a:spcPts val="0"/>
              </a:spcAft>
              <a:buClrTx/>
              <a:buSzTx/>
              <a:buFont typeface="Symbol" panose="05050102010706020507" pitchFamily="18" charset="2"/>
              <a:buNone/>
              <a:tabLst/>
              <a:defRPr/>
            </a:pPr>
            <a:r>
              <a:rPr kumimoji="0" lang="en-GB" sz="1050" b="1" i="0" u="none" strike="noStrike" kern="1200" cap="all" spc="30" normalizeH="0" baseline="0" noProof="0">
                <a:ln>
                  <a:noFill/>
                </a:ln>
                <a:solidFill>
                  <a:srgbClr val="000000"/>
                </a:solidFill>
                <a:effectLst/>
                <a:uLnTx/>
                <a:uFillTx/>
                <a:latin typeface="Verdana"/>
                <a:ea typeface="+mn-ea"/>
                <a:cs typeface="+mn-cs"/>
              </a:rPr>
              <a:t>ILLUSTRATIVE REVENUE stacking</a:t>
            </a:r>
          </a:p>
        </p:txBody>
      </p:sp>
      <p:sp>
        <p:nvSpPr>
          <p:cNvPr id="93" name="Text Placeholder 92">
            <a:extLst>
              <a:ext uri="{FF2B5EF4-FFF2-40B4-BE49-F238E27FC236}">
                <a16:creationId xmlns:a16="http://schemas.microsoft.com/office/drawing/2014/main" id="{F4B24B01-B43B-00C9-BA59-6573558E3986}"/>
              </a:ext>
            </a:extLst>
          </p:cNvPr>
          <p:cNvSpPr>
            <a:spLocks noGrp="1"/>
          </p:cNvSpPr>
          <p:nvPr>
            <p:ph type="body" sz="quarter" idx="18"/>
          </p:nvPr>
        </p:nvSpPr>
        <p:spPr>
          <a:xfrm>
            <a:off x="766763" y="6345022"/>
            <a:ext cx="8852438" cy="102336"/>
          </a:xfrm>
        </p:spPr>
        <p:txBody>
          <a:bodyPr/>
          <a:lstStyle/>
          <a:p>
            <a:r>
              <a:rPr lang="en-GB"/>
              <a:t>Source: AFRY Management Consulting </a:t>
            </a:r>
          </a:p>
        </p:txBody>
      </p:sp>
      <p:grpSp>
        <p:nvGrpSpPr>
          <p:cNvPr id="16" name="Group 15">
            <a:extLst>
              <a:ext uri="{FF2B5EF4-FFF2-40B4-BE49-F238E27FC236}">
                <a16:creationId xmlns:a16="http://schemas.microsoft.com/office/drawing/2014/main" id="{C2797B3E-3881-CAED-25FD-3B43A435A01B}"/>
              </a:ext>
            </a:extLst>
          </p:cNvPr>
          <p:cNvGrpSpPr/>
          <p:nvPr/>
        </p:nvGrpSpPr>
        <p:grpSpPr>
          <a:xfrm>
            <a:off x="3091942" y="2328368"/>
            <a:ext cx="2690685" cy="1198214"/>
            <a:chOff x="4541765" y="2596118"/>
            <a:chExt cx="2690685" cy="1198214"/>
          </a:xfrm>
        </p:grpSpPr>
        <p:sp>
          <p:nvSpPr>
            <p:cNvPr id="87" name="TextBox 24">
              <a:extLst>
                <a:ext uri="{FF2B5EF4-FFF2-40B4-BE49-F238E27FC236}">
                  <a16:creationId xmlns:a16="http://schemas.microsoft.com/office/drawing/2014/main" id="{ADA8B89F-EB3E-9DC2-2095-77B48A3F7674}"/>
                </a:ext>
              </a:extLst>
            </p:cNvPr>
            <p:cNvSpPr txBox="1"/>
            <p:nvPr/>
          </p:nvSpPr>
          <p:spPr>
            <a:xfrm>
              <a:off x="4557713" y="2947172"/>
              <a:ext cx="2674737" cy="847160"/>
            </a:xfrm>
            <a:prstGeom prst="rect">
              <a:avLst/>
            </a:prstGeom>
            <a:noFill/>
          </p:spPr>
          <p:txBody>
            <a:bodyPr wrap="square" lIns="0" tIns="0" rIns="0" bIns="0" rtlCol="0" anchor="ctr">
              <a:noAutofit/>
            </a:bodyPr>
            <a:lstStyle/>
            <a:p>
              <a:pPr marR="0" lvl="0" algn="l" defTabSz="914400" rtl="0" eaLnBrk="1" fontAlgn="auto" latinLnBrk="0" hangingPunct="1">
                <a:lnSpc>
                  <a:spcPct val="95000"/>
                </a:lnSpc>
                <a:spcBef>
                  <a:spcPts val="0"/>
                </a:spcBef>
                <a:spcAft>
                  <a:spcPts val="0"/>
                </a:spcAft>
                <a:buClrTx/>
                <a:buSzTx/>
                <a:tabLst/>
                <a:defRPr/>
              </a:pPr>
              <a:r>
                <a:rPr kumimoji="0" lang="en-GB" sz="1050" b="0" i="0" u="none" strike="noStrike" kern="1200" cap="none" spc="0" normalizeH="0" baseline="0" noProof="0">
                  <a:ln>
                    <a:noFill/>
                  </a:ln>
                  <a:solidFill>
                    <a:srgbClr val="000000"/>
                  </a:solidFill>
                  <a:effectLst/>
                  <a:uLnTx/>
                  <a:uFillTx/>
                  <a:latin typeface="Verdana"/>
                  <a:ea typeface="+mn-ea"/>
                  <a:cs typeface="+mn-cs"/>
                </a:rPr>
                <a:t>Awarded storage plants will receive a fixed remuneration for each month of the delivery period equal to the product of the awarded capacity and the offered premium </a:t>
              </a:r>
            </a:p>
          </p:txBody>
        </p:sp>
        <p:sp>
          <p:nvSpPr>
            <p:cNvPr id="91" name="Rettangolo 154">
              <a:extLst>
                <a:ext uri="{FF2B5EF4-FFF2-40B4-BE49-F238E27FC236}">
                  <a16:creationId xmlns:a16="http://schemas.microsoft.com/office/drawing/2014/main" id="{FB9749F5-29B9-FF14-4991-758DEB3C9EAB}"/>
                </a:ext>
              </a:extLst>
            </p:cNvPr>
            <p:cNvSpPr/>
            <p:nvPr/>
          </p:nvSpPr>
          <p:spPr>
            <a:xfrm>
              <a:off x="5493701" y="2596118"/>
              <a:ext cx="1588580" cy="33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95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AEBEAE"/>
                  </a:solidFill>
                  <a:effectLst/>
                  <a:uLnTx/>
                  <a:uFillTx/>
                  <a:latin typeface="Verdana"/>
                  <a:ea typeface="+mn-ea"/>
                  <a:cs typeface="+mn-cs"/>
                </a:rPr>
                <a:t>Fixed remuneration</a:t>
              </a:r>
            </a:p>
          </p:txBody>
        </p:sp>
        <p:sp>
          <p:nvSpPr>
            <p:cNvPr id="15" name="TextBox 14">
              <a:extLst>
                <a:ext uri="{FF2B5EF4-FFF2-40B4-BE49-F238E27FC236}">
                  <a16:creationId xmlns:a16="http://schemas.microsoft.com/office/drawing/2014/main" id="{16316B23-C382-DD06-4C20-FADE6844D522}"/>
                </a:ext>
              </a:extLst>
            </p:cNvPr>
            <p:cNvSpPr txBox="1"/>
            <p:nvPr/>
          </p:nvSpPr>
          <p:spPr>
            <a:xfrm>
              <a:off x="4541765" y="2596118"/>
              <a:ext cx="1148887" cy="432384"/>
            </a:xfrm>
            <a:prstGeom prst="rect">
              <a:avLst/>
            </a:prstGeom>
            <a:noFill/>
          </p:spPr>
          <p:txBody>
            <a:bodyPr wrap="square" lIns="0" tIns="0" rIns="0" bIns="0" rtlCol="0" anchor="t">
              <a:noAutofit/>
            </a:bodyPr>
            <a:lstStyle/>
            <a:p>
              <a:pPr>
                <a:lnSpc>
                  <a:spcPct val="95000"/>
                </a:lnSpc>
                <a:spcBef>
                  <a:spcPts val="600"/>
                </a:spcBef>
              </a:pPr>
              <a:r>
                <a:rPr lang="en-GB" sz="2400" b="1">
                  <a:solidFill>
                    <a:srgbClr val="AEBEAE"/>
                  </a:solidFill>
                </a:rPr>
                <a:t>90%</a:t>
              </a:r>
            </a:p>
          </p:txBody>
        </p:sp>
      </p:grpSp>
      <p:grpSp>
        <p:nvGrpSpPr>
          <p:cNvPr id="17" name="Group 16">
            <a:extLst>
              <a:ext uri="{FF2B5EF4-FFF2-40B4-BE49-F238E27FC236}">
                <a16:creationId xmlns:a16="http://schemas.microsoft.com/office/drawing/2014/main" id="{CC19F2C4-357E-1A03-173B-7F7D9FD68E68}"/>
              </a:ext>
            </a:extLst>
          </p:cNvPr>
          <p:cNvGrpSpPr/>
          <p:nvPr/>
        </p:nvGrpSpPr>
        <p:grpSpPr>
          <a:xfrm>
            <a:off x="3107890" y="4028500"/>
            <a:ext cx="2730828" cy="1658024"/>
            <a:chOff x="4557713" y="2511380"/>
            <a:chExt cx="2730828" cy="1658024"/>
          </a:xfrm>
        </p:grpSpPr>
        <p:sp>
          <p:nvSpPr>
            <p:cNvPr id="18" name="TextBox 24">
              <a:extLst>
                <a:ext uri="{FF2B5EF4-FFF2-40B4-BE49-F238E27FC236}">
                  <a16:creationId xmlns:a16="http://schemas.microsoft.com/office/drawing/2014/main" id="{0ECEB552-5404-2EE8-784B-09D4C8D727EC}"/>
                </a:ext>
              </a:extLst>
            </p:cNvPr>
            <p:cNvSpPr txBox="1"/>
            <p:nvPr/>
          </p:nvSpPr>
          <p:spPr>
            <a:xfrm>
              <a:off x="4557713" y="2947172"/>
              <a:ext cx="2730828" cy="1222232"/>
            </a:xfrm>
            <a:prstGeom prst="rect">
              <a:avLst/>
            </a:prstGeom>
            <a:noFill/>
          </p:spPr>
          <p:txBody>
            <a:bodyPr wrap="square" lIns="0" tIns="0" rIns="0" bIns="0" rtlCol="0" anchor="ctr">
              <a:noAutofit/>
            </a:bodyPr>
            <a:lstStyle>
              <a:lvl1pPr>
                <a:buFont typeface="Symbol" panose="05050102010706020507" pitchFamily="18" charset="2"/>
                <a:buChar char="-"/>
              </a:lvl1pPr>
              <a:lvl2pPr>
                <a:buFont typeface="Symbol" panose="05050102010706020507" pitchFamily="18" charset="2"/>
                <a:buChar char="-"/>
              </a:lvl2pPr>
              <a:lvl3pPr>
                <a:buFont typeface="Symbol" panose="05050102010706020507" pitchFamily="18" charset="2"/>
                <a:buChar char="-"/>
              </a:lvl3pPr>
              <a:lvl4pPr>
                <a:buFont typeface="Symbol" panose="05050102010706020507" pitchFamily="18" charset="2"/>
                <a:buChar char="-"/>
              </a:lvl4pPr>
              <a:lvl5pPr>
                <a:buFont typeface="Symbol" panose="05050102010706020507" pitchFamily="18" charset="2"/>
                <a:buChar char="-"/>
              </a:lvl5pPr>
              <a:lvl6pPr>
                <a:buFont typeface="Symbol" panose="05050102010706020507" pitchFamily="18" charset="2"/>
                <a:buChar char="-"/>
              </a:lvl6pPr>
              <a:lvl7pPr>
                <a:buFont typeface="Symbol" panose="05050102010706020507" pitchFamily="18" charset="2"/>
                <a:buChar char="-"/>
              </a:lvl7pPr>
              <a:lvl8pPr>
                <a:buFont typeface="Symbol" panose="05050102010706020507" pitchFamily="18" charset="2"/>
                <a:buChar char="-"/>
              </a:lvl8pPr>
              <a:lvl9pPr>
                <a:buFont typeface="Symbol" panose="05050102010706020507" pitchFamily="18" charset="2"/>
                <a:buChar char="-"/>
              </a:lvl9pPr>
            </a:lstStyle>
            <a:p>
              <a:pPr>
                <a:lnSpc>
                  <a:spcPct val="95000"/>
                </a:lnSpc>
                <a:spcBef>
                  <a:spcPts val="600"/>
                </a:spcBef>
                <a:buNone/>
                <a:defRPr/>
              </a:pPr>
              <a:r>
                <a:rPr kumimoji="0" lang="en-GB" sz="1050" b="0" i="0" u="none" strike="noStrike" kern="1200" cap="none" spc="0" normalizeH="0" baseline="0" noProof="0">
                  <a:ln>
                    <a:noFill/>
                  </a:ln>
                  <a:solidFill>
                    <a:srgbClr val="000000"/>
                  </a:solidFill>
                  <a:effectLst/>
                  <a:uLnTx/>
                  <a:uFillTx/>
                  <a:latin typeface="Verdana"/>
                  <a:ea typeface="+mn-ea"/>
                  <a:cs typeface="+mn-cs"/>
                </a:rPr>
                <a:t>Plants can also benefit of some revenues from ancillary services participation on which the scheme envisages a severe revenue sharing </a:t>
              </a:r>
              <a:r>
                <a:rPr lang="en-GB" sz="1050">
                  <a:solidFill>
                    <a:srgbClr val="000000"/>
                  </a:solidFill>
                  <a:latin typeface="Verdana"/>
                </a:rPr>
                <a:t>(80%</a:t>
              </a:r>
              <a:r>
                <a:rPr kumimoji="0" lang="en-GB" sz="1050" b="0" i="0" u="none" strike="noStrike" kern="1200" cap="none" spc="0" normalizeH="0" baseline="0" noProof="0">
                  <a:ln>
                    <a:noFill/>
                  </a:ln>
                  <a:solidFill>
                    <a:srgbClr val="000000"/>
                  </a:solidFill>
                  <a:effectLst/>
                  <a:uLnTx/>
                  <a:uFillTx/>
                  <a:latin typeface="Verdana"/>
                  <a:ea typeface="+mn-ea"/>
                  <a:cs typeface="+mn-cs"/>
                </a:rPr>
                <a:t> to Terna; </a:t>
              </a:r>
              <a:r>
                <a:rPr lang="en-GB" sz="1050">
                  <a:solidFill>
                    <a:srgbClr val="000000"/>
                  </a:solidFill>
                  <a:latin typeface="Verdana"/>
                </a:rPr>
                <a:t>20</a:t>
              </a:r>
              <a:r>
                <a:rPr kumimoji="0" lang="en-GB" sz="1050" b="0" i="0" u="none" strike="noStrike" kern="1200" cap="none" spc="0" normalizeH="0" baseline="0" noProof="0">
                  <a:ln>
                    <a:noFill/>
                  </a:ln>
                  <a:solidFill>
                    <a:srgbClr val="000000"/>
                  </a:solidFill>
                  <a:effectLst/>
                  <a:uLnTx/>
                  <a:uFillTx/>
                  <a:latin typeface="Verdana"/>
                  <a:ea typeface="+mn-ea"/>
                  <a:cs typeface="+mn-cs"/>
                </a:rPr>
                <a:t>% to market operators</a:t>
              </a:r>
              <a:r>
                <a:rPr kumimoji="0" lang="en-GB" sz="1050" b="0" i="0" u="none" strike="noStrike" kern="1200" cap="none" spc="0" normalizeH="0" baseline="30000" noProof="0">
                  <a:ln>
                    <a:noFill/>
                  </a:ln>
                  <a:solidFill>
                    <a:srgbClr val="000000"/>
                  </a:solidFill>
                  <a:effectLst/>
                  <a:uLnTx/>
                  <a:uFillTx/>
                  <a:latin typeface="Verdana"/>
                  <a:ea typeface="+mn-ea"/>
                  <a:cs typeface="+mn-cs"/>
                </a:rPr>
                <a:t>1</a:t>
              </a:r>
              <a:r>
                <a:rPr kumimoji="0" lang="en-GB" sz="1050" b="0" i="0" u="none" strike="noStrike" kern="1200" cap="none" spc="0" normalizeH="0" baseline="0" noProof="0">
                  <a:ln>
                    <a:noFill/>
                  </a:ln>
                  <a:solidFill>
                    <a:srgbClr val="000000"/>
                  </a:solidFill>
                  <a:effectLst/>
                  <a:uLnTx/>
                  <a:uFillTx/>
                  <a:latin typeface="Verdana"/>
                  <a:ea typeface="+mn-ea"/>
                  <a:cs typeface="+mn-cs"/>
                </a:rPr>
                <a:t>)</a:t>
              </a:r>
              <a:r>
                <a:rPr lang="en-GB" sz="1050">
                  <a:solidFill>
                    <a:srgbClr val="000000"/>
                  </a:solidFill>
                  <a:latin typeface="Verdana"/>
                </a:rPr>
                <a:t> </a:t>
              </a:r>
              <a:endParaRPr kumimoji="0" lang="en-GB" sz="1050" b="0" i="0" u="none" strike="noStrike" kern="1200" cap="none" spc="0" normalizeH="0" baseline="0" noProof="0">
                <a:ln>
                  <a:noFill/>
                </a:ln>
                <a:solidFill>
                  <a:srgbClr val="000000"/>
                </a:solidFill>
                <a:effectLst/>
                <a:uLnTx/>
                <a:uFillTx/>
                <a:latin typeface="Verdana"/>
                <a:ea typeface="+mn-ea"/>
                <a:cs typeface="+mn-cs"/>
              </a:endParaRPr>
            </a:p>
            <a:p>
              <a:pPr marR="0" lvl="0" algn="l" defTabSz="914400" rtl="0" eaLnBrk="1" fontAlgn="auto" latinLnBrk="0" hangingPunct="1">
                <a:lnSpc>
                  <a:spcPct val="95000"/>
                </a:lnSpc>
                <a:spcBef>
                  <a:spcPts val="600"/>
                </a:spcBef>
                <a:spcAft>
                  <a:spcPts val="0"/>
                </a:spcAft>
                <a:buNone/>
                <a:tabLst/>
                <a:defRPr/>
              </a:pPr>
              <a:r>
                <a:rPr kumimoji="0" lang="en-GB" sz="1050" b="0" i="0" u="none" strike="noStrike" kern="1200" cap="none" spc="0" normalizeH="0" baseline="0" noProof="0">
                  <a:ln>
                    <a:noFill/>
                  </a:ln>
                  <a:solidFill>
                    <a:srgbClr val="000000"/>
                  </a:solidFill>
                  <a:effectLst/>
                  <a:uLnTx/>
                  <a:uFillTx/>
                  <a:latin typeface="Verdana"/>
                  <a:ea typeface="+mn-ea"/>
                  <a:cs typeface="+mn-cs"/>
                </a:rPr>
                <a:t>Caps on upward/downward offers will further reduce achievable margins</a:t>
              </a:r>
              <a:endParaRPr lang="en-GB" sz="1050" b="0" i="0" u="none" strike="noStrike" kern="1200" cap="none" spc="0" normalizeH="0" baseline="0" noProof="0">
                <a:ln>
                  <a:noFill/>
                </a:ln>
                <a:solidFill>
                  <a:srgbClr val="000000"/>
                </a:solidFill>
                <a:effectLst/>
                <a:uLnTx/>
                <a:uFillTx/>
                <a:latin typeface="Verdana"/>
                <a:ea typeface="Verdana"/>
              </a:endParaRPr>
            </a:p>
          </p:txBody>
        </p:sp>
        <p:sp>
          <p:nvSpPr>
            <p:cNvPr id="19" name="Rettangolo 154">
              <a:extLst>
                <a:ext uri="{FF2B5EF4-FFF2-40B4-BE49-F238E27FC236}">
                  <a16:creationId xmlns:a16="http://schemas.microsoft.com/office/drawing/2014/main" id="{8E9E8ACD-47D6-30CB-793B-031F6E4775A8}"/>
                </a:ext>
              </a:extLst>
            </p:cNvPr>
            <p:cNvSpPr/>
            <p:nvPr/>
          </p:nvSpPr>
          <p:spPr>
            <a:xfrm>
              <a:off x="5493593" y="2511380"/>
              <a:ext cx="1677690" cy="33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95000"/>
                </a:lnSpc>
                <a:spcBef>
                  <a:spcPts val="600"/>
                </a:spcBef>
                <a:spcAft>
                  <a:spcPts val="0"/>
                </a:spcAft>
                <a:buClrTx/>
                <a:buSzTx/>
                <a:buFontTx/>
                <a:buNone/>
                <a:tabLst/>
                <a:defRPr/>
              </a:pPr>
              <a:r>
                <a:rPr kumimoji="0" lang="en-GB" sz="1200" b="1" i="0" u="none" strike="noStrike" kern="1200" cap="none" spc="0" normalizeH="0" baseline="0" noProof="0">
                  <a:ln>
                    <a:noFill/>
                  </a:ln>
                  <a:solidFill>
                    <a:schemeClr val="accent3">
                      <a:lumMod val="60000"/>
                      <a:lumOff val="40000"/>
                    </a:schemeClr>
                  </a:solidFill>
                  <a:effectLst/>
                  <a:uLnTx/>
                  <a:uFillTx/>
                  <a:latin typeface="Verdana"/>
                  <a:ea typeface="+mn-ea"/>
                  <a:cs typeface="+mn-cs"/>
                </a:rPr>
                <a:t>Ancillary Services market</a:t>
              </a:r>
            </a:p>
          </p:txBody>
        </p:sp>
        <p:sp>
          <p:nvSpPr>
            <p:cNvPr id="20" name="TextBox 19">
              <a:extLst>
                <a:ext uri="{FF2B5EF4-FFF2-40B4-BE49-F238E27FC236}">
                  <a16:creationId xmlns:a16="http://schemas.microsoft.com/office/drawing/2014/main" id="{A7F90D46-A86E-DE0A-6606-4DB504B28AD6}"/>
                </a:ext>
              </a:extLst>
            </p:cNvPr>
            <p:cNvSpPr txBox="1"/>
            <p:nvPr/>
          </p:nvSpPr>
          <p:spPr>
            <a:xfrm>
              <a:off x="4557713" y="2511380"/>
              <a:ext cx="1243977" cy="432384"/>
            </a:xfrm>
            <a:prstGeom prst="rect">
              <a:avLst/>
            </a:prstGeom>
            <a:noFill/>
          </p:spPr>
          <p:txBody>
            <a:bodyPr wrap="square" lIns="0" tIns="0" rIns="0" bIns="0" rtlCol="0" anchor="t">
              <a:noAutofit/>
            </a:bodyPr>
            <a:lstStyle/>
            <a:p>
              <a:pPr>
                <a:lnSpc>
                  <a:spcPct val="95000"/>
                </a:lnSpc>
                <a:spcBef>
                  <a:spcPts val="600"/>
                </a:spcBef>
              </a:pPr>
              <a:r>
                <a:rPr lang="en-GB" sz="2400" b="1">
                  <a:solidFill>
                    <a:schemeClr val="accent3">
                      <a:lumMod val="60000"/>
                      <a:lumOff val="40000"/>
                    </a:schemeClr>
                  </a:solidFill>
                </a:rPr>
                <a:t>10%</a:t>
              </a:r>
            </a:p>
          </p:txBody>
        </p:sp>
      </p:grpSp>
      <p:cxnSp>
        <p:nvCxnSpPr>
          <p:cNvPr id="25" name="Straight Connector 24">
            <a:extLst>
              <a:ext uri="{FF2B5EF4-FFF2-40B4-BE49-F238E27FC236}">
                <a16:creationId xmlns:a16="http://schemas.microsoft.com/office/drawing/2014/main" id="{0657E78F-BCAB-DD4D-CD4A-447CB7A29B4D}"/>
              </a:ext>
            </a:extLst>
          </p:cNvPr>
          <p:cNvCxnSpPr>
            <a:cxnSpLocks/>
          </p:cNvCxnSpPr>
          <p:nvPr/>
        </p:nvCxnSpPr>
        <p:spPr>
          <a:xfrm flipV="1">
            <a:off x="2264229" y="5087721"/>
            <a:ext cx="782700" cy="886328"/>
          </a:xfrm>
          <a:prstGeom prst="line">
            <a:avLst/>
          </a:prstGeom>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CBB355CA-BC9C-BA34-996E-FC51845B6351}"/>
              </a:ext>
            </a:extLst>
          </p:cNvPr>
          <p:cNvSpPr txBox="1"/>
          <p:nvPr/>
        </p:nvSpPr>
        <p:spPr>
          <a:xfrm>
            <a:off x="7733720" y="2713238"/>
            <a:ext cx="3203673" cy="531188"/>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Fixed remuneration represents almost all the revenues, minimizing market risk exposure</a:t>
            </a:r>
          </a:p>
        </p:txBody>
      </p:sp>
      <p:sp>
        <p:nvSpPr>
          <p:cNvPr id="6" name="TextBox 5">
            <a:extLst>
              <a:ext uri="{FF2B5EF4-FFF2-40B4-BE49-F238E27FC236}">
                <a16:creationId xmlns:a16="http://schemas.microsoft.com/office/drawing/2014/main" id="{858D31FC-50E4-B6DB-7F4A-A300631BCE2F}"/>
              </a:ext>
            </a:extLst>
          </p:cNvPr>
          <p:cNvSpPr txBox="1"/>
          <p:nvPr/>
        </p:nvSpPr>
        <p:spPr>
          <a:xfrm>
            <a:off x="7733720" y="3720393"/>
            <a:ext cx="3203673" cy="670723"/>
          </a:xfrm>
          <a:prstGeom prst="rect">
            <a:avLst/>
          </a:prstGeom>
          <a:noFill/>
        </p:spPr>
        <p:txBody>
          <a:bodyPr wrap="square" lIns="0" tIns="0" rIns="0" bIns="0" rtlCol="0" anchor="t">
            <a:noAutofit/>
          </a:bodyPr>
          <a:lstStyle/>
          <a:p>
            <a:pPr>
              <a:lnSpc>
                <a:spcPct val="95000"/>
              </a:lnSpc>
              <a:spcBef>
                <a:spcPts val="600"/>
              </a:spcBef>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The participation to ancillary services might provide an interesting</a:t>
            </a:r>
            <a:r>
              <a:rPr lang="en-GB" sz="1200" dirty="0">
                <a:solidFill>
                  <a:srgbClr val="000000"/>
                </a:solidFill>
                <a:latin typeface="Verdana"/>
              </a:rPr>
              <a:t>g upside to owners</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B026249B-E06B-E90D-8F20-4CB8643A0503}"/>
              </a:ext>
            </a:extLst>
          </p:cNvPr>
          <p:cNvSpPr txBox="1"/>
          <p:nvPr/>
        </p:nvSpPr>
        <p:spPr>
          <a:xfrm>
            <a:off x="7733720" y="4867083"/>
            <a:ext cx="3203673" cy="537071"/>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Possible merchant operation before and after the delivery period constitutes an upside, as well as participation to capacity market as existing plant after MACSE contract expiration</a:t>
            </a:r>
          </a:p>
        </p:txBody>
      </p:sp>
      <p:pic>
        <p:nvPicPr>
          <p:cNvPr id="27" name="Busienss 4">
            <a:extLst>
              <a:ext uri="{FF2B5EF4-FFF2-40B4-BE49-F238E27FC236}">
                <a16:creationId xmlns:a16="http://schemas.microsoft.com/office/drawing/2014/main" id="{88495E18-8953-9527-627E-31551265001E}"/>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28636" y="4867083"/>
            <a:ext cx="314325" cy="314325"/>
          </a:xfrm>
          <a:prstGeom prst="rect">
            <a:avLst/>
          </a:prstGeom>
        </p:spPr>
      </p:pic>
      <p:pic>
        <p:nvPicPr>
          <p:cNvPr id="29" name="Money 4">
            <a:extLst>
              <a:ext uri="{FF2B5EF4-FFF2-40B4-BE49-F238E27FC236}">
                <a16:creationId xmlns:a16="http://schemas.microsoft.com/office/drawing/2014/main" id="{1FF2A22B-E05B-B337-4E92-7FBEC1862497}"/>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58162" y="2713238"/>
            <a:ext cx="255273" cy="324000"/>
          </a:xfrm>
          <a:prstGeom prst="rect">
            <a:avLst/>
          </a:prstGeom>
        </p:spPr>
      </p:pic>
      <p:pic>
        <p:nvPicPr>
          <p:cNvPr id="31" name="Business 3">
            <a:extLst>
              <a:ext uri="{FF2B5EF4-FFF2-40B4-BE49-F238E27FC236}">
                <a16:creationId xmlns:a16="http://schemas.microsoft.com/office/drawing/2014/main" id="{2CD17D59-3222-6861-3F9B-E0CA0F4B60BF}"/>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28636" y="3720393"/>
            <a:ext cx="314325" cy="314325"/>
          </a:xfrm>
          <a:prstGeom prst="rect">
            <a:avLst/>
          </a:prstGeom>
        </p:spPr>
      </p:pic>
      <p:cxnSp>
        <p:nvCxnSpPr>
          <p:cNvPr id="66" name="Straight Connector 65">
            <a:extLst>
              <a:ext uri="{FF2B5EF4-FFF2-40B4-BE49-F238E27FC236}">
                <a16:creationId xmlns:a16="http://schemas.microsoft.com/office/drawing/2014/main" id="{E6F18E07-AD4B-2352-988A-4C4F6C751881}"/>
              </a:ext>
            </a:extLst>
          </p:cNvPr>
          <p:cNvCxnSpPr>
            <a:cxnSpLocks/>
          </p:cNvCxnSpPr>
          <p:nvPr/>
        </p:nvCxnSpPr>
        <p:spPr>
          <a:xfrm flipV="1">
            <a:off x="2264229" y="3037238"/>
            <a:ext cx="782700" cy="886328"/>
          </a:xfrm>
          <a:prstGeom prst="line">
            <a:avLst/>
          </a:prstGeom>
          <a:ln/>
        </p:spPr>
        <p:style>
          <a:lnRef idx="1">
            <a:schemeClr val="accent2"/>
          </a:lnRef>
          <a:fillRef idx="0">
            <a:schemeClr val="accent2"/>
          </a:fillRef>
          <a:effectRef idx="0">
            <a:schemeClr val="accent2"/>
          </a:effectRef>
          <a:fontRef idx="minor">
            <a:schemeClr val="tx1"/>
          </a:fontRef>
        </p:style>
      </p:cxnSp>
      <p:sp>
        <p:nvSpPr>
          <p:cNvPr id="23" name="Date Placeholder 7">
            <a:extLst>
              <a:ext uri="{FF2B5EF4-FFF2-40B4-BE49-F238E27FC236}">
                <a16:creationId xmlns:a16="http://schemas.microsoft.com/office/drawing/2014/main" id="{44D97443-997A-BC9B-E83A-836571B6F174}"/>
              </a:ext>
            </a:extLst>
          </p:cNvPr>
          <p:cNvSpPr>
            <a:spLocks noGrp="1"/>
          </p:cNvSpPr>
          <p:nvPr>
            <p:ph type="dt" sz="half" idx="34"/>
          </p:nvPr>
        </p:nvSpPr>
        <p:spPr>
          <a:xfrm>
            <a:off x="964590" y="6445090"/>
            <a:ext cx="482610" cy="190501"/>
          </a:xfrm>
        </p:spPr>
        <p:txBody>
          <a:bodyPr/>
          <a:lstStyle/>
          <a:p>
            <a:r>
              <a:rPr lang="it-IT" noProof="0"/>
              <a:t>04/12/2024 |</a:t>
            </a:r>
            <a:endParaRPr lang="en-GB" noProof="0"/>
          </a:p>
        </p:txBody>
      </p:sp>
    </p:spTree>
    <p:extLst>
      <p:ext uri="{BB962C8B-B14F-4D97-AF65-F5344CB8AC3E}">
        <p14:creationId xmlns:p14="http://schemas.microsoft.com/office/powerpoint/2010/main" val="8314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818BE1C8-B507-0F71-30A0-1A48E7D7D661}"/>
              </a:ext>
            </a:extLst>
          </p:cNvPr>
          <p:cNvGraphicFramePr>
            <a:graphicFrameLocks noChangeAspect="1"/>
          </p:cNvGraphicFramePr>
          <p:nvPr>
            <p:custDataLst>
              <p:tags r:id="rId1"/>
            </p:custDataLst>
            <p:extLst>
              <p:ext uri="{D42A27DB-BD31-4B8C-83A1-F6EECF244321}">
                <p14:modId xmlns:p14="http://schemas.microsoft.com/office/powerpoint/2010/main" val="106015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86" imgH="386" progId="TCLayout.ActiveDocument.1">
                  <p:embed/>
                </p:oleObj>
              </mc:Choice>
              <mc:Fallback>
                <p:oleObj name="think-cell Slide" r:id="rId13" imgW="386" imgH="386" progId="TCLayout.ActiveDocument.1">
                  <p:embed/>
                  <p:pic>
                    <p:nvPicPr>
                      <p:cNvPr id="50" name="think-cell data - do not delete" hidden="1">
                        <a:extLst>
                          <a:ext uri="{FF2B5EF4-FFF2-40B4-BE49-F238E27FC236}">
                            <a16:creationId xmlns:a16="http://schemas.microsoft.com/office/drawing/2014/main" id="{818BE1C8-B507-0F71-30A0-1A48E7D7D66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grpSp>
        <p:nvGrpSpPr>
          <p:cNvPr id="55" name="Group 54">
            <a:extLst>
              <a:ext uri="{FF2B5EF4-FFF2-40B4-BE49-F238E27FC236}">
                <a16:creationId xmlns:a16="http://schemas.microsoft.com/office/drawing/2014/main" id="{0846F49E-8DF7-AEF6-8F3D-42465237746D}"/>
              </a:ext>
            </a:extLst>
          </p:cNvPr>
          <p:cNvGrpSpPr/>
          <p:nvPr/>
        </p:nvGrpSpPr>
        <p:grpSpPr>
          <a:xfrm>
            <a:off x="3592042" y="1850297"/>
            <a:ext cx="5013325" cy="4340111"/>
            <a:chOff x="4429751" y="2801229"/>
            <a:chExt cx="3982476" cy="3414001"/>
          </a:xfrm>
        </p:grpSpPr>
        <p:sp>
          <p:nvSpPr>
            <p:cNvPr id="11" name="Freeform 7">
              <a:extLst>
                <a:ext uri="{FF2B5EF4-FFF2-40B4-BE49-F238E27FC236}">
                  <a16:creationId xmlns:a16="http://schemas.microsoft.com/office/drawing/2014/main" id="{D911223E-5C93-687E-6F26-059C51D4F4AA}"/>
                </a:ext>
              </a:extLst>
            </p:cNvPr>
            <p:cNvSpPr>
              <a:spLocks/>
            </p:cNvSpPr>
            <p:nvPr/>
          </p:nvSpPr>
          <p:spPr bwMode="auto">
            <a:xfrm>
              <a:off x="7381863" y="4782480"/>
              <a:ext cx="559244" cy="919155"/>
            </a:xfrm>
            <a:custGeom>
              <a:avLst/>
              <a:gdLst>
                <a:gd name="T0" fmla="*/ 256 w 1845"/>
                <a:gd name="T1" fmla="*/ 298 h 3303"/>
                <a:gd name="T2" fmla="*/ 385 w 1845"/>
                <a:gd name="T3" fmla="*/ 708 h 3303"/>
                <a:gd name="T4" fmla="*/ 355 w 1845"/>
                <a:gd name="T5" fmla="*/ 903 h 3303"/>
                <a:gd name="T6" fmla="*/ 550 w 1845"/>
                <a:gd name="T7" fmla="*/ 1173 h 3303"/>
                <a:gd name="T8" fmla="*/ 630 w 1845"/>
                <a:gd name="T9" fmla="*/ 1698 h 3303"/>
                <a:gd name="T10" fmla="*/ 765 w 1845"/>
                <a:gd name="T11" fmla="*/ 1893 h 3303"/>
                <a:gd name="T12" fmla="*/ 765 w 1845"/>
                <a:gd name="T13" fmla="*/ 2113 h 3303"/>
                <a:gd name="T14" fmla="*/ 565 w 1845"/>
                <a:gd name="T15" fmla="*/ 2148 h 3303"/>
                <a:gd name="T16" fmla="*/ 295 w 1845"/>
                <a:gd name="T17" fmla="*/ 2283 h 3303"/>
                <a:gd name="T18" fmla="*/ 325 w 1845"/>
                <a:gd name="T19" fmla="*/ 2488 h 3303"/>
                <a:gd name="T20" fmla="*/ 300 w 1845"/>
                <a:gd name="T21" fmla="*/ 2608 h 3303"/>
                <a:gd name="T22" fmla="*/ 280 w 1845"/>
                <a:gd name="T23" fmla="*/ 2763 h 3303"/>
                <a:gd name="T24" fmla="*/ 105 w 1845"/>
                <a:gd name="T25" fmla="*/ 2853 h 3303"/>
                <a:gd name="T26" fmla="*/ 0 w 1845"/>
                <a:gd name="T27" fmla="*/ 2938 h 3303"/>
                <a:gd name="T28" fmla="*/ 70 w 1845"/>
                <a:gd name="T29" fmla="*/ 3303 h 3303"/>
                <a:gd name="T30" fmla="*/ 270 w 1845"/>
                <a:gd name="T31" fmla="*/ 3253 h 3303"/>
                <a:gd name="T32" fmla="*/ 535 w 1845"/>
                <a:gd name="T33" fmla="*/ 3283 h 3303"/>
                <a:gd name="T34" fmla="*/ 565 w 1845"/>
                <a:gd name="T35" fmla="*/ 3058 h 3303"/>
                <a:gd name="T36" fmla="*/ 1110 w 1845"/>
                <a:gd name="T37" fmla="*/ 2593 h 3303"/>
                <a:gd name="T38" fmla="*/ 1090 w 1845"/>
                <a:gd name="T39" fmla="*/ 2178 h 3303"/>
                <a:gd name="T40" fmla="*/ 1335 w 1845"/>
                <a:gd name="T41" fmla="*/ 1978 h 3303"/>
                <a:gd name="T42" fmla="*/ 1455 w 1845"/>
                <a:gd name="T43" fmla="*/ 1888 h 3303"/>
                <a:gd name="T44" fmla="*/ 1560 w 1845"/>
                <a:gd name="T45" fmla="*/ 1863 h 3303"/>
                <a:gd name="T46" fmla="*/ 1780 w 1845"/>
                <a:gd name="T47" fmla="*/ 1963 h 3303"/>
                <a:gd name="T48" fmla="*/ 1845 w 1845"/>
                <a:gd name="T49" fmla="*/ 1818 h 3303"/>
                <a:gd name="T50" fmla="*/ 1800 w 1845"/>
                <a:gd name="T51" fmla="*/ 1233 h 3303"/>
                <a:gd name="T52" fmla="*/ 1575 w 1845"/>
                <a:gd name="T53" fmla="*/ 993 h 3303"/>
                <a:gd name="T54" fmla="*/ 1390 w 1845"/>
                <a:gd name="T55" fmla="*/ 973 h 3303"/>
                <a:gd name="T56" fmla="*/ 1180 w 1845"/>
                <a:gd name="T57" fmla="*/ 883 h 3303"/>
                <a:gd name="T58" fmla="*/ 1105 w 1845"/>
                <a:gd name="T59" fmla="*/ 703 h 3303"/>
                <a:gd name="T60" fmla="*/ 1125 w 1845"/>
                <a:gd name="T61" fmla="*/ 528 h 3303"/>
                <a:gd name="T62" fmla="*/ 1230 w 1845"/>
                <a:gd name="T63" fmla="*/ 423 h 3303"/>
                <a:gd name="T64" fmla="*/ 1240 w 1845"/>
                <a:gd name="T65" fmla="*/ 193 h 3303"/>
                <a:gd name="T66" fmla="*/ 1345 w 1845"/>
                <a:gd name="T67" fmla="*/ 63 h 3303"/>
                <a:gd name="T68" fmla="*/ 1233 w 1845"/>
                <a:gd name="T69" fmla="*/ 4 h 3303"/>
                <a:gd name="T70" fmla="*/ 1075 w 1845"/>
                <a:gd name="T71" fmla="*/ 0 h 3303"/>
                <a:gd name="T72" fmla="*/ 1075 w 1845"/>
                <a:gd name="T73" fmla="*/ 153 h 3303"/>
                <a:gd name="T74" fmla="*/ 1000 w 1845"/>
                <a:gd name="T75" fmla="*/ 313 h 3303"/>
                <a:gd name="T76" fmla="*/ 703 w 1845"/>
                <a:gd name="T77" fmla="*/ 274 h 3303"/>
                <a:gd name="T78" fmla="*/ 612 w 1845"/>
                <a:gd name="T79" fmla="*/ 180 h 3303"/>
                <a:gd name="T80" fmla="*/ 435 w 1845"/>
                <a:gd name="T81" fmla="*/ 148 h 3303"/>
                <a:gd name="T82" fmla="*/ 256 w 1845"/>
                <a:gd name="T83" fmla="*/ 298 h 3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5" h="3303">
                  <a:moveTo>
                    <a:pt x="256" y="298"/>
                  </a:moveTo>
                  <a:lnTo>
                    <a:pt x="385" y="708"/>
                  </a:lnTo>
                  <a:lnTo>
                    <a:pt x="355" y="903"/>
                  </a:lnTo>
                  <a:lnTo>
                    <a:pt x="550" y="1173"/>
                  </a:lnTo>
                  <a:lnTo>
                    <a:pt x="630" y="1698"/>
                  </a:lnTo>
                  <a:lnTo>
                    <a:pt x="765" y="1893"/>
                  </a:lnTo>
                  <a:lnTo>
                    <a:pt x="765" y="2113"/>
                  </a:lnTo>
                  <a:lnTo>
                    <a:pt x="565" y="2148"/>
                  </a:lnTo>
                  <a:lnTo>
                    <a:pt x="295" y="2283"/>
                  </a:lnTo>
                  <a:lnTo>
                    <a:pt x="325" y="2488"/>
                  </a:lnTo>
                  <a:lnTo>
                    <a:pt x="300" y="2608"/>
                  </a:lnTo>
                  <a:lnTo>
                    <a:pt x="280" y="2763"/>
                  </a:lnTo>
                  <a:lnTo>
                    <a:pt x="105" y="2853"/>
                  </a:lnTo>
                  <a:lnTo>
                    <a:pt x="0" y="2938"/>
                  </a:lnTo>
                  <a:lnTo>
                    <a:pt x="70" y="3303"/>
                  </a:lnTo>
                  <a:lnTo>
                    <a:pt x="270" y="3253"/>
                  </a:lnTo>
                  <a:lnTo>
                    <a:pt x="535" y="3283"/>
                  </a:lnTo>
                  <a:lnTo>
                    <a:pt x="565" y="3058"/>
                  </a:lnTo>
                  <a:lnTo>
                    <a:pt x="1110" y="2593"/>
                  </a:lnTo>
                  <a:lnTo>
                    <a:pt x="1090" y="2178"/>
                  </a:lnTo>
                  <a:lnTo>
                    <a:pt x="1335" y="1978"/>
                  </a:lnTo>
                  <a:lnTo>
                    <a:pt x="1455" y="1888"/>
                  </a:lnTo>
                  <a:lnTo>
                    <a:pt x="1560" y="1863"/>
                  </a:lnTo>
                  <a:lnTo>
                    <a:pt x="1780" y="1963"/>
                  </a:lnTo>
                  <a:lnTo>
                    <a:pt x="1845" y="1818"/>
                  </a:lnTo>
                  <a:lnTo>
                    <a:pt x="1800" y="1233"/>
                  </a:lnTo>
                  <a:lnTo>
                    <a:pt x="1575" y="993"/>
                  </a:lnTo>
                  <a:lnTo>
                    <a:pt x="1390" y="973"/>
                  </a:lnTo>
                  <a:lnTo>
                    <a:pt x="1180" y="883"/>
                  </a:lnTo>
                  <a:lnTo>
                    <a:pt x="1105" y="703"/>
                  </a:lnTo>
                  <a:lnTo>
                    <a:pt x="1125" y="528"/>
                  </a:lnTo>
                  <a:lnTo>
                    <a:pt x="1230" y="423"/>
                  </a:lnTo>
                  <a:lnTo>
                    <a:pt x="1240" y="193"/>
                  </a:lnTo>
                  <a:lnTo>
                    <a:pt x="1345" y="63"/>
                  </a:lnTo>
                  <a:lnTo>
                    <a:pt x="1233" y="4"/>
                  </a:lnTo>
                  <a:lnTo>
                    <a:pt x="1075" y="0"/>
                  </a:lnTo>
                  <a:lnTo>
                    <a:pt x="1075" y="153"/>
                  </a:lnTo>
                  <a:lnTo>
                    <a:pt x="1000" y="313"/>
                  </a:lnTo>
                  <a:lnTo>
                    <a:pt x="703" y="274"/>
                  </a:lnTo>
                  <a:lnTo>
                    <a:pt x="612" y="180"/>
                  </a:lnTo>
                  <a:lnTo>
                    <a:pt x="435" y="148"/>
                  </a:lnTo>
                  <a:lnTo>
                    <a:pt x="256" y="298"/>
                  </a:lnTo>
                  <a:close/>
                </a:path>
              </a:pathLst>
            </a:custGeom>
            <a:solidFill>
              <a:schemeClr val="accent4">
                <a:lumMod val="60000"/>
                <a:lumOff val="40000"/>
              </a:schemeClr>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2" name="Freeform 8">
              <a:extLst>
                <a:ext uri="{FF2B5EF4-FFF2-40B4-BE49-F238E27FC236}">
                  <a16:creationId xmlns:a16="http://schemas.microsoft.com/office/drawing/2014/main" id="{6022FA8C-A39E-A4D0-28BA-2027785E8703}"/>
                </a:ext>
              </a:extLst>
            </p:cNvPr>
            <p:cNvSpPr>
              <a:spLocks/>
            </p:cNvSpPr>
            <p:nvPr/>
          </p:nvSpPr>
          <p:spPr bwMode="auto">
            <a:xfrm>
              <a:off x="7375084" y="4356817"/>
              <a:ext cx="498235" cy="515258"/>
            </a:xfrm>
            <a:custGeom>
              <a:avLst/>
              <a:gdLst>
                <a:gd name="T0" fmla="*/ 262 w 1640"/>
                <a:gd name="T1" fmla="*/ 83 h 1855"/>
                <a:gd name="T2" fmla="*/ 306 w 1640"/>
                <a:gd name="T3" fmla="*/ 206 h 1855"/>
                <a:gd name="T4" fmla="*/ 196 w 1640"/>
                <a:gd name="T5" fmla="*/ 342 h 1855"/>
                <a:gd name="T6" fmla="*/ 34 w 1640"/>
                <a:gd name="T7" fmla="*/ 360 h 1855"/>
                <a:gd name="T8" fmla="*/ 0 w 1640"/>
                <a:gd name="T9" fmla="*/ 518 h 1855"/>
                <a:gd name="T10" fmla="*/ 217 w 1640"/>
                <a:gd name="T11" fmla="*/ 973 h 1855"/>
                <a:gd name="T12" fmla="*/ 449 w 1640"/>
                <a:gd name="T13" fmla="*/ 1200 h 1855"/>
                <a:gd name="T14" fmla="*/ 180 w 1640"/>
                <a:gd name="T15" fmla="*/ 1743 h 1855"/>
                <a:gd name="T16" fmla="*/ 276 w 1640"/>
                <a:gd name="T17" fmla="*/ 1840 h 1855"/>
                <a:gd name="T18" fmla="*/ 455 w 1640"/>
                <a:gd name="T19" fmla="*/ 1690 h 1855"/>
                <a:gd name="T20" fmla="*/ 630 w 1640"/>
                <a:gd name="T21" fmla="*/ 1720 h 1855"/>
                <a:gd name="T22" fmla="*/ 723 w 1640"/>
                <a:gd name="T23" fmla="*/ 1812 h 1855"/>
                <a:gd name="T24" fmla="*/ 1020 w 1640"/>
                <a:gd name="T25" fmla="*/ 1855 h 1855"/>
                <a:gd name="T26" fmla="*/ 1095 w 1640"/>
                <a:gd name="T27" fmla="*/ 1695 h 1855"/>
                <a:gd name="T28" fmla="*/ 1095 w 1640"/>
                <a:gd name="T29" fmla="*/ 1540 h 1855"/>
                <a:gd name="T30" fmla="*/ 1256 w 1640"/>
                <a:gd name="T31" fmla="*/ 1545 h 1855"/>
                <a:gd name="T32" fmla="*/ 1364 w 1640"/>
                <a:gd name="T33" fmla="*/ 1605 h 1855"/>
                <a:gd name="T34" fmla="*/ 1640 w 1640"/>
                <a:gd name="T35" fmla="*/ 1137 h 1855"/>
                <a:gd name="T36" fmla="*/ 1550 w 1640"/>
                <a:gd name="T37" fmla="*/ 911 h 1855"/>
                <a:gd name="T38" fmla="*/ 1579 w 1640"/>
                <a:gd name="T39" fmla="*/ 734 h 1855"/>
                <a:gd name="T40" fmla="*/ 1469 w 1640"/>
                <a:gd name="T41" fmla="*/ 614 h 1855"/>
                <a:gd name="T42" fmla="*/ 1217 w 1640"/>
                <a:gd name="T43" fmla="*/ 645 h 1855"/>
                <a:gd name="T44" fmla="*/ 1040 w 1640"/>
                <a:gd name="T45" fmla="*/ 479 h 1855"/>
                <a:gd name="T46" fmla="*/ 1007 w 1640"/>
                <a:gd name="T47" fmla="*/ 369 h 1855"/>
                <a:gd name="T48" fmla="*/ 845 w 1640"/>
                <a:gd name="T49" fmla="*/ 354 h 1855"/>
                <a:gd name="T50" fmla="*/ 803 w 1640"/>
                <a:gd name="T51" fmla="*/ 193 h 1855"/>
                <a:gd name="T52" fmla="*/ 704 w 1640"/>
                <a:gd name="T53" fmla="*/ 105 h 1855"/>
                <a:gd name="T54" fmla="*/ 666 w 1640"/>
                <a:gd name="T55" fmla="*/ 0 h 1855"/>
                <a:gd name="T56" fmla="*/ 525 w 1640"/>
                <a:gd name="T57" fmla="*/ 54 h 1855"/>
                <a:gd name="T58" fmla="*/ 262 w 1640"/>
                <a:gd name="T59" fmla="*/ 83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0" h="1855">
                  <a:moveTo>
                    <a:pt x="262" y="83"/>
                  </a:moveTo>
                  <a:lnTo>
                    <a:pt x="306" y="206"/>
                  </a:lnTo>
                  <a:lnTo>
                    <a:pt x="196" y="342"/>
                  </a:lnTo>
                  <a:lnTo>
                    <a:pt x="34" y="360"/>
                  </a:lnTo>
                  <a:lnTo>
                    <a:pt x="0" y="518"/>
                  </a:lnTo>
                  <a:lnTo>
                    <a:pt x="217" y="973"/>
                  </a:lnTo>
                  <a:lnTo>
                    <a:pt x="449" y="1200"/>
                  </a:lnTo>
                  <a:lnTo>
                    <a:pt x="180" y="1743"/>
                  </a:lnTo>
                  <a:lnTo>
                    <a:pt x="276" y="1840"/>
                  </a:lnTo>
                  <a:lnTo>
                    <a:pt x="455" y="1690"/>
                  </a:lnTo>
                  <a:lnTo>
                    <a:pt x="630" y="1720"/>
                  </a:lnTo>
                  <a:lnTo>
                    <a:pt x="723" y="1812"/>
                  </a:lnTo>
                  <a:lnTo>
                    <a:pt x="1020" y="1855"/>
                  </a:lnTo>
                  <a:lnTo>
                    <a:pt x="1095" y="1695"/>
                  </a:lnTo>
                  <a:lnTo>
                    <a:pt x="1095" y="1540"/>
                  </a:lnTo>
                  <a:lnTo>
                    <a:pt x="1256" y="1545"/>
                  </a:lnTo>
                  <a:lnTo>
                    <a:pt x="1364" y="1605"/>
                  </a:lnTo>
                  <a:lnTo>
                    <a:pt x="1640" y="1137"/>
                  </a:lnTo>
                  <a:lnTo>
                    <a:pt x="1550" y="911"/>
                  </a:lnTo>
                  <a:lnTo>
                    <a:pt x="1579" y="734"/>
                  </a:lnTo>
                  <a:lnTo>
                    <a:pt x="1469" y="614"/>
                  </a:lnTo>
                  <a:lnTo>
                    <a:pt x="1217" y="645"/>
                  </a:lnTo>
                  <a:lnTo>
                    <a:pt x="1040" y="479"/>
                  </a:lnTo>
                  <a:lnTo>
                    <a:pt x="1007" y="369"/>
                  </a:lnTo>
                  <a:lnTo>
                    <a:pt x="845" y="354"/>
                  </a:lnTo>
                  <a:lnTo>
                    <a:pt x="803" y="193"/>
                  </a:lnTo>
                  <a:lnTo>
                    <a:pt x="704" y="105"/>
                  </a:lnTo>
                  <a:lnTo>
                    <a:pt x="666" y="0"/>
                  </a:lnTo>
                  <a:lnTo>
                    <a:pt x="525" y="54"/>
                  </a:lnTo>
                  <a:lnTo>
                    <a:pt x="262" y="83"/>
                  </a:lnTo>
                  <a:close/>
                </a:path>
              </a:pathLst>
            </a:custGeom>
            <a:solidFill>
              <a:schemeClr val="hlink"/>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 name="Freeform 9">
              <a:extLst>
                <a:ext uri="{FF2B5EF4-FFF2-40B4-BE49-F238E27FC236}">
                  <a16:creationId xmlns:a16="http://schemas.microsoft.com/office/drawing/2014/main" id="{401824BE-0C32-38F6-AB66-F6FE6E348E4F}"/>
                </a:ext>
              </a:extLst>
            </p:cNvPr>
            <p:cNvSpPr>
              <a:spLocks/>
            </p:cNvSpPr>
            <p:nvPr/>
          </p:nvSpPr>
          <p:spPr bwMode="auto">
            <a:xfrm>
              <a:off x="7275098" y="4067767"/>
              <a:ext cx="1137129" cy="919155"/>
            </a:xfrm>
            <a:custGeom>
              <a:avLst/>
              <a:gdLst>
                <a:gd name="T0" fmla="*/ 330 w 3751"/>
                <a:gd name="T1" fmla="*/ 0 h 3310"/>
                <a:gd name="T2" fmla="*/ 195 w 3751"/>
                <a:gd name="T3" fmla="*/ 160 h 3310"/>
                <a:gd name="T4" fmla="*/ 0 w 3751"/>
                <a:gd name="T5" fmla="*/ 240 h 3310"/>
                <a:gd name="T6" fmla="*/ 0 w 3751"/>
                <a:gd name="T7" fmla="*/ 460 h 3310"/>
                <a:gd name="T8" fmla="*/ 141 w 3751"/>
                <a:gd name="T9" fmla="*/ 616 h 3310"/>
                <a:gd name="T10" fmla="*/ 140 w 3751"/>
                <a:gd name="T11" fmla="*/ 720 h 3310"/>
                <a:gd name="T12" fmla="*/ 590 w 3751"/>
                <a:gd name="T13" fmla="*/ 1120 h 3310"/>
                <a:gd name="T14" fmla="*/ 855 w 3751"/>
                <a:gd name="T15" fmla="*/ 1090 h 3310"/>
                <a:gd name="T16" fmla="*/ 995 w 3751"/>
                <a:gd name="T17" fmla="*/ 1035 h 3310"/>
                <a:gd name="T18" fmla="*/ 1035 w 3751"/>
                <a:gd name="T19" fmla="*/ 1140 h 3310"/>
                <a:gd name="T20" fmla="*/ 1130 w 3751"/>
                <a:gd name="T21" fmla="*/ 1225 h 3310"/>
                <a:gd name="T22" fmla="*/ 1175 w 3751"/>
                <a:gd name="T23" fmla="*/ 1390 h 3310"/>
                <a:gd name="T24" fmla="*/ 1335 w 3751"/>
                <a:gd name="T25" fmla="*/ 1405 h 3310"/>
                <a:gd name="T26" fmla="*/ 1370 w 3751"/>
                <a:gd name="T27" fmla="*/ 1515 h 3310"/>
                <a:gd name="T28" fmla="*/ 1545 w 3751"/>
                <a:gd name="T29" fmla="*/ 1680 h 3310"/>
                <a:gd name="T30" fmla="*/ 1800 w 3751"/>
                <a:gd name="T31" fmla="*/ 1650 h 3310"/>
                <a:gd name="T32" fmla="*/ 1911 w 3751"/>
                <a:gd name="T33" fmla="*/ 1770 h 3310"/>
                <a:gd name="T34" fmla="*/ 1881 w 3751"/>
                <a:gd name="T35" fmla="*/ 1945 h 3310"/>
                <a:gd name="T36" fmla="*/ 1971 w 3751"/>
                <a:gd name="T37" fmla="*/ 2170 h 3310"/>
                <a:gd name="T38" fmla="*/ 2241 w 3751"/>
                <a:gd name="T39" fmla="*/ 2155 h 3310"/>
                <a:gd name="T40" fmla="*/ 2401 w 3751"/>
                <a:gd name="T41" fmla="*/ 2205 h 3310"/>
                <a:gd name="T42" fmla="*/ 2451 w 3751"/>
                <a:gd name="T43" fmla="*/ 2415 h 3310"/>
                <a:gd name="T44" fmla="*/ 2656 w 3751"/>
                <a:gd name="T45" fmla="*/ 2515 h 3310"/>
                <a:gd name="T46" fmla="*/ 2901 w 3751"/>
                <a:gd name="T47" fmla="*/ 2470 h 3310"/>
                <a:gd name="T48" fmla="*/ 3076 w 3751"/>
                <a:gd name="T49" fmla="*/ 2575 h 3310"/>
                <a:gd name="T50" fmla="*/ 3201 w 3751"/>
                <a:gd name="T51" fmla="*/ 2725 h 3310"/>
                <a:gd name="T52" fmla="*/ 3156 w 3751"/>
                <a:gd name="T53" fmla="*/ 2880 h 3310"/>
                <a:gd name="T54" fmla="*/ 3216 w 3751"/>
                <a:gd name="T55" fmla="*/ 3000 h 3310"/>
                <a:gd name="T56" fmla="*/ 3211 w 3751"/>
                <a:gd name="T57" fmla="*/ 3115 h 3310"/>
                <a:gd name="T58" fmla="*/ 3621 w 3751"/>
                <a:gd name="T59" fmla="*/ 3310 h 3310"/>
                <a:gd name="T60" fmla="*/ 3636 w 3751"/>
                <a:gd name="T61" fmla="*/ 3055 h 3310"/>
                <a:gd name="T62" fmla="*/ 3751 w 3751"/>
                <a:gd name="T63" fmla="*/ 2865 h 3310"/>
                <a:gd name="T64" fmla="*/ 3631 w 3751"/>
                <a:gd name="T65" fmla="*/ 2475 h 3310"/>
                <a:gd name="T66" fmla="*/ 3336 w 3751"/>
                <a:gd name="T67" fmla="*/ 2160 h 3310"/>
                <a:gd name="T68" fmla="*/ 3241 w 3751"/>
                <a:gd name="T69" fmla="*/ 1990 h 3310"/>
                <a:gd name="T70" fmla="*/ 3096 w 3751"/>
                <a:gd name="T71" fmla="*/ 1975 h 3310"/>
                <a:gd name="T72" fmla="*/ 2626 w 3751"/>
                <a:gd name="T73" fmla="*/ 1705 h 3310"/>
                <a:gd name="T74" fmla="*/ 2141 w 3751"/>
                <a:gd name="T75" fmla="*/ 1315 h 3310"/>
                <a:gd name="T76" fmla="*/ 1956 w 3751"/>
                <a:gd name="T77" fmla="*/ 1270 h 3310"/>
                <a:gd name="T78" fmla="*/ 1220 w 3751"/>
                <a:gd name="T79" fmla="*/ 780 h 3310"/>
                <a:gd name="T80" fmla="*/ 1035 w 3751"/>
                <a:gd name="T81" fmla="*/ 600 h 3310"/>
                <a:gd name="T82" fmla="*/ 1065 w 3751"/>
                <a:gd name="T83" fmla="*/ 480 h 3310"/>
                <a:gd name="T84" fmla="*/ 1310 w 3751"/>
                <a:gd name="T85" fmla="*/ 235 h 3310"/>
                <a:gd name="T86" fmla="*/ 1260 w 3751"/>
                <a:gd name="T87" fmla="*/ 25 h 3310"/>
                <a:gd name="T88" fmla="*/ 635 w 3751"/>
                <a:gd name="T89" fmla="*/ 60 h 3310"/>
                <a:gd name="T90" fmla="*/ 330 w 3751"/>
                <a:gd name="T91" fmla="*/ 0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1" h="3310">
                  <a:moveTo>
                    <a:pt x="330" y="0"/>
                  </a:moveTo>
                  <a:lnTo>
                    <a:pt x="195" y="160"/>
                  </a:lnTo>
                  <a:lnTo>
                    <a:pt x="0" y="240"/>
                  </a:lnTo>
                  <a:lnTo>
                    <a:pt x="0" y="460"/>
                  </a:lnTo>
                  <a:lnTo>
                    <a:pt x="141" y="616"/>
                  </a:lnTo>
                  <a:lnTo>
                    <a:pt x="140" y="720"/>
                  </a:lnTo>
                  <a:lnTo>
                    <a:pt x="590" y="1120"/>
                  </a:lnTo>
                  <a:lnTo>
                    <a:pt x="855" y="1090"/>
                  </a:lnTo>
                  <a:lnTo>
                    <a:pt x="995" y="1035"/>
                  </a:lnTo>
                  <a:lnTo>
                    <a:pt x="1035" y="1140"/>
                  </a:lnTo>
                  <a:lnTo>
                    <a:pt x="1130" y="1225"/>
                  </a:lnTo>
                  <a:lnTo>
                    <a:pt x="1175" y="1390"/>
                  </a:lnTo>
                  <a:lnTo>
                    <a:pt x="1335" y="1405"/>
                  </a:lnTo>
                  <a:lnTo>
                    <a:pt x="1370" y="1515"/>
                  </a:lnTo>
                  <a:lnTo>
                    <a:pt x="1545" y="1680"/>
                  </a:lnTo>
                  <a:lnTo>
                    <a:pt x="1800" y="1650"/>
                  </a:lnTo>
                  <a:lnTo>
                    <a:pt x="1911" y="1770"/>
                  </a:lnTo>
                  <a:lnTo>
                    <a:pt x="1881" y="1945"/>
                  </a:lnTo>
                  <a:lnTo>
                    <a:pt x="1971" y="2170"/>
                  </a:lnTo>
                  <a:lnTo>
                    <a:pt x="2241" y="2155"/>
                  </a:lnTo>
                  <a:lnTo>
                    <a:pt x="2401" y="2205"/>
                  </a:lnTo>
                  <a:lnTo>
                    <a:pt x="2451" y="2415"/>
                  </a:lnTo>
                  <a:lnTo>
                    <a:pt x="2656" y="2515"/>
                  </a:lnTo>
                  <a:lnTo>
                    <a:pt x="2901" y="2470"/>
                  </a:lnTo>
                  <a:lnTo>
                    <a:pt x="3076" y="2575"/>
                  </a:lnTo>
                  <a:lnTo>
                    <a:pt x="3201" y="2725"/>
                  </a:lnTo>
                  <a:lnTo>
                    <a:pt x="3156" y="2880"/>
                  </a:lnTo>
                  <a:lnTo>
                    <a:pt x="3216" y="3000"/>
                  </a:lnTo>
                  <a:lnTo>
                    <a:pt x="3211" y="3115"/>
                  </a:lnTo>
                  <a:lnTo>
                    <a:pt x="3621" y="3310"/>
                  </a:lnTo>
                  <a:lnTo>
                    <a:pt x="3636" y="3055"/>
                  </a:lnTo>
                  <a:lnTo>
                    <a:pt x="3751" y="2865"/>
                  </a:lnTo>
                  <a:lnTo>
                    <a:pt x="3631" y="2475"/>
                  </a:lnTo>
                  <a:lnTo>
                    <a:pt x="3336" y="2160"/>
                  </a:lnTo>
                  <a:lnTo>
                    <a:pt x="3241" y="1990"/>
                  </a:lnTo>
                  <a:lnTo>
                    <a:pt x="3096" y="1975"/>
                  </a:lnTo>
                  <a:lnTo>
                    <a:pt x="2626" y="1705"/>
                  </a:lnTo>
                  <a:lnTo>
                    <a:pt x="2141" y="1315"/>
                  </a:lnTo>
                  <a:lnTo>
                    <a:pt x="1956" y="1270"/>
                  </a:lnTo>
                  <a:lnTo>
                    <a:pt x="1220" y="780"/>
                  </a:lnTo>
                  <a:lnTo>
                    <a:pt x="1035" y="600"/>
                  </a:lnTo>
                  <a:lnTo>
                    <a:pt x="1065" y="480"/>
                  </a:lnTo>
                  <a:lnTo>
                    <a:pt x="1310" y="235"/>
                  </a:lnTo>
                  <a:lnTo>
                    <a:pt x="1260" y="25"/>
                  </a:lnTo>
                  <a:lnTo>
                    <a:pt x="635" y="60"/>
                  </a:lnTo>
                  <a:lnTo>
                    <a:pt x="330" y="0"/>
                  </a:lnTo>
                  <a:close/>
                </a:path>
              </a:pathLst>
            </a:custGeom>
            <a:solidFill>
              <a:schemeClr val="hlink"/>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4" name="Freeform 10">
              <a:extLst>
                <a:ext uri="{FF2B5EF4-FFF2-40B4-BE49-F238E27FC236}">
                  <a16:creationId xmlns:a16="http://schemas.microsoft.com/office/drawing/2014/main" id="{88BB6F3D-BBFA-E5F0-087D-1E9398D0462F}"/>
                </a:ext>
              </a:extLst>
            </p:cNvPr>
            <p:cNvSpPr>
              <a:spLocks/>
            </p:cNvSpPr>
            <p:nvPr/>
          </p:nvSpPr>
          <p:spPr bwMode="auto">
            <a:xfrm>
              <a:off x="6841262" y="4175805"/>
              <a:ext cx="674482" cy="678146"/>
            </a:xfrm>
            <a:custGeom>
              <a:avLst/>
              <a:gdLst>
                <a:gd name="T0" fmla="*/ 0 w 2218"/>
                <a:gd name="T1" fmla="*/ 429 h 2439"/>
                <a:gd name="T2" fmla="*/ 150 w 2218"/>
                <a:gd name="T3" fmla="*/ 267 h 2439"/>
                <a:gd name="T4" fmla="*/ 243 w 2218"/>
                <a:gd name="T5" fmla="*/ 99 h 2439"/>
                <a:gd name="T6" fmla="*/ 364 w 2218"/>
                <a:gd name="T7" fmla="*/ 0 h 2439"/>
                <a:gd name="T8" fmla="*/ 1083 w 2218"/>
                <a:gd name="T9" fmla="*/ 249 h 2439"/>
                <a:gd name="T10" fmla="*/ 1440 w 2218"/>
                <a:gd name="T11" fmla="*/ 69 h 2439"/>
                <a:gd name="T12" fmla="*/ 1578 w 2218"/>
                <a:gd name="T13" fmla="*/ 224 h 2439"/>
                <a:gd name="T14" fmla="*/ 1578 w 2218"/>
                <a:gd name="T15" fmla="*/ 329 h 2439"/>
                <a:gd name="T16" fmla="*/ 2029 w 2218"/>
                <a:gd name="T17" fmla="*/ 731 h 2439"/>
                <a:gd name="T18" fmla="*/ 2073 w 2218"/>
                <a:gd name="T19" fmla="*/ 849 h 2439"/>
                <a:gd name="T20" fmla="*/ 1963 w 2218"/>
                <a:gd name="T21" fmla="*/ 989 h 2439"/>
                <a:gd name="T22" fmla="*/ 1803 w 2218"/>
                <a:gd name="T23" fmla="*/ 1004 h 2439"/>
                <a:gd name="T24" fmla="*/ 1768 w 2218"/>
                <a:gd name="T25" fmla="*/ 1164 h 2439"/>
                <a:gd name="T26" fmla="*/ 1983 w 2218"/>
                <a:gd name="T27" fmla="*/ 1614 h 2439"/>
                <a:gd name="T28" fmla="*/ 2218 w 2218"/>
                <a:gd name="T29" fmla="*/ 1844 h 2439"/>
                <a:gd name="T30" fmla="*/ 1947 w 2218"/>
                <a:gd name="T31" fmla="*/ 2385 h 2439"/>
                <a:gd name="T32" fmla="*/ 1783 w 2218"/>
                <a:gd name="T33" fmla="*/ 2394 h 2439"/>
                <a:gd name="T34" fmla="*/ 1653 w 2218"/>
                <a:gd name="T35" fmla="*/ 2439 h 2439"/>
                <a:gd name="T36" fmla="*/ 1263 w 2218"/>
                <a:gd name="T37" fmla="*/ 2099 h 2439"/>
                <a:gd name="T38" fmla="*/ 1168 w 2218"/>
                <a:gd name="T39" fmla="*/ 1959 h 2439"/>
                <a:gd name="T40" fmla="*/ 1243 w 2218"/>
                <a:gd name="T41" fmla="*/ 1749 h 2439"/>
                <a:gd name="T42" fmla="*/ 1083 w 2218"/>
                <a:gd name="T43" fmla="*/ 1379 h 2439"/>
                <a:gd name="T44" fmla="*/ 658 w 2218"/>
                <a:gd name="T45" fmla="*/ 1404 h 2439"/>
                <a:gd name="T46" fmla="*/ 613 w 2218"/>
                <a:gd name="T47" fmla="*/ 1304 h 2439"/>
                <a:gd name="T48" fmla="*/ 688 w 2218"/>
                <a:gd name="T49" fmla="*/ 1214 h 2439"/>
                <a:gd name="T50" fmla="*/ 628 w 2218"/>
                <a:gd name="T51" fmla="*/ 1169 h 2439"/>
                <a:gd name="T52" fmla="*/ 468 w 2218"/>
                <a:gd name="T53" fmla="*/ 1179 h 2439"/>
                <a:gd name="T54" fmla="*/ 313 w 2218"/>
                <a:gd name="T55" fmla="*/ 1109 h 2439"/>
                <a:gd name="T56" fmla="*/ 108 w 2218"/>
                <a:gd name="T57" fmla="*/ 509 h 2439"/>
                <a:gd name="T58" fmla="*/ 0 w 2218"/>
                <a:gd name="T59" fmla="*/ 429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18" h="2439">
                  <a:moveTo>
                    <a:pt x="0" y="429"/>
                  </a:moveTo>
                  <a:lnTo>
                    <a:pt x="150" y="267"/>
                  </a:lnTo>
                  <a:lnTo>
                    <a:pt x="243" y="99"/>
                  </a:lnTo>
                  <a:lnTo>
                    <a:pt x="364" y="0"/>
                  </a:lnTo>
                  <a:lnTo>
                    <a:pt x="1083" y="249"/>
                  </a:lnTo>
                  <a:lnTo>
                    <a:pt x="1440" y="69"/>
                  </a:lnTo>
                  <a:lnTo>
                    <a:pt x="1578" y="224"/>
                  </a:lnTo>
                  <a:lnTo>
                    <a:pt x="1578" y="329"/>
                  </a:lnTo>
                  <a:lnTo>
                    <a:pt x="2029" y="731"/>
                  </a:lnTo>
                  <a:lnTo>
                    <a:pt x="2073" y="849"/>
                  </a:lnTo>
                  <a:lnTo>
                    <a:pt x="1963" y="989"/>
                  </a:lnTo>
                  <a:lnTo>
                    <a:pt x="1803" y="1004"/>
                  </a:lnTo>
                  <a:lnTo>
                    <a:pt x="1768" y="1164"/>
                  </a:lnTo>
                  <a:lnTo>
                    <a:pt x="1983" y="1614"/>
                  </a:lnTo>
                  <a:lnTo>
                    <a:pt x="2218" y="1844"/>
                  </a:lnTo>
                  <a:lnTo>
                    <a:pt x="1947" y="2385"/>
                  </a:lnTo>
                  <a:lnTo>
                    <a:pt x="1783" y="2394"/>
                  </a:lnTo>
                  <a:lnTo>
                    <a:pt x="1653" y="2439"/>
                  </a:lnTo>
                  <a:lnTo>
                    <a:pt x="1263" y="2099"/>
                  </a:lnTo>
                  <a:lnTo>
                    <a:pt x="1168" y="1959"/>
                  </a:lnTo>
                  <a:lnTo>
                    <a:pt x="1243" y="1749"/>
                  </a:lnTo>
                  <a:lnTo>
                    <a:pt x="1083" y="1379"/>
                  </a:lnTo>
                  <a:lnTo>
                    <a:pt x="658" y="1404"/>
                  </a:lnTo>
                  <a:lnTo>
                    <a:pt x="613" y="1304"/>
                  </a:lnTo>
                  <a:lnTo>
                    <a:pt x="688" y="1214"/>
                  </a:lnTo>
                  <a:lnTo>
                    <a:pt x="628" y="1169"/>
                  </a:lnTo>
                  <a:lnTo>
                    <a:pt x="468" y="1179"/>
                  </a:lnTo>
                  <a:lnTo>
                    <a:pt x="313" y="1109"/>
                  </a:lnTo>
                  <a:lnTo>
                    <a:pt x="108" y="509"/>
                  </a:lnTo>
                  <a:lnTo>
                    <a:pt x="0" y="429"/>
                  </a:lnTo>
                  <a:close/>
                </a:path>
              </a:pathLst>
            </a:custGeom>
            <a:solidFill>
              <a:srgbClr val="AAB6CE"/>
            </a:solidFill>
            <a:ln w="3175" cmpd="sng">
              <a:solidFill>
                <a:srgbClr val="FFFFFF"/>
              </a:solidFill>
              <a:prstDash val="solid"/>
              <a:round/>
              <a:headEnd/>
              <a:tailEnd/>
            </a:ln>
            <a:effectLst/>
          </p:spPr>
          <p:txBody>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altLang="zh-CN" sz="1200" b="1" i="0" u="none" strike="noStrike" kern="0" cap="none" spc="0" normalizeH="0" baseline="0" noProof="0">
                <a:ln>
                  <a:noFill/>
                </a:ln>
                <a:solidFill>
                  <a:srgbClr val="7F92B6"/>
                </a:solidFill>
                <a:effectLst/>
                <a:uLnTx/>
                <a:uFillTx/>
                <a:latin typeface="Arial" charset="0"/>
                <a:ea typeface="宋体" panose="02010600030101010101" pitchFamily="2" charset="-122"/>
                <a:cs typeface="+mn-cs"/>
              </a:endParaRPr>
            </a:p>
          </p:txBody>
        </p:sp>
        <p:sp>
          <p:nvSpPr>
            <p:cNvPr id="15" name="Freeform 11">
              <a:extLst>
                <a:ext uri="{FF2B5EF4-FFF2-40B4-BE49-F238E27FC236}">
                  <a16:creationId xmlns:a16="http://schemas.microsoft.com/office/drawing/2014/main" id="{AB73A136-13E9-5714-E790-C79D890987F6}"/>
                </a:ext>
              </a:extLst>
            </p:cNvPr>
            <p:cNvSpPr>
              <a:spLocks/>
            </p:cNvSpPr>
            <p:nvPr/>
          </p:nvSpPr>
          <p:spPr bwMode="auto">
            <a:xfrm>
              <a:off x="6949720" y="3987985"/>
              <a:ext cx="425364" cy="257630"/>
            </a:xfrm>
            <a:custGeom>
              <a:avLst/>
              <a:gdLst>
                <a:gd name="T0" fmla="*/ 0 w 1404"/>
                <a:gd name="T1" fmla="*/ 681 h 931"/>
                <a:gd name="T2" fmla="*/ 30 w 1404"/>
                <a:gd name="T3" fmla="*/ 435 h 931"/>
                <a:gd name="T4" fmla="*/ 241 w 1404"/>
                <a:gd name="T5" fmla="*/ 301 h 931"/>
                <a:gd name="T6" fmla="*/ 268 w 1404"/>
                <a:gd name="T7" fmla="*/ 142 h 931"/>
                <a:gd name="T8" fmla="*/ 423 w 1404"/>
                <a:gd name="T9" fmla="*/ 106 h 931"/>
                <a:gd name="T10" fmla="*/ 537 w 1404"/>
                <a:gd name="T11" fmla="*/ 157 h 931"/>
                <a:gd name="T12" fmla="*/ 717 w 1404"/>
                <a:gd name="T13" fmla="*/ 141 h 931"/>
                <a:gd name="T14" fmla="*/ 948 w 1404"/>
                <a:gd name="T15" fmla="*/ 0 h 931"/>
                <a:gd name="T16" fmla="*/ 1105 w 1404"/>
                <a:gd name="T17" fmla="*/ 105 h 931"/>
                <a:gd name="T18" fmla="*/ 1225 w 1404"/>
                <a:gd name="T19" fmla="*/ 215 h 931"/>
                <a:gd name="T20" fmla="*/ 1404 w 1404"/>
                <a:gd name="T21" fmla="*/ 292 h 931"/>
                <a:gd name="T22" fmla="*/ 1270 w 1404"/>
                <a:gd name="T23" fmla="*/ 451 h 931"/>
                <a:gd name="T24" fmla="*/ 1075 w 1404"/>
                <a:gd name="T25" fmla="*/ 531 h 931"/>
                <a:gd name="T26" fmla="*/ 1075 w 1404"/>
                <a:gd name="T27" fmla="*/ 751 h 931"/>
                <a:gd name="T28" fmla="*/ 720 w 1404"/>
                <a:gd name="T29" fmla="*/ 931 h 931"/>
                <a:gd name="T30" fmla="*/ 0 w 1404"/>
                <a:gd name="T31" fmla="*/ 68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4" h="931">
                  <a:moveTo>
                    <a:pt x="0" y="681"/>
                  </a:moveTo>
                  <a:lnTo>
                    <a:pt x="30" y="435"/>
                  </a:lnTo>
                  <a:lnTo>
                    <a:pt x="241" y="301"/>
                  </a:lnTo>
                  <a:lnTo>
                    <a:pt x="268" y="142"/>
                  </a:lnTo>
                  <a:lnTo>
                    <a:pt x="423" y="106"/>
                  </a:lnTo>
                  <a:lnTo>
                    <a:pt x="537" y="157"/>
                  </a:lnTo>
                  <a:lnTo>
                    <a:pt x="717" y="141"/>
                  </a:lnTo>
                  <a:lnTo>
                    <a:pt x="948" y="0"/>
                  </a:lnTo>
                  <a:lnTo>
                    <a:pt x="1105" y="105"/>
                  </a:lnTo>
                  <a:lnTo>
                    <a:pt x="1225" y="215"/>
                  </a:lnTo>
                  <a:lnTo>
                    <a:pt x="1404" y="292"/>
                  </a:lnTo>
                  <a:lnTo>
                    <a:pt x="1270" y="451"/>
                  </a:lnTo>
                  <a:lnTo>
                    <a:pt x="1075" y="531"/>
                  </a:lnTo>
                  <a:lnTo>
                    <a:pt x="1075" y="751"/>
                  </a:lnTo>
                  <a:lnTo>
                    <a:pt x="720" y="931"/>
                  </a:lnTo>
                  <a:lnTo>
                    <a:pt x="0" y="681"/>
                  </a:lnTo>
                  <a:close/>
                </a:path>
              </a:pathLst>
            </a:custGeom>
            <a:solidFill>
              <a:schemeClr val="hlink"/>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6" name="Freeform 12">
              <a:extLst>
                <a:ext uri="{FF2B5EF4-FFF2-40B4-BE49-F238E27FC236}">
                  <a16:creationId xmlns:a16="http://schemas.microsoft.com/office/drawing/2014/main" id="{666ED9C4-389F-E72F-4BA7-7C5A1430C6EA}"/>
                </a:ext>
              </a:extLst>
            </p:cNvPr>
            <p:cNvSpPr>
              <a:spLocks/>
            </p:cNvSpPr>
            <p:nvPr/>
          </p:nvSpPr>
          <p:spPr bwMode="auto">
            <a:xfrm>
              <a:off x="6651458" y="3597386"/>
              <a:ext cx="589748" cy="510272"/>
            </a:xfrm>
            <a:custGeom>
              <a:avLst/>
              <a:gdLst>
                <a:gd name="T0" fmla="*/ 1945 w 1945"/>
                <a:gd name="T1" fmla="*/ 1404 h 1841"/>
                <a:gd name="T2" fmla="*/ 1786 w 1945"/>
                <a:gd name="T3" fmla="*/ 1242 h 1841"/>
                <a:gd name="T4" fmla="*/ 1246 w 1945"/>
                <a:gd name="T5" fmla="*/ 692 h 1841"/>
                <a:gd name="T6" fmla="*/ 1081 w 1945"/>
                <a:gd name="T7" fmla="*/ 222 h 1841"/>
                <a:gd name="T8" fmla="*/ 1035 w 1945"/>
                <a:gd name="T9" fmla="*/ 0 h 1841"/>
                <a:gd name="T10" fmla="*/ 916 w 1945"/>
                <a:gd name="T11" fmla="*/ 47 h 1841"/>
                <a:gd name="T12" fmla="*/ 751 w 1945"/>
                <a:gd name="T13" fmla="*/ 72 h 1841"/>
                <a:gd name="T14" fmla="*/ 516 w 1945"/>
                <a:gd name="T15" fmla="*/ 252 h 1841"/>
                <a:gd name="T16" fmla="*/ 501 w 1945"/>
                <a:gd name="T17" fmla="*/ 372 h 1841"/>
                <a:gd name="T18" fmla="*/ 346 w 1945"/>
                <a:gd name="T19" fmla="*/ 362 h 1841"/>
                <a:gd name="T20" fmla="*/ 231 w 1945"/>
                <a:gd name="T21" fmla="*/ 392 h 1841"/>
                <a:gd name="T22" fmla="*/ 216 w 1945"/>
                <a:gd name="T23" fmla="*/ 602 h 1841"/>
                <a:gd name="T24" fmla="*/ 256 w 1945"/>
                <a:gd name="T25" fmla="*/ 807 h 1841"/>
                <a:gd name="T26" fmla="*/ 366 w 1945"/>
                <a:gd name="T27" fmla="*/ 916 h 1841"/>
                <a:gd name="T28" fmla="*/ 352 w 1945"/>
                <a:gd name="T29" fmla="*/ 1001 h 1841"/>
                <a:gd name="T30" fmla="*/ 91 w 1945"/>
                <a:gd name="T31" fmla="*/ 941 h 1841"/>
                <a:gd name="T32" fmla="*/ 0 w 1945"/>
                <a:gd name="T33" fmla="*/ 1107 h 1841"/>
                <a:gd name="T34" fmla="*/ 258 w 1945"/>
                <a:gd name="T35" fmla="*/ 1280 h 1841"/>
                <a:gd name="T36" fmla="*/ 393 w 1945"/>
                <a:gd name="T37" fmla="*/ 1400 h 1841"/>
                <a:gd name="T38" fmla="*/ 439 w 1945"/>
                <a:gd name="T39" fmla="*/ 1541 h 1841"/>
                <a:gd name="T40" fmla="*/ 690 w 1945"/>
                <a:gd name="T41" fmla="*/ 1547 h 1841"/>
                <a:gd name="T42" fmla="*/ 1008 w 1945"/>
                <a:gd name="T43" fmla="*/ 1757 h 1841"/>
                <a:gd name="T44" fmla="*/ 1027 w 1945"/>
                <a:gd name="T45" fmla="*/ 1841 h 1841"/>
                <a:gd name="T46" fmla="*/ 1236 w 1945"/>
                <a:gd name="T47" fmla="*/ 1707 h 1841"/>
                <a:gd name="T48" fmla="*/ 1262 w 1945"/>
                <a:gd name="T49" fmla="*/ 1547 h 1841"/>
                <a:gd name="T50" fmla="*/ 1416 w 1945"/>
                <a:gd name="T51" fmla="*/ 1512 h 1841"/>
                <a:gd name="T52" fmla="*/ 1531 w 1945"/>
                <a:gd name="T53" fmla="*/ 1562 h 1841"/>
                <a:gd name="T54" fmla="*/ 1711 w 1945"/>
                <a:gd name="T55" fmla="*/ 1547 h 1841"/>
                <a:gd name="T56" fmla="*/ 1945 w 1945"/>
                <a:gd name="T57" fmla="*/ 1404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5" h="1841">
                  <a:moveTo>
                    <a:pt x="1945" y="1404"/>
                  </a:moveTo>
                  <a:lnTo>
                    <a:pt x="1786" y="1242"/>
                  </a:lnTo>
                  <a:lnTo>
                    <a:pt x="1246" y="692"/>
                  </a:lnTo>
                  <a:lnTo>
                    <a:pt x="1081" y="222"/>
                  </a:lnTo>
                  <a:lnTo>
                    <a:pt x="1035" y="0"/>
                  </a:lnTo>
                  <a:lnTo>
                    <a:pt x="916" y="47"/>
                  </a:lnTo>
                  <a:lnTo>
                    <a:pt x="751" y="72"/>
                  </a:lnTo>
                  <a:lnTo>
                    <a:pt x="516" y="252"/>
                  </a:lnTo>
                  <a:lnTo>
                    <a:pt x="501" y="372"/>
                  </a:lnTo>
                  <a:lnTo>
                    <a:pt x="346" y="362"/>
                  </a:lnTo>
                  <a:lnTo>
                    <a:pt x="231" y="392"/>
                  </a:lnTo>
                  <a:lnTo>
                    <a:pt x="216" y="602"/>
                  </a:lnTo>
                  <a:lnTo>
                    <a:pt x="256" y="807"/>
                  </a:lnTo>
                  <a:lnTo>
                    <a:pt x="366" y="916"/>
                  </a:lnTo>
                  <a:lnTo>
                    <a:pt x="352" y="1001"/>
                  </a:lnTo>
                  <a:lnTo>
                    <a:pt x="91" y="941"/>
                  </a:lnTo>
                  <a:lnTo>
                    <a:pt x="0" y="1107"/>
                  </a:lnTo>
                  <a:lnTo>
                    <a:pt x="258" y="1280"/>
                  </a:lnTo>
                  <a:lnTo>
                    <a:pt x="393" y="1400"/>
                  </a:lnTo>
                  <a:lnTo>
                    <a:pt x="439" y="1541"/>
                  </a:lnTo>
                  <a:lnTo>
                    <a:pt x="690" y="1547"/>
                  </a:lnTo>
                  <a:lnTo>
                    <a:pt x="1008" y="1757"/>
                  </a:lnTo>
                  <a:lnTo>
                    <a:pt x="1027" y="1841"/>
                  </a:lnTo>
                  <a:lnTo>
                    <a:pt x="1236" y="1707"/>
                  </a:lnTo>
                  <a:lnTo>
                    <a:pt x="1262" y="1547"/>
                  </a:lnTo>
                  <a:lnTo>
                    <a:pt x="1416" y="1512"/>
                  </a:lnTo>
                  <a:lnTo>
                    <a:pt x="1531" y="1562"/>
                  </a:lnTo>
                  <a:lnTo>
                    <a:pt x="1711" y="1547"/>
                  </a:lnTo>
                  <a:lnTo>
                    <a:pt x="1945" y="1404"/>
                  </a:lnTo>
                  <a:close/>
                </a:path>
              </a:pathLst>
            </a:custGeom>
            <a:solidFill>
              <a:srgbClr val="AAB6CE"/>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rgbClr val="7F92B6"/>
                </a:solidFill>
                <a:effectLst/>
                <a:uLnTx/>
                <a:uFillTx/>
                <a:latin typeface="Calibri"/>
                <a:ea typeface="宋体" panose="02010600030101010101" pitchFamily="2" charset="-122"/>
                <a:cs typeface="+mn-cs"/>
              </a:endParaRPr>
            </a:p>
          </p:txBody>
        </p:sp>
        <p:sp>
          <p:nvSpPr>
            <p:cNvPr id="17" name="Freeform 13">
              <a:extLst>
                <a:ext uri="{FF2B5EF4-FFF2-40B4-BE49-F238E27FC236}">
                  <a16:creationId xmlns:a16="http://schemas.microsoft.com/office/drawing/2014/main" id="{90E2CCBE-CE9E-8C88-B9EA-754C0737B93E}"/>
                </a:ext>
              </a:extLst>
            </p:cNvPr>
            <p:cNvSpPr>
              <a:spLocks/>
            </p:cNvSpPr>
            <p:nvPr/>
          </p:nvSpPr>
          <p:spPr bwMode="auto">
            <a:xfrm>
              <a:off x="6137970" y="3534225"/>
              <a:ext cx="823614" cy="761252"/>
            </a:xfrm>
            <a:custGeom>
              <a:avLst/>
              <a:gdLst>
                <a:gd name="T0" fmla="*/ 691 w 2716"/>
                <a:gd name="T1" fmla="*/ 0 h 2741"/>
                <a:gd name="T2" fmla="*/ 565 w 2716"/>
                <a:gd name="T3" fmla="*/ 71 h 2741"/>
                <a:gd name="T4" fmla="*/ 460 w 2716"/>
                <a:gd name="T5" fmla="*/ 61 h 2741"/>
                <a:gd name="T6" fmla="*/ 463 w 2716"/>
                <a:gd name="T7" fmla="*/ 285 h 2741"/>
                <a:gd name="T8" fmla="*/ 223 w 2716"/>
                <a:gd name="T9" fmla="*/ 506 h 2741"/>
                <a:gd name="T10" fmla="*/ 100 w 2716"/>
                <a:gd name="T11" fmla="*/ 511 h 2741"/>
                <a:gd name="T12" fmla="*/ 0 w 2716"/>
                <a:gd name="T13" fmla="*/ 741 h 2741"/>
                <a:gd name="T14" fmla="*/ 375 w 2716"/>
                <a:gd name="T15" fmla="*/ 1406 h 2741"/>
                <a:gd name="T16" fmla="*/ 715 w 2716"/>
                <a:gd name="T17" fmla="*/ 1711 h 2741"/>
                <a:gd name="T18" fmla="*/ 1105 w 2716"/>
                <a:gd name="T19" fmla="*/ 2231 h 2741"/>
                <a:gd name="T20" fmla="*/ 1486 w 2716"/>
                <a:gd name="T21" fmla="*/ 2431 h 2741"/>
                <a:gd name="T22" fmla="*/ 1606 w 2716"/>
                <a:gd name="T23" fmla="*/ 2671 h 2741"/>
                <a:gd name="T24" fmla="*/ 1721 w 2716"/>
                <a:gd name="T25" fmla="*/ 2636 h 2741"/>
                <a:gd name="T26" fmla="*/ 1856 w 2716"/>
                <a:gd name="T27" fmla="*/ 2611 h 2741"/>
                <a:gd name="T28" fmla="*/ 1981 w 2716"/>
                <a:gd name="T29" fmla="*/ 2726 h 2741"/>
                <a:gd name="T30" fmla="*/ 2207 w 2716"/>
                <a:gd name="T31" fmla="*/ 2713 h 2741"/>
                <a:gd name="T32" fmla="*/ 2321 w 2716"/>
                <a:gd name="T33" fmla="*/ 2741 h 2741"/>
                <a:gd name="T34" fmla="*/ 2474 w 2716"/>
                <a:gd name="T35" fmla="*/ 2576 h 2741"/>
                <a:gd name="T36" fmla="*/ 2564 w 2716"/>
                <a:gd name="T37" fmla="*/ 2411 h 2741"/>
                <a:gd name="T38" fmla="*/ 2686 w 2716"/>
                <a:gd name="T39" fmla="*/ 2312 h 2741"/>
                <a:gd name="T40" fmla="*/ 2716 w 2716"/>
                <a:gd name="T41" fmla="*/ 2066 h 2741"/>
                <a:gd name="T42" fmla="*/ 2701 w 2716"/>
                <a:gd name="T43" fmla="*/ 1984 h 2741"/>
                <a:gd name="T44" fmla="*/ 2381 w 2716"/>
                <a:gd name="T45" fmla="*/ 1771 h 2741"/>
                <a:gd name="T46" fmla="*/ 2131 w 2716"/>
                <a:gd name="T47" fmla="*/ 1766 h 2741"/>
                <a:gd name="T48" fmla="*/ 2081 w 2716"/>
                <a:gd name="T49" fmla="*/ 1621 h 2741"/>
                <a:gd name="T50" fmla="*/ 1946 w 2716"/>
                <a:gd name="T51" fmla="*/ 1501 h 2741"/>
                <a:gd name="T52" fmla="*/ 1691 w 2716"/>
                <a:gd name="T53" fmla="*/ 1331 h 2741"/>
                <a:gd name="T54" fmla="*/ 1781 w 2716"/>
                <a:gd name="T55" fmla="*/ 1166 h 2741"/>
                <a:gd name="T56" fmla="*/ 2041 w 2716"/>
                <a:gd name="T57" fmla="*/ 1226 h 2741"/>
                <a:gd name="T58" fmla="*/ 2056 w 2716"/>
                <a:gd name="T59" fmla="*/ 1141 h 2741"/>
                <a:gd name="T60" fmla="*/ 1946 w 2716"/>
                <a:gd name="T61" fmla="*/ 1031 h 2741"/>
                <a:gd name="T62" fmla="*/ 1906 w 2716"/>
                <a:gd name="T63" fmla="*/ 821 h 2741"/>
                <a:gd name="T64" fmla="*/ 1922 w 2716"/>
                <a:gd name="T65" fmla="*/ 615 h 2741"/>
                <a:gd name="T66" fmla="*/ 2041 w 2716"/>
                <a:gd name="T67" fmla="*/ 586 h 2741"/>
                <a:gd name="T68" fmla="*/ 2192 w 2716"/>
                <a:gd name="T69" fmla="*/ 597 h 2741"/>
                <a:gd name="T70" fmla="*/ 2207 w 2716"/>
                <a:gd name="T71" fmla="*/ 477 h 2741"/>
                <a:gd name="T72" fmla="*/ 2041 w 2716"/>
                <a:gd name="T73" fmla="*/ 286 h 2741"/>
                <a:gd name="T74" fmla="*/ 1861 w 2716"/>
                <a:gd name="T75" fmla="*/ 496 h 2741"/>
                <a:gd name="T76" fmla="*/ 1555 w 2716"/>
                <a:gd name="T77" fmla="*/ 599 h 2741"/>
                <a:gd name="T78" fmla="*/ 1215 w 2716"/>
                <a:gd name="T79" fmla="*/ 821 h 2741"/>
                <a:gd name="T80" fmla="*/ 985 w 2716"/>
                <a:gd name="T81" fmla="*/ 566 h 2741"/>
                <a:gd name="T82" fmla="*/ 925 w 2716"/>
                <a:gd name="T83" fmla="*/ 376 h 2741"/>
                <a:gd name="T84" fmla="*/ 785 w 2716"/>
                <a:gd name="T85" fmla="*/ 362 h 2741"/>
                <a:gd name="T86" fmla="*/ 660 w 2716"/>
                <a:gd name="T87" fmla="*/ 256 h 2741"/>
                <a:gd name="T88" fmla="*/ 691 w 2716"/>
                <a:gd name="T8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16" h="2741">
                  <a:moveTo>
                    <a:pt x="691" y="0"/>
                  </a:moveTo>
                  <a:lnTo>
                    <a:pt x="565" y="71"/>
                  </a:lnTo>
                  <a:lnTo>
                    <a:pt x="460" y="61"/>
                  </a:lnTo>
                  <a:lnTo>
                    <a:pt x="463" y="285"/>
                  </a:lnTo>
                  <a:lnTo>
                    <a:pt x="223" y="506"/>
                  </a:lnTo>
                  <a:lnTo>
                    <a:pt x="100" y="511"/>
                  </a:lnTo>
                  <a:lnTo>
                    <a:pt x="0" y="741"/>
                  </a:lnTo>
                  <a:lnTo>
                    <a:pt x="375" y="1406"/>
                  </a:lnTo>
                  <a:lnTo>
                    <a:pt x="715" y="1711"/>
                  </a:lnTo>
                  <a:lnTo>
                    <a:pt x="1105" y="2231"/>
                  </a:lnTo>
                  <a:lnTo>
                    <a:pt x="1486" y="2431"/>
                  </a:lnTo>
                  <a:lnTo>
                    <a:pt x="1606" y="2671"/>
                  </a:lnTo>
                  <a:lnTo>
                    <a:pt x="1721" y="2636"/>
                  </a:lnTo>
                  <a:lnTo>
                    <a:pt x="1856" y="2611"/>
                  </a:lnTo>
                  <a:lnTo>
                    <a:pt x="1981" y="2726"/>
                  </a:lnTo>
                  <a:lnTo>
                    <a:pt x="2207" y="2713"/>
                  </a:lnTo>
                  <a:lnTo>
                    <a:pt x="2321" y="2741"/>
                  </a:lnTo>
                  <a:lnTo>
                    <a:pt x="2474" y="2576"/>
                  </a:lnTo>
                  <a:lnTo>
                    <a:pt x="2564" y="2411"/>
                  </a:lnTo>
                  <a:lnTo>
                    <a:pt x="2686" y="2312"/>
                  </a:lnTo>
                  <a:lnTo>
                    <a:pt x="2716" y="2066"/>
                  </a:lnTo>
                  <a:lnTo>
                    <a:pt x="2701" y="1984"/>
                  </a:lnTo>
                  <a:lnTo>
                    <a:pt x="2381" y="1771"/>
                  </a:lnTo>
                  <a:lnTo>
                    <a:pt x="2131" y="1766"/>
                  </a:lnTo>
                  <a:lnTo>
                    <a:pt x="2081" y="1621"/>
                  </a:lnTo>
                  <a:lnTo>
                    <a:pt x="1946" y="1501"/>
                  </a:lnTo>
                  <a:lnTo>
                    <a:pt x="1691" y="1331"/>
                  </a:lnTo>
                  <a:lnTo>
                    <a:pt x="1781" y="1166"/>
                  </a:lnTo>
                  <a:lnTo>
                    <a:pt x="2041" y="1226"/>
                  </a:lnTo>
                  <a:lnTo>
                    <a:pt x="2056" y="1141"/>
                  </a:lnTo>
                  <a:lnTo>
                    <a:pt x="1946" y="1031"/>
                  </a:lnTo>
                  <a:lnTo>
                    <a:pt x="1906" y="821"/>
                  </a:lnTo>
                  <a:lnTo>
                    <a:pt x="1922" y="615"/>
                  </a:lnTo>
                  <a:lnTo>
                    <a:pt x="2041" y="586"/>
                  </a:lnTo>
                  <a:lnTo>
                    <a:pt x="2192" y="597"/>
                  </a:lnTo>
                  <a:lnTo>
                    <a:pt x="2207" y="477"/>
                  </a:lnTo>
                  <a:lnTo>
                    <a:pt x="2041" y="286"/>
                  </a:lnTo>
                  <a:lnTo>
                    <a:pt x="1861" y="496"/>
                  </a:lnTo>
                  <a:lnTo>
                    <a:pt x="1555" y="599"/>
                  </a:lnTo>
                  <a:lnTo>
                    <a:pt x="1215" y="821"/>
                  </a:lnTo>
                  <a:lnTo>
                    <a:pt x="985" y="566"/>
                  </a:lnTo>
                  <a:lnTo>
                    <a:pt x="925" y="376"/>
                  </a:lnTo>
                  <a:lnTo>
                    <a:pt x="785" y="362"/>
                  </a:lnTo>
                  <a:lnTo>
                    <a:pt x="660" y="256"/>
                  </a:lnTo>
                  <a:lnTo>
                    <a:pt x="691" y="0"/>
                  </a:lnTo>
                  <a:close/>
                </a:path>
              </a:pathLst>
            </a:custGeom>
            <a:solidFill>
              <a:srgbClr val="AAB6CE"/>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rgbClr val="7F92B6"/>
                </a:solidFill>
                <a:effectLst/>
                <a:uLnTx/>
                <a:uFillTx/>
                <a:latin typeface="Calibri"/>
                <a:ea typeface="宋体" panose="02010600030101010101" pitchFamily="2" charset="-122"/>
                <a:cs typeface="+mn-cs"/>
              </a:endParaRPr>
            </a:p>
          </p:txBody>
        </p:sp>
        <p:sp>
          <p:nvSpPr>
            <p:cNvPr id="18" name="Freeform 14">
              <a:extLst>
                <a:ext uri="{FF2B5EF4-FFF2-40B4-BE49-F238E27FC236}">
                  <a16:creationId xmlns:a16="http://schemas.microsoft.com/office/drawing/2014/main" id="{95E75F80-9151-8103-AFA3-F7E2A78FDC53}"/>
                </a:ext>
              </a:extLst>
            </p:cNvPr>
            <p:cNvSpPr>
              <a:spLocks/>
            </p:cNvSpPr>
            <p:nvPr/>
          </p:nvSpPr>
          <p:spPr bwMode="auto">
            <a:xfrm>
              <a:off x="5719385" y="2806215"/>
              <a:ext cx="757521" cy="965694"/>
            </a:xfrm>
            <a:custGeom>
              <a:avLst/>
              <a:gdLst>
                <a:gd name="T0" fmla="*/ 219 w 2493"/>
                <a:gd name="T1" fmla="*/ 823 h 3477"/>
                <a:gd name="T2" fmla="*/ 339 w 2493"/>
                <a:gd name="T3" fmla="*/ 1013 h 3477"/>
                <a:gd name="T4" fmla="*/ 354 w 2493"/>
                <a:gd name="T5" fmla="*/ 1418 h 3477"/>
                <a:gd name="T6" fmla="*/ 284 w 2493"/>
                <a:gd name="T7" fmla="*/ 1643 h 3477"/>
                <a:gd name="T8" fmla="*/ 539 w 2493"/>
                <a:gd name="T9" fmla="*/ 2038 h 3477"/>
                <a:gd name="T10" fmla="*/ 459 w 2493"/>
                <a:gd name="T11" fmla="*/ 2413 h 3477"/>
                <a:gd name="T12" fmla="*/ 669 w 2493"/>
                <a:gd name="T13" fmla="*/ 2458 h 3477"/>
                <a:gd name="T14" fmla="*/ 714 w 2493"/>
                <a:gd name="T15" fmla="*/ 2648 h 3477"/>
                <a:gd name="T16" fmla="*/ 1134 w 2493"/>
                <a:gd name="T17" fmla="*/ 3118 h 3477"/>
                <a:gd name="T18" fmla="*/ 1109 w 2493"/>
                <a:gd name="T19" fmla="*/ 3188 h 3477"/>
                <a:gd name="T20" fmla="*/ 1029 w 2493"/>
                <a:gd name="T21" fmla="*/ 3263 h 3477"/>
                <a:gd name="T22" fmla="*/ 1059 w 2493"/>
                <a:gd name="T23" fmla="*/ 3373 h 3477"/>
                <a:gd name="T24" fmla="*/ 1119 w 2493"/>
                <a:gd name="T25" fmla="*/ 3433 h 3477"/>
                <a:gd name="T26" fmla="*/ 1164 w 2493"/>
                <a:gd name="T27" fmla="*/ 3353 h 3477"/>
                <a:gd name="T28" fmla="*/ 1300 w 2493"/>
                <a:gd name="T29" fmla="*/ 3373 h 3477"/>
                <a:gd name="T30" fmla="*/ 1444 w 2493"/>
                <a:gd name="T31" fmla="*/ 3477 h 3477"/>
                <a:gd name="T32" fmla="*/ 1380 w 2493"/>
                <a:gd name="T33" fmla="*/ 3361 h 3477"/>
                <a:gd name="T34" fmla="*/ 1480 w 2493"/>
                <a:gd name="T35" fmla="*/ 3133 h 3477"/>
                <a:gd name="T36" fmla="*/ 1602 w 2493"/>
                <a:gd name="T37" fmla="*/ 3129 h 3477"/>
                <a:gd name="T38" fmla="*/ 1842 w 2493"/>
                <a:gd name="T39" fmla="*/ 2905 h 3477"/>
                <a:gd name="T40" fmla="*/ 1838 w 2493"/>
                <a:gd name="T41" fmla="*/ 2681 h 3477"/>
                <a:gd name="T42" fmla="*/ 1945 w 2493"/>
                <a:gd name="T43" fmla="*/ 2693 h 3477"/>
                <a:gd name="T44" fmla="*/ 2068 w 2493"/>
                <a:gd name="T45" fmla="*/ 2624 h 3477"/>
                <a:gd name="T46" fmla="*/ 2160 w 2493"/>
                <a:gd name="T47" fmla="*/ 2307 h 3477"/>
                <a:gd name="T48" fmla="*/ 2080 w 2493"/>
                <a:gd name="T49" fmla="*/ 2185 h 3477"/>
                <a:gd name="T50" fmla="*/ 2172 w 2493"/>
                <a:gd name="T51" fmla="*/ 2095 h 3477"/>
                <a:gd name="T52" fmla="*/ 2400 w 2493"/>
                <a:gd name="T53" fmla="*/ 2001 h 3477"/>
                <a:gd name="T54" fmla="*/ 2265 w 2493"/>
                <a:gd name="T55" fmla="*/ 1823 h 3477"/>
                <a:gd name="T56" fmla="*/ 2490 w 2493"/>
                <a:gd name="T57" fmla="*/ 1569 h 3477"/>
                <a:gd name="T58" fmla="*/ 2493 w 2493"/>
                <a:gd name="T59" fmla="*/ 1464 h 3477"/>
                <a:gd name="T60" fmla="*/ 2395 w 2493"/>
                <a:gd name="T61" fmla="*/ 1363 h 3477"/>
                <a:gd name="T62" fmla="*/ 2290 w 2493"/>
                <a:gd name="T63" fmla="*/ 1323 h 3477"/>
                <a:gd name="T64" fmla="*/ 2115 w 2493"/>
                <a:gd name="T65" fmla="*/ 1213 h 3477"/>
                <a:gd name="T66" fmla="*/ 2035 w 2493"/>
                <a:gd name="T67" fmla="*/ 1088 h 3477"/>
                <a:gd name="T68" fmla="*/ 2065 w 2493"/>
                <a:gd name="T69" fmla="*/ 763 h 3477"/>
                <a:gd name="T70" fmla="*/ 1725 w 2493"/>
                <a:gd name="T71" fmla="*/ 638 h 3477"/>
                <a:gd name="T72" fmla="*/ 1425 w 2493"/>
                <a:gd name="T73" fmla="*/ 728 h 3477"/>
                <a:gd name="T74" fmla="*/ 1260 w 2493"/>
                <a:gd name="T75" fmla="*/ 733 h 3477"/>
                <a:gd name="T76" fmla="*/ 924 w 2493"/>
                <a:gd name="T77" fmla="*/ 593 h 3477"/>
                <a:gd name="T78" fmla="*/ 494 w 2493"/>
                <a:gd name="T79" fmla="*/ 278 h 3477"/>
                <a:gd name="T80" fmla="*/ 195 w 2493"/>
                <a:gd name="T81" fmla="*/ 0 h 3477"/>
                <a:gd name="T82" fmla="*/ 0 w 2493"/>
                <a:gd name="T83" fmla="*/ 134 h 3477"/>
                <a:gd name="T84" fmla="*/ 264 w 2493"/>
                <a:gd name="T85" fmla="*/ 598 h 3477"/>
                <a:gd name="T86" fmla="*/ 219 w 2493"/>
                <a:gd name="T87" fmla="*/ 823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93" h="3477">
                  <a:moveTo>
                    <a:pt x="219" y="823"/>
                  </a:moveTo>
                  <a:lnTo>
                    <a:pt x="339" y="1013"/>
                  </a:lnTo>
                  <a:lnTo>
                    <a:pt x="354" y="1418"/>
                  </a:lnTo>
                  <a:lnTo>
                    <a:pt x="284" y="1643"/>
                  </a:lnTo>
                  <a:lnTo>
                    <a:pt x="539" y="2038"/>
                  </a:lnTo>
                  <a:lnTo>
                    <a:pt x="459" y="2413"/>
                  </a:lnTo>
                  <a:lnTo>
                    <a:pt x="669" y="2458"/>
                  </a:lnTo>
                  <a:lnTo>
                    <a:pt x="714" y="2648"/>
                  </a:lnTo>
                  <a:lnTo>
                    <a:pt x="1134" y="3118"/>
                  </a:lnTo>
                  <a:lnTo>
                    <a:pt x="1109" y="3188"/>
                  </a:lnTo>
                  <a:lnTo>
                    <a:pt x="1029" y="3263"/>
                  </a:lnTo>
                  <a:lnTo>
                    <a:pt x="1059" y="3373"/>
                  </a:lnTo>
                  <a:lnTo>
                    <a:pt x="1119" y="3433"/>
                  </a:lnTo>
                  <a:lnTo>
                    <a:pt x="1164" y="3353"/>
                  </a:lnTo>
                  <a:lnTo>
                    <a:pt x="1300" y="3373"/>
                  </a:lnTo>
                  <a:lnTo>
                    <a:pt x="1444" y="3477"/>
                  </a:lnTo>
                  <a:lnTo>
                    <a:pt x="1380" y="3361"/>
                  </a:lnTo>
                  <a:lnTo>
                    <a:pt x="1480" y="3133"/>
                  </a:lnTo>
                  <a:lnTo>
                    <a:pt x="1602" y="3129"/>
                  </a:lnTo>
                  <a:lnTo>
                    <a:pt x="1842" y="2905"/>
                  </a:lnTo>
                  <a:lnTo>
                    <a:pt x="1838" y="2681"/>
                  </a:lnTo>
                  <a:lnTo>
                    <a:pt x="1945" y="2693"/>
                  </a:lnTo>
                  <a:lnTo>
                    <a:pt x="2068" y="2624"/>
                  </a:lnTo>
                  <a:lnTo>
                    <a:pt x="2160" y="2307"/>
                  </a:lnTo>
                  <a:lnTo>
                    <a:pt x="2080" y="2185"/>
                  </a:lnTo>
                  <a:lnTo>
                    <a:pt x="2172" y="2095"/>
                  </a:lnTo>
                  <a:lnTo>
                    <a:pt x="2400" y="2001"/>
                  </a:lnTo>
                  <a:lnTo>
                    <a:pt x="2265" y="1823"/>
                  </a:lnTo>
                  <a:lnTo>
                    <a:pt x="2490" y="1569"/>
                  </a:lnTo>
                  <a:lnTo>
                    <a:pt x="2493" y="1464"/>
                  </a:lnTo>
                  <a:lnTo>
                    <a:pt x="2395" y="1363"/>
                  </a:lnTo>
                  <a:lnTo>
                    <a:pt x="2290" y="1323"/>
                  </a:lnTo>
                  <a:lnTo>
                    <a:pt x="2115" y="1213"/>
                  </a:lnTo>
                  <a:lnTo>
                    <a:pt x="2035" y="1088"/>
                  </a:lnTo>
                  <a:lnTo>
                    <a:pt x="2065" y="763"/>
                  </a:lnTo>
                  <a:lnTo>
                    <a:pt x="1725" y="638"/>
                  </a:lnTo>
                  <a:lnTo>
                    <a:pt x="1425" y="728"/>
                  </a:lnTo>
                  <a:lnTo>
                    <a:pt x="1260" y="733"/>
                  </a:lnTo>
                  <a:lnTo>
                    <a:pt x="924" y="593"/>
                  </a:lnTo>
                  <a:lnTo>
                    <a:pt x="494" y="278"/>
                  </a:lnTo>
                  <a:lnTo>
                    <a:pt x="195" y="0"/>
                  </a:lnTo>
                  <a:lnTo>
                    <a:pt x="0" y="134"/>
                  </a:lnTo>
                  <a:lnTo>
                    <a:pt x="264" y="598"/>
                  </a:lnTo>
                  <a:lnTo>
                    <a:pt x="219" y="823"/>
                  </a:lnTo>
                  <a:close/>
                </a:path>
              </a:pathLst>
            </a:custGeom>
            <a:solidFill>
              <a:schemeClr val="bg1">
                <a:lumMod val="85000"/>
              </a:schemeClr>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rgbClr val="7F92B6"/>
                </a:solidFill>
                <a:effectLst/>
                <a:uLnTx/>
                <a:uFillTx/>
                <a:latin typeface="Calibri"/>
                <a:ea typeface="宋体" panose="02010600030101010101" pitchFamily="2" charset="-122"/>
                <a:cs typeface="+mn-cs"/>
              </a:endParaRPr>
            </a:p>
          </p:txBody>
        </p:sp>
        <p:sp>
          <p:nvSpPr>
            <p:cNvPr id="19" name="Freeform 15">
              <a:extLst>
                <a:ext uri="{FF2B5EF4-FFF2-40B4-BE49-F238E27FC236}">
                  <a16:creationId xmlns:a16="http://schemas.microsoft.com/office/drawing/2014/main" id="{C734688D-73B0-8A62-539B-F9C5B9C91639}"/>
                </a:ext>
              </a:extLst>
            </p:cNvPr>
            <p:cNvSpPr>
              <a:spLocks/>
            </p:cNvSpPr>
            <p:nvPr/>
          </p:nvSpPr>
          <p:spPr bwMode="auto">
            <a:xfrm>
              <a:off x="6337942" y="3241692"/>
              <a:ext cx="418585" cy="520245"/>
            </a:xfrm>
            <a:custGeom>
              <a:avLst/>
              <a:gdLst>
                <a:gd name="T0" fmla="*/ 450 w 1380"/>
                <a:gd name="T1" fmla="*/ 0 h 1875"/>
                <a:gd name="T2" fmla="*/ 225 w 1380"/>
                <a:gd name="T3" fmla="*/ 255 h 1875"/>
                <a:gd name="T4" fmla="*/ 360 w 1380"/>
                <a:gd name="T5" fmla="*/ 433 h 1875"/>
                <a:gd name="T6" fmla="*/ 136 w 1380"/>
                <a:gd name="T7" fmla="*/ 523 h 1875"/>
                <a:gd name="T8" fmla="*/ 40 w 1380"/>
                <a:gd name="T9" fmla="*/ 615 h 1875"/>
                <a:gd name="T10" fmla="*/ 120 w 1380"/>
                <a:gd name="T11" fmla="*/ 740 h 1875"/>
                <a:gd name="T12" fmla="*/ 30 w 1380"/>
                <a:gd name="T13" fmla="*/ 1050 h 1875"/>
                <a:gd name="T14" fmla="*/ 0 w 1380"/>
                <a:gd name="T15" fmla="*/ 1310 h 1875"/>
                <a:gd name="T16" fmla="*/ 120 w 1380"/>
                <a:gd name="T17" fmla="*/ 1415 h 1875"/>
                <a:gd name="T18" fmla="*/ 265 w 1380"/>
                <a:gd name="T19" fmla="*/ 1430 h 1875"/>
                <a:gd name="T20" fmla="*/ 324 w 1380"/>
                <a:gd name="T21" fmla="*/ 1621 h 1875"/>
                <a:gd name="T22" fmla="*/ 555 w 1380"/>
                <a:gd name="T23" fmla="*/ 1875 h 1875"/>
                <a:gd name="T24" fmla="*/ 896 w 1380"/>
                <a:gd name="T25" fmla="*/ 1651 h 1875"/>
                <a:gd name="T26" fmla="*/ 1200 w 1380"/>
                <a:gd name="T27" fmla="*/ 1550 h 1875"/>
                <a:gd name="T28" fmla="*/ 1380 w 1380"/>
                <a:gd name="T29" fmla="*/ 1340 h 1875"/>
                <a:gd name="T30" fmla="*/ 1125 w 1380"/>
                <a:gd name="T31" fmla="*/ 1099 h 1875"/>
                <a:gd name="T32" fmla="*/ 1122 w 1380"/>
                <a:gd name="T33" fmla="*/ 933 h 1875"/>
                <a:gd name="T34" fmla="*/ 1035 w 1380"/>
                <a:gd name="T35" fmla="*/ 657 h 1875"/>
                <a:gd name="T36" fmla="*/ 990 w 1380"/>
                <a:gd name="T37" fmla="*/ 365 h 1875"/>
                <a:gd name="T38" fmla="*/ 870 w 1380"/>
                <a:gd name="T39" fmla="*/ 376 h 1875"/>
                <a:gd name="T40" fmla="*/ 835 w 1380"/>
                <a:gd name="T41" fmla="*/ 285 h 1875"/>
                <a:gd name="T42" fmla="*/ 625 w 1380"/>
                <a:gd name="T43" fmla="*/ 135 h 1875"/>
                <a:gd name="T44" fmla="*/ 450 w 1380"/>
                <a:gd name="T45" fmla="*/ 0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0" h="1875">
                  <a:moveTo>
                    <a:pt x="450" y="0"/>
                  </a:moveTo>
                  <a:lnTo>
                    <a:pt x="225" y="255"/>
                  </a:lnTo>
                  <a:lnTo>
                    <a:pt x="360" y="433"/>
                  </a:lnTo>
                  <a:lnTo>
                    <a:pt x="136" y="523"/>
                  </a:lnTo>
                  <a:lnTo>
                    <a:pt x="40" y="615"/>
                  </a:lnTo>
                  <a:lnTo>
                    <a:pt x="120" y="740"/>
                  </a:lnTo>
                  <a:lnTo>
                    <a:pt x="30" y="1050"/>
                  </a:lnTo>
                  <a:lnTo>
                    <a:pt x="0" y="1310"/>
                  </a:lnTo>
                  <a:lnTo>
                    <a:pt x="120" y="1415"/>
                  </a:lnTo>
                  <a:lnTo>
                    <a:pt x="265" y="1430"/>
                  </a:lnTo>
                  <a:lnTo>
                    <a:pt x="324" y="1621"/>
                  </a:lnTo>
                  <a:lnTo>
                    <a:pt x="555" y="1875"/>
                  </a:lnTo>
                  <a:lnTo>
                    <a:pt x="896" y="1651"/>
                  </a:lnTo>
                  <a:lnTo>
                    <a:pt x="1200" y="1550"/>
                  </a:lnTo>
                  <a:lnTo>
                    <a:pt x="1380" y="1340"/>
                  </a:lnTo>
                  <a:lnTo>
                    <a:pt x="1125" y="1099"/>
                  </a:lnTo>
                  <a:lnTo>
                    <a:pt x="1122" y="933"/>
                  </a:lnTo>
                  <a:lnTo>
                    <a:pt x="1035" y="657"/>
                  </a:lnTo>
                  <a:lnTo>
                    <a:pt x="990" y="365"/>
                  </a:lnTo>
                  <a:lnTo>
                    <a:pt x="870" y="376"/>
                  </a:lnTo>
                  <a:lnTo>
                    <a:pt x="835" y="285"/>
                  </a:lnTo>
                  <a:lnTo>
                    <a:pt x="625" y="135"/>
                  </a:lnTo>
                  <a:lnTo>
                    <a:pt x="450" y="0"/>
                  </a:lnTo>
                  <a:close/>
                </a:path>
              </a:pathLst>
            </a:custGeom>
            <a:solidFill>
              <a:srgbClr val="AAB6CE"/>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rgbClr val="7F92B6"/>
                </a:solidFill>
                <a:effectLst/>
                <a:uLnTx/>
                <a:uFillTx/>
                <a:latin typeface="Calibri"/>
                <a:ea typeface="宋体" panose="02010600030101010101" pitchFamily="2" charset="-122"/>
                <a:cs typeface="+mn-cs"/>
              </a:endParaRPr>
            </a:p>
          </p:txBody>
        </p:sp>
        <p:sp>
          <p:nvSpPr>
            <p:cNvPr id="20" name="Freeform 16">
              <a:extLst>
                <a:ext uri="{FF2B5EF4-FFF2-40B4-BE49-F238E27FC236}">
                  <a16:creationId xmlns:a16="http://schemas.microsoft.com/office/drawing/2014/main" id="{CCF02261-A104-D750-5922-FABB60D17DE1}"/>
                </a:ext>
              </a:extLst>
            </p:cNvPr>
            <p:cNvSpPr>
              <a:spLocks/>
            </p:cNvSpPr>
            <p:nvPr/>
          </p:nvSpPr>
          <p:spPr bwMode="auto">
            <a:xfrm>
              <a:off x="6443011" y="3112046"/>
              <a:ext cx="518572" cy="555149"/>
            </a:xfrm>
            <a:custGeom>
              <a:avLst/>
              <a:gdLst>
                <a:gd name="T0" fmla="*/ 468 w 1710"/>
                <a:gd name="T1" fmla="*/ 0 h 1995"/>
                <a:gd name="T2" fmla="*/ 320 w 1710"/>
                <a:gd name="T3" fmla="*/ 29 h 1995"/>
                <a:gd name="T4" fmla="*/ 89 w 1710"/>
                <a:gd name="T5" fmla="*/ 75 h 1995"/>
                <a:gd name="T6" fmla="*/ 0 w 1710"/>
                <a:gd name="T7" fmla="*/ 259 h 1995"/>
                <a:gd name="T8" fmla="*/ 102 w 1710"/>
                <a:gd name="T9" fmla="*/ 360 h 1995"/>
                <a:gd name="T10" fmla="*/ 96 w 1710"/>
                <a:gd name="T11" fmla="*/ 466 h 1995"/>
                <a:gd name="T12" fmla="*/ 275 w 1710"/>
                <a:gd name="T13" fmla="*/ 604 h 1995"/>
                <a:gd name="T14" fmla="*/ 480 w 1710"/>
                <a:gd name="T15" fmla="*/ 750 h 1995"/>
                <a:gd name="T16" fmla="*/ 515 w 1710"/>
                <a:gd name="T17" fmla="*/ 840 h 1995"/>
                <a:gd name="T18" fmla="*/ 635 w 1710"/>
                <a:gd name="T19" fmla="*/ 830 h 1995"/>
                <a:gd name="T20" fmla="*/ 680 w 1710"/>
                <a:gd name="T21" fmla="*/ 1126 h 1995"/>
                <a:gd name="T22" fmla="*/ 765 w 1710"/>
                <a:gd name="T23" fmla="*/ 1396 h 1995"/>
                <a:gd name="T24" fmla="*/ 770 w 1710"/>
                <a:gd name="T25" fmla="*/ 1567 h 1995"/>
                <a:gd name="T26" fmla="*/ 1027 w 1710"/>
                <a:gd name="T27" fmla="*/ 1808 h 1995"/>
                <a:gd name="T28" fmla="*/ 1192 w 1710"/>
                <a:gd name="T29" fmla="*/ 1995 h 1995"/>
                <a:gd name="T30" fmla="*/ 1426 w 1710"/>
                <a:gd name="T31" fmla="*/ 1817 h 1995"/>
                <a:gd name="T32" fmla="*/ 1591 w 1710"/>
                <a:gd name="T33" fmla="*/ 1791 h 1995"/>
                <a:gd name="T34" fmla="*/ 1710 w 1710"/>
                <a:gd name="T35" fmla="*/ 1746 h 1995"/>
                <a:gd name="T36" fmla="*/ 1701 w 1710"/>
                <a:gd name="T37" fmla="*/ 1441 h 1995"/>
                <a:gd name="T38" fmla="*/ 1486 w 1710"/>
                <a:gd name="T39" fmla="*/ 900 h 1995"/>
                <a:gd name="T40" fmla="*/ 996 w 1710"/>
                <a:gd name="T41" fmla="*/ 420 h 1995"/>
                <a:gd name="T42" fmla="*/ 635 w 1710"/>
                <a:gd name="T43" fmla="*/ 134 h 1995"/>
                <a:gd name="T44" fmla="*/ 468 w 1710"/>
                <a:gd name="T45" fmla="*/ 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0" h="1995">
                  <a:moveTo>
                    <a:pt x="468" y="0"/>
                  </a:moveTo>
                  <a:lnTo>
                    <a:pt x="320" y="29"/>
                  </a:lnTo>
                  <a:lnTo>
                    <a:pt x="89" y="75"/>
                  </a:lnTo>
                  <a:lnTo>
                    <a:pt x="0" y="259"/>
                  </a:lnTo>
                  <a:lnTo>
                    <a:pt x="102" y="360"/>
                  </a:lnTo>
                  <a:lnTo>
                    <a:pt x="96" y="466"/>
                  </a:lnTo>
                  <a:lnTo>
                    <a:pt x="275" y="604"/>
                  </a:lnTo>
                  <a:lnTo>
                    <a:pt x="480" y="750"/>
                  </a:lnTo>
                  <a:lnTo>
                    <a:pt x="515" y="840"/>
                  </a:lnTo>
                  <a:lnTo>
                    <a:pt x="635" y="830"/>
                  </a:lnTo>
                  <a:lnTo>
                    <a:pt x="680" y="1126"/>
                  </a:lnTo>
                  <a:lnTo>
                    <a:pt x="765" y="1396"/>
                  </a:lnTo>
                  <a:lnTo>
                    <a:pt x="770" y="1567"/>
                  </a:lnTo>
                  <a:lnTo>
                    <a:pt x="1027" y="1808"/>
                  </a:lnTo>
                  <a:lnTo>
                    <a:pt x="1192" y="1995"/>
                  </a:lnTo>
                  <a:lnTo>
                    <a:pt x="1426" y="1817"/>
                  </a:lnTo>
                  <a:lnTo>
                    <a:pt x="1591" y="1791"/>
                  </a:lnTo>
                  <a:lnTo>
                    <a:pt x="1710" y="1746"/>
                  </a:lnTo>
                  <a:lnTo>
                    <a:pt x="1701" y="1441"/>
                  </a:lnTo>
                  <a:lnTo>
                    <a:pt x="1486" y="900"/>
                  </a:lnTo>
                  <a:lnTo>
                    <a:pt x="996" y="420"/>
                  </a:lnTo>
                  <a:lnTo>
                    <a:pt x="635" y="134"/>
                  </a:lnTo>
                  <a:lnTo>
                    <a:pt x="468" y="0"/>
                  </a:lnTo>
                  <a:close/>
                </a:path>
              </a:pathLst>
            </a:custGeom>
            <a:solidFill>
              <a:schemeClr val="bg1">
                <a:lumMod val="85000"/>
              </a:schemeClr>
            </a:solidFill>
            <a:ln w="3175" cmpd="sng">
              <a:solidFill>
                <a:srgbClr val="FFFFFF"/>
              </a:solidFill>
              <a:prstDash val="solid"/>
              <a:round/>
              <a:headEnd/>
              <a:tailEnd/>
            </a:ln>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9" name="Freeform 6">
              <a:extLst>
                <a:ext uri="{FF2B5EF4-FFF2-40B4-BE49-F238E27FC236}">
                  <a16:creationId xmlns:a16="http://schemas.microsoft.com/office/drawing/2014/main" id="{E11E64D5-EDFA-DDDD-23A7-BE15C8803C14}"/>
                </a:ext>
              </a:extLst>
            </p:cNvPr>
            <p:cNvSpPr>
              <a:spLocks/>
            </p:cNvSpPr>
            <p:nvPr/>
          </p:nvSpPr>
          <p:spPr bwMode="auto">
            <a:xfrm>
              <a:off x="6259986" y="5528773"/>
              <a:ext cx="1123571" cy="686457"/>
            </a:xfrm>
            <a:custGeom>
              <a:avLst/>
              <a:gdLst>
                <a:gd name="T0" fmla="*/ 741 w 741"/>
                <a:gd name="T1" fmla="*/ 13 h 495"/>
                <a:gd name="T2" fmla="*/ 724 w 741"/>
                <a:gd name="T3" fmla="*/ 7 h 495"/>
                <a:gd name="T4" fmla="*/ 684 w 741"/>
                <a:gd name="T5" fmla="*/ 36 h 495"/>
                <a:gd name="T6" fmla="*/ 642 w 741"/>
                <a:gd name="T7" fmla="*/ 31 h 495"/>
                <a:gd name="T8" fmla="*/ 621 w 741"/>
                <a:gd name="T9" fmla="*/ 52 h 495"/>
                <a:gd name="T10" fmla="*/ 597 w 741"/>
                <a:gd name="T11" fmla="*/ 34 h 495"/>
                <a:gd name="T12" fmla="*/ 549 w 741"/>
                <a:gd name="T13" fmla="*/ 34 h 495"/>
                <a:gd name="T14" fmla="*/ 496 w 741"/>
                <a:gd name="T15" fmla="*/ 60 h 495"/>
                <a:gd name="T16" fmla="*/ 415 w 741"/>
                <a:gd name="T17" fmla="*/ 76 h 495"/>
                <a:gd name="T18" fmla="*/ 360 w 741"/>
                <a:gd name="T19" fmla="*/ 64 h 495"/>
                <a:gd name="T20" fmla="*/ 318 w 741"/>
                <a:gd name="T21" fmla="*/ 64 h 495"/>
                <a:gd name="T22" fmla="*/ 277 w 741"/>
                <a:gd name="T23" fmla="*/ 76 h 495"/>
                <a:gd name="T24" fmla="*/ 244 w 741"/>
                <a:gd name="T25" fmla="*/ 27 h 495"/>
                <a:gd name="T26" fmla="*/ 177 w 741"/>
                <a:gd name="T27" fmla="*/ 0 h 495"/>
                <a:gd name="T28" fmla="*/ 148 w 741"/>
                <a:gd name="T29" fmla="*/ 4 h 495"/>
                <a:gd name="T30" fmla="*/ 132 w 741"/>
                <a:gd name="T31" fmla="*/ 28 h 495"/>
                <a:gd name="T32" fmla="*/ 96 w 741"/>
                <a:gd name="T33" fmla="*/ 25 h 495"/>
                <a:gd name="T34" fmla="*/ 51 w 741"/>
                <a:gd name="T35" fmla="*/ 0 h 495"/>
                <a:gd name="T36" fmla="*/ 13 w 741"/>
                <a:gd name="T37" fmla="*/ 22 h 495"/>
                <a:gd name="T38" fmla="*/ 0 w 741"/>
                <a:gd name="T39" fmla="*/ 111 h 495"/>
                <a:gd name="T40" fmla="*/ 36 w 741"/>
                <a:gd name="T41" fmla="*/ 154 h 495"/>
                <a:gd name="T42" fmla="*/ 99 w 741"/>
                <a:gd name="T43" fmla="*/ 160 h 495"/>
                <a:gd name="T44" fmla="*/ 114 w 741"/>
                <a:gd name="T45" fmla="*/ 189 h 495"/>
                <a:gd name="T46" fmla="*/ 154 w 741"/>
                <a:gd name="T47" fmla="*/ 207 h 495"/>
                <a:gd name="T48" fmla="*/ 174 w 741"/>
                <a:gd name="T49" fmla="*/ 237 h 495"/>
                <a:gd name="T50" fmla="*/ 231 w 741"/>
                <a:gd name="T51" fmla="*/ 259 h 495"/>
                <a:gd name="T52" fmla="*/ 277 w 741"/>
                <a:gd name="T53" fmla="*/ 319 h 495"/>
                <a:gd name="T54" fmla="*/ 300 w 741"/>
                <a:gd name="T55" fmla="*/ 318 h 495"/>
                <a:gd name="T56" fmla="*/ 346 w 741"/>
                <a:gd name="T57" fmla="*/ 334 h 495"/>
                <a:gd name="T58" fmla="*/ 399 w 741"/>
                <a:gd name="T59" fmla="*/ 334 h 495"/>
                <a:gd name="T60" fmla="*/ 393 w 741"/>
                <a:gd name="T61" fmla="*/ 355 h 495"/>
                <a:gd name="T62" fmla="*/ 411 w 741"/>
                <a:gd name="T63" fmla="*/ 357 h 495"/>
                <a:gd name="T64" fmla="*/ 444 w 741"/>
                <a:gd name="T65" fmla="*/ 402 h 495"/>
                <a:gd name="T66" fmla="*/ 451 w 741"/>
                <a:gd name="T67" fmla="*/ 426 h 495"/>
                <a:gd name="T68" fmla="*/ 544 w 741"/>
                <a:gd name="T69" fmla="*/ 478 h 495"/>
                <a:gd name="T70" fmla="*/ 588 w 741"/>
                <a:gd name="T71" fmla="*/ 483 h 495"/>
                <a:gd name="T72" fmla="*/ 607 w 741"/>
                <a:gd name="T73" fmla="*/ 495 h 495"/>
                <a:gd name="T74" fmla="*/ 618 w 741"/>
                <a:gd name="T75" fmla="*/ 474 h 495"/>
                <a:gd name="T76" fmla="*/ 598 w 741"/>
                <a:gd name="T77" fmla="*/ 451 h 495"/>
                <a:gd name="T78" fmla="*/ 618 w 741"/>
                <a:gd name="T79" fmla="*/ 430 h 495"/>
                <a:gd name="T80" fmla="*/ 624 w 741"/>
                <a:gd name="T81" fmla="*/ 405 h 495"/>
                <a:gd name="T82" fmla="*/ 651 w 741"/>
                <a:gd name="T83" fmla="*/ 388 h 495"/>
                <a:gd name="T84" fmla="*/ 627 w 741"/>
                <a:gd name="T85" fmla="*/ 339 h 495"/>
                <a:gd name="T86" fmla="*/ 628 w 741"/>
                <a:gd name="T87" fmla="*/ 309 h 495"/>
                <a:gd name="T88" fmla="*/ 609 w 741"/>
                <a:gd name="T89" fmla="*/ 265 h 495"/>
                <a:gd name="T90" fmla="*/ 615 w 741"/>
                <a:gd name="T91" fmla="*/ 237 h 495"/>
                <a:gd name="T92" fmla="*/ 628 w 741"/>
                <a:gd name="T93" fmla="*/ 205 h 495"/>
                <a:gd name="T94" fmla="*/ 628 w 741"/>
                <a:gd name="T95" fmla="*/ 171 h 495"/>
                <a:gd name="T96" fmla="*/ 652 w 741"/>
                <a:gd name="T97" fmla="*/ 147 h 495"/>
                <a:gd name="T98" fmla="*/ 666 w 741"/>
                <a:gd name="T99" fmla="*/ 112 h 495"/>
                <a:gd name="T100" fmla="*/ 723 w 741"/>
                <a:gd name="T101" fmla="*/ 66 h 495"/>
                <a:gd name="T102" fmla="*/ 720 w 741"/>
                <a:gd name="T103" fmla="*/ 40 h 495"/>
                <a:gd name="T104" fmla="*/ 741 w 741"/>
                <a:gd name="T105" fmla="*/ 13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1" h="495">
                  <a:moveTo>
                    <a:pt x="741" y="13"/>
                  </a:moveTo>
                  <a:lnTo>
                    <a:pt x="724" y="7"/>
                  </a:lnTo>
                  <a:lnTo>
                    <a:pt x="684" y="36"/>
                  </a:lnTo>
                  <a:lnTo>
                    <a:pt x="642" y="31"/>
                  </a:lnTo>
                  <a:lnTo>
                    <a:pt x="621" y="52"/>
                  </a:lnTo>
                  <a:lnTo>
                    <a:pt x="597" y="34"/>
                  </a:lnTo>
                  <a:lnTo>
                    <a:pt x="549" y="34"/>
                  </a:lnTo>
                  <a:lnTo>
                    <a:pt x="496" y="60"/>
                  </a:lnTo>
                  <a:lnTo>
                    <a:pt x="415" y="76"/>
                  </a:lnTo>
                  <a:lnTo>
                    <a:pt x="360" y="64"/>
                  </a:lnTo>
                  <a:lnTo>
                    <a:pt x="318" y="64"/>
                  </a:lnTo>
                  <a:lnTo>
                    <a:pt x="277" y="76"/>
                  </a:lnTo>
                  <a:lnTo>
                    <a:pt x="244" y="27"/>
                  </a:lnTo>
                  <a:lnTo>
                    <a:pt x="177" y="0"/>
                  </a:lnTo>
                  <a:lnTo>
                    <a:pt x="148" y="4"/>
                  </a:lnTo>
                  <a:lnTo>
                    <a:pt x="132" y="28"/>
                  </a:lnTo>
                  <a:lnTo>
                    <a:pt x="96" y="25"/>
                  </a:lnTo>
                  <a:lnTo>
                    <a:pt x="51" y="0"/>
                  </a:lnTo>
                  <a:lnTo>
                    <a:pt x="13" y="22"/>
                  </a:lnTo>
                  <a:lnTo>
                    <a:pt x="0" y="111"/>
                  </a:lnTo>
                  <a:lnTo>
                    <a:pt x="36" y="154"/>
                  </a:lnTo>
                  <a:lnTo>
                    <a:pt x="99" y="160"/>
                  </a:lnTo>
                  <a:lnTo>
                    <a:pt x="114" y="189"/>
                  </a:lnTo>
                  <a:lnTo>
                    <a:pt x="154" y="207"/>
                  </a:lnTo>
                  <a:lnTo>
                    <a:pt x="174" y="237"/>
                  </a:lnTo>
                  <a:lnTo>
                    <a:pt x="231" y="259"/>
                  </a:lnTo>
                  <a:lnTo>
                    <a:pt x="277" y="319"/>
                  </a:lnTo>
                  <a:lnTo>
                    <a:pt x="300" y="318"/>
                  </a:lnTo>
                  <a:lnTo>
                    <a:pt x="346" y="334"/>
                  </a:lnTo>
                  <a:lnTo>
                    <a:pt x="399" y="334"/>
                  </a:lnTo>
                  <a:lnTo>
                    <a:pt x="393" y="355"/>
                  </a:lnTo>
                  <a:lnTo>
                    <a:pt x="411" y="357"/>
                  </a:lnTo>
                  <a:lnTo>
                    <a:pt x="444" y="402"/>
                  </a:lnTo>
                  <a:lnTo>
                    <a:pt x="451" y="426"/>
                  </a:lnTo>
                  <a:lnTo>
                    <a:pt x="544" y="478"/>
                  </a:lnTo>
                  <a:lnTo>
                    <a:pt x="588" y="483"/>
                  </a:lnTo>
                  <a:lnTo>
                    <a:pt x="607" y="495"/>
                  </a:lnTo>
                  <a:lnTo>
                    <a:pt x="618" y="474"/>
                  </a:lnTo>
                  <a:lnTo>
                    <a:pt x="598" y="451"/>
                  </a:lnTo>
                  <a:lnTo>
                    <a:pt x="618" y="430"/>
                  </a:lnTo>
                  <a:lnTo>
                    <a:pt x="624" y="405"/>
                  </a:lnTo>
                  <a:lnTo>
                    <a:pt x="651" y="388"/>
                  </a:lnTo>
                  <a:lnTo>
                    <a:pt x="627" y="339"/>
                  </a:lnTo>
                  <a:lnTo>
                    <a:pt x="628" y="309"/>
                  </a:lnTo>
                  <a:lnTo>
                    <a:pt x="609" y="265"/>
                  </a:lnTo>
                  <a:lnTo>
                    <a:pt x="615" y="237"/>
                  </a:lnTo>
                  <a:lnTo>
                    <a:pt x="628" y="205"/>
                  </a:lnTo>
                  <a:lnTo>
                    <a:pt x="628" y="171"/>
                  </a:lnTo>
                  <a:lnTo>
                    <a:pt x="652" y="147"/>
                  </a:lnTo>
                  <a:lnTo>
                    <a:pt x="666" y="112"/>
                  </a:lnTo>
                  <a:lnTo>
                    <a:pt x="723" y="66"/>
                  </a:lnTo>
                  <a:lnTo>
                    <a:pt x="720" y="40"/>
                  </a:lnTo>
                  <a:lnTo>
                    <a:pt x="741" y="13"/>
                  </a:lnTo>
                  <a:close/>
                </a:path>
              </a:pathLst>
            </a:custGeom>
            <a:solidFill>
              <a:srgbClr val="506450"/>
            </a:solidFill>
            <a:ln w="3175" cmpd="sng">
              <a:solidFill>
                <a:srgbClr val="FFFFFF"/>
              </a:solidFill>
              <a:prstDash val="solid"/>
              <a:round/>
              <a:headEnd/>
              <a:tailEnd/>
            </a:ln>
            <a:effectLst/>
          </p:spPr>
          <p:txBody>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altLang="zh-CN" sz="1200" b="1" i="0" u="none" strike="noStrike" kern="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4" name="Rectangle 53">
              <a:extLst>
                <a:ext uri="{FF2B5EF4-FFF2-40B4-BE49-F238E27FC236}">
                  <a16:creationId xmlns:a16="http://schemas.microsoft.com/office/drawing/2014/main" id="{55029F6D-160C-DBB5-04C7-FD74B6B13D5E}"/>
                </a:ext>
              </a:extLst>
            </p:cNvPr>
            <p:cNvSpPr/>
            <p:nvPr/>
          </p:nvSpPr>
          <p:spPr>
            <a:xfrm>
              <a:off x="4429751" y="2801229"/>
              <a:ext cx="2714625" cy="440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1" fontAlgn="auto" latinLnBrk="0" hangingPunct="1">
                <a:lnSpc>
                  <a:spcPct val="95000"/>
                </a:lnSpc>
                <a:spcBef>
                  <a:spcPts val="600"/>
                </a:spcBef>
                <a:spcAft>
                  <a:spcPts val="0"/>
                </a:spcAft>
                <a:buClrTx/>
                <a:buSzTx/>
                <a:buFontTx/>
                <a:buNone/>
                <a:tabLst/>
              </a:pPr>
              <a:endParaRPr kumimoji="0" lang="it-IT" sz="1200" b="0" i="0" u="none" strike="noStrike" kern="1200" cap="none" spc="0" normalizeH="0" baseline="0" noProof="0" err="1">
                <a:ln>
                  <a:noFill/>
                </a:ln>
                <a:solidFill>
                  <a:srgbClr val="000000"/>
                </a:solidFill>
                <a:effectLst/>
                <a:uLnTx/>
                <a:uFillTx/>
                <a:latin typeface="Verdana"/>
                <a:ea typeface="+mn-ea"/>
                <a:cs typeface="+mn-cs"/>
              </a:endParaRPr>
            </a:p>
          </p:txBody>
        </p:sp>
      </p:grpSp>
      <p:sp>
        <p:nvSpPr>
          <p:cNvPr id="2" name="Text Placeholder 1">
            <a:extLst>
              <a:ext uri="{FF2B5EF4-FFF2-40B4-BE49-F238E27FC236}">
                <a16:creationId xmlns:a16="http://schemas.microsoft.com/office/drawing/2014/main" id="{82349A6A-37F3-EB09-A832-CC821FB299DC}"/>
              </a:ext>
            </a:extLst>
          </p:cNvPr>
          <p:cNvSpPr>
            <a:spLocks noGrp="1"/>
          </p:cNvSpPr>
          <p:nvPr>
            <p:ph type="body" sz="quarter" idx="13"/>
          </p:nvPr>
        </p:nvSpPr>
        <p:spPr/>
        <p:txBody>
          <a:bodyPr/>
          <a:lstStyle/>
          <a:p>
            <a:r>
              <a:rPr lang="en-US" dirty="0"/>
              <a:t>The role of competition in the Italian BESS market</a:t>
            </a:r>
          </a:p>
        </p:txBody>
      </p:sp>
      <p:sp>
        <p:nvSpPr>
          <p:cNvPr id="3" name="Title 2">
            <a:extLst>
              <a:ext uri="{FF2B5EF4-FFF2-40B4-BE49-F238E27FC236}">
                <a16:creationId xmlns:a16="http://schemas.microsoft.com/office/drawing/2014/main" id="{4E9C27B2-963C-5D1D-8889-8EB38B30738D}"/>
              </a:ext>
            </a:extLst>
          </p:cNvPr>
          <p:cNvSpPr>
            <a:spLocks noGrp="1"/>
          </p:cNvSpPr>
          <p:nvPr>
            <p:ph type="title"/>
          </p:nvPr>
        </p:nvSpPr>
        <p:spPr>
          <a:xfrm>
            <a:off x="766763" y="958740"/>
            <a:ext cx="10658475" cy="584775"/>
          </a:xfrm>
        </p:spPr>
        <p:txBody>
          <a:bodyPr vert="horz"/>
          <a:lstStyle/>
          <a:p>
            <a:r>
              <a:rPr lang="en-GB" dirty="0"/>
              <a:t>The MACSE auctions will allocate ca. 50 GWh of BESS, all in the Southern regions</a:t>
            </a:r>
          </a:p>
        </p:txBody>
      </p:sp>
      <p:sp>
        <p:nvSpPr>
          <p:cNvPr id="34" name="Speech Bubble: Rectangle 33">
            <a:extLst>
              <a:ext uri="{FF2B5EF4-FFF2-40B4-BE49-F238E27FC236}">
                <a16:creationId xmlns:a16="http://schemas.microsoft.com/office/drawing/2014/main" id="{B7D7B109-2902-D487-3CDA-8AEA7703B105}"/>
              </a:ext>
            </a:extLst>
          </p:cNvPr>
          <p:cNvSpPr/>
          <p:nvPr/>
        </p:nvSpPr>
        <p:spPr>
          <a:xfrm>
            <a:off x="8839200" y="1816307"/>
            <a:ext cx="2151058" cy="1612693"/>
          </a:xfrm>
          <a:prstGeom prst="wedgeRectCallout">
            <a:avLst>
              <a:gd name="adj1" fmla="val -84716"/>
              <a:gd name="adj2" fmla="val 798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graphicFrame>
        <p:nvGraphicFramePr>
          <p:cNvPr id="137" name="Chart 136">
            <a:extLst>
              <a:ext uri="{FF2B5EF4-FFF2-40B4-BE49-F238E27FC236}">
                <a16:creationId xmlns:a16="http://schemas.microsoft.com/office/drawing/2014/main" id="{0BF91A29-0E76-50A7-925B-BE7A280593F9}"/>
              </a:ext>
            </a:extLst>
          </p:cNvPr>
          <p:cNvGraphicFramePr/>
          <p:nvPr>
            <p:custDataLst>
              <p:tags r:id="rId2"/>
            </p:custDataLst>
            <p:extLst>
              <p:ext uri="{D42A27DB-BD31-4B8C-83A1-F6EECF244321}">
                <p14:modId xmlns:p14="http://schemas.microsoft.com/office/powerpoint/2010/main" val="3254770310"/>
              </p:ext>
            </p:extLst>
          </p:nvPr>
        </p:nvGraphicFramePr>
        <p:xfrm>
          <a:off x="9126538" y="1952625"/>
          <a:ext cx="1595437" cy="1450975"/>
        </p:xfrm>
        <a:graphic>
          <a:graphicData uri="http://schemas.openxmlformats.org/drawingml/2006/chart">
            <c:chart xmlns:c="http://schemas.openxmlformats.org/drawingml/2006/chart" xmlns:r="http://schemas.openxmlformats.org/officeDocument/2006/relationships" r:id="rId15"/>
          </a:graphicData>
        </a:graphic>
      </p:graphicFrame>
      <p:sp>
        <p:nvSpPr>
          <p:cNvPr id="184" name="Text Placeholder 2">
            <a:extLst>
              <a:ext uri="{FF2B5EF4-FFF2-40B4-BE49-F238E27FC236}">
                <a16:creationId xmlns:a16="http://schemas.microsoft.com/office/drawing/2014/main" id="{2937394C-8099-0994-EABE-D0E652EC718F}"/>
              </a:ext>
            </a:extLst>
          </p:cNvPr>
          <p:cNvSpPr>
            <a:spLocks noGrp="1"/>
          </p:cNvSpPr>
          <p:nvPr>
            <p:custDataLst>
              <p:tags r:id="rId3"/>
            </p:custDataLst>
          </p:nvPr>
        </p:nvSpPr>
        <p:spPr bwMode="auto">
          <a:xfrm>
            <a:off x="9678988" y="3221038"/>
            <a:ext cx="4889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5ECEC002-456E-4A2D-94AF-6221DE6C07E9}" type="datetime'''''M''''''''''A''C''S''''E'''''''''''''''''''''''''''''''">
              <a:rPr lang="en-US" altLang="en-US" sz="1000" smtClean="0">
                <a:solidFill>
                  <a:srgbClr val="000000"/>
                </a:solidFill>
              </a:rPr>
              <a:pPr marL="0" lvl="0" indent="0" algn="ctr">
                <a:spcBef>
                  <a:spcPct val="0"/>
                </a:spcBef>
                <a:spcAft>
                  <a:spcPct val="0"/>
                </a:spcAft>
                <a:buNone/>
                <a:defRPr/>
              </a:pPr>
              <a:t>MACSE</a:t>
            </a:fld>
            <a:endParaRPr kumimoji="0" lang="en-US" sz="1000" b="0" i="0" strike="noStrike" kern="1200" cap="none" spc="40" normalizeH="0" baseline="0" noProof="0">
              <a:ln>
                <a:noFill/>
              </a:ln>
              <a:solidFill>
                <a:srgbClr val="000000"/>
              </a:solidFill>
              <a:effectLst/>
              <a:uLnTx/>
              <a:uFillTx/>
            </a:endParaRPr>
          </a:p>
        </p:txBody>
      </p:sp>
      <p:sp>
        <p:nvSpPr>
          <p:cNvPr id="53" name="Speech Bubble: Rectangle 52">
            <a:extLst>
              <a:ext uri="{FF2B5EF4-FFF2-40B4-BE49-F238E27FC236}">
                <a16:creationId xmlns:a16="http://schemas.microsoft.com/office/drawing/2014/main" id="{63C1E9DC-C04E-9F7A-D7C9-DE41DF320B22}"/>
              </a:ext>
            </a:extLst>
          </p:cNvPr>
          <p:cNvSpPr/>
          <p:nvPr/>
        </p:nvSpPr>
        <p:spPr>
          <a:xfrm>
            <a:off x="4483777" y="3654093"/>
            <a:ext cx="1772258" cy="1442742"/>
          </a:xfrm>
          <a:prstGeom prst="wedgeRectCallout">
            <a:avLst>
              <a:gd name="adj1" fmla="val 40872"/>
              <a:gd name="adj2" fmla="val 6513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sp>
        <p:nvSpPr>
          <p:cNvPr id="52" name="Speech Bubble: Rectangle 51">
            <a:extLst>
              <a:ext uri="{FF2B5EF4-FFF2-40B4-BE49-F238E27FC236}">
                <a16:creationId xmlns:a16="http://schemas.microsoft.com/office/drawing/2014/main" id="{34647172-8DBC-3463-DB76-36C1FC3AE2EC}"/>
              </a:ext>
            </a:extLst>
          </p:cNvPr>
          <p:cNvSpPr/>
          <p:nvPr/>
        </p:nvSpPr>
        <p:spPr>
          <a:xfrm>
            <a:off x="2900364" y="2116384"/>
            <a:ext cx="1648380" cy="1506110"/>
          </a:xfrm>
          <a:prstGeom prst="wedgeRectCallout">
            <a:avLst>
              <a:gd name="adj1" fmla="val 136338"/>
              <a:gd name="adj2" fmla="val 3526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sp>
        <p:nvSpPr>
          <p:cNvPr id="56" name="Speech Bubble: Rectangle 55">
            <a:extLst>
              <a:ext uri="{FF2B5EF4-FFF2-40B4-BE49-F238E27FC236}">
                <a16:creationId xmlns:a16="http://schemas.microsoft.com/office/drawing/2014/main" id="{1FD0FC50-6D68-F528-B7A8-87E850B54412}"/>
              </a:ext>
            </a:extLst>
          </p:cNvPr>
          <p:cNvSpPr/>
          <p:nvPr/>
        </p:nvSpPr>
        <p:spPr>
          <a:xfrm>
            <a:off x="8889999" y="4795536"/>
            <a:ext cx="1920689" cy="1246866"/>
          </a:xfrm>
          <a:prstGeom prst="wedgeRectCallout">
            <a:avLst>
              <a:gd name="adj1" fmla="val -95017"/>
              <a:gd name="adj2" fmla="val -346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graphicFrame>
        <p:nvGraphicFramePr>
          <p:cNvPr id="129" name="Chart 128">
            <a:extLst>
              <a:ext uri="{FF2B5EF4-FFF2-40B4-BE49-F238E27FC236}">
                <a16:creationId xmlns:a16="http://schemas.microsoft.com/office/drawing/2014/main" id="{D53D4332-79AB-8665-82B3-ACED6A30A620}"/>
              </a:ext>
            </a:extLst>
          </p:cNvPr>
          <p:cNvGraphicFramePr/>
          <p:nvPr>
            <p:custDataLst>
              <p:tags r:id="rId4"/>
            </p:custDataLst>
            <p:extLst>
              <p:ext uri="{D42A27DB-BD31-4B8C-83A1-F6EECF244321}">
                <p14:modId xmlns:p14="http://schemas.microsoft.com/office/powerpoint/2010/main" val="3401784194"/>
              </p:ext>
            </p:extLst>
          </p:nvPr>
        </p:nvGraphicFramePr>
        <p:xfrm>
          <a:off x="9294813" y="4630738"/>
          <a:ext cx="1166812" cy="1350962"/>
        </p:xfrm>
        <a:graphic>
          <a:graphicData uri="http://schemas.openxmlformats.org/drawingml/2006/chart">
            <c:chart xmlns:c="http://schemas.openxmlformats.org/drawingml/2006/chart" xmlns:r="http://schemas.openxmlformats.org/officeDocument/2006/relationships" r:id="rId16"/>
          </a:graphicData>
        </a:graphic>
      </p:graphicFrame>
      <p:sp>
        <p:nvSpPr>
          <p:cNvPr id="207" name="Text Placeholder 2">
            <a:extLst>
              <a:ext uri="{FF2B5EF4-FFF2-40B4-BE49-F238E27FC236}">
                <a16:creationId xmlns:a16="http://schemas.microsoft.com/office/drawing/2014/main" id="{BD5AD5D1-56C6-2870-E801-82F3D9E0E5E3}"/>
              </a:ext>
            </a:extLst>
          </p:cNvPr>
          <p:cNvSpPr>
            <a:spLocks noGrp="1"/>
          </p:cNvSpPr>
          <p:nvPr>
            <p:custDataLst>
              <p:tags r:id="rId5"/>
            </p:custDataLst>
          </p:nvPr>
        </p:nvSpPr>
        <p:spPr bwMode="auto">
          <a:xfrm>
            <a:off x="9632950" y="5799138"/>
            <a:ext cx="4889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115B3329-78E6-4834-8939-26A42907FFEB}" type="datetime'''''''''MA''''''''''''C''''''''''''''''''''''S''''''''''E'''''">
              <a:rPr lang="en-US" altLang="en-US" sz="1000" smtClean="0">
                <a:solidFill>
                  <a:srgbClr val="000000"/>
                </a:solidFill>
              </a:rPr>
              <a:pPr marL="0" lvl="0" indent="0" algn="ctr">
                <a:spcBef>
                  <a:spcPct val="0"/>
                </a:spcBef>
                <a:spcAft>
                  <a:spcPct val="0"/>
                </a:spcAft>
                <a:buNone/>
                <a:defRPr/>
              </a:pPr>
              <a:t>MACSE</a:t>
            </a:fld>
            <a:endParaRPr kumimoji="0" lang="en-US" sz="1000" b="0" i="0" strike="noStrike" kern="1200" cap="none" spc="40" normalizeH="0" baseline="0" noProof="0">
              <a:ln>
                <a:noFill/>
              </a:ln>
              <a:solidFill>
                <a:srgbClr val="000000"/>
              </a:solidFill>
              <a:effectLst/>
              <a:uLnTx/>
              <a:uFillTx/>
            </a:endParaRPr>
          </a:p>
        </p:txBody>
      </p:sp>
      <p:graphicFrame>
        <p:nvGraphicFramePr>
          <p:cNvPr id="130" name="Chart 129">
            <a:extLst>
              <a:ext uri="{FF2B5EF4-FFF2-40B4-BE49-F238E27FC236}">
                <a16:creationId xmlns:a16="http://schemas.microsoft.com/office/drawing/2014/main" id="{DAC3FC1A-0C4C-3F4E-D618-5664EE28F811}"/>
              </a:ext>
            </a:extLst>
          </p:cNvPr>
          <p:cNvGraphicFramePr/>
          <p:nvPr>
            <p:custDataLst>
              <p:tags r:id="rId6"/>
            </p:custDataLst>
            <p:extLst>
              <p:ext uri="{D42A27DB-BD31-4B8C-83A1-F6EECF244321}">
                <p14:modId xmlns:p14="http://schemas.microsoft.com/office/powerpoint/2010/main" val="2416602732"/>
              </p:ext>
            </p:extLst>
          </p:nvPr>
        </p:nvGraphicFramePr>
        <p:xfrm>
          <a:off x="4597400" y="3719513"/>
          <a:ext cx="1595438" cy="1350962"/>
        </p:xfrm>
        <a:graphic>
          <a:graphicData uri="http://schemas.openxmlformats.org/drawingml/2006/chart">
            <c:chart xmlns:c="http://schemas.openxmlformats.org/drawingml/2006/chart" xmlns:r="http://schemas.openxmlformats.org/officeDocument/2006/relationships" r:id="rId17"/>
          </a:graphicData>
        </a:graphic>
      </p:graphicFrame>
      <p:sp>
        <p:nvSpPr>
          <p:cNvPr id="193" name="Text Placeholder 2">
            <a:extLst>
              <a:ext uri="{FF2B5EF4-FFF2-40B4-BE49-F238E27FC236}">
                <a16:creationId xmlns:a16="http://schemas.microsoft.com/office/drawing/2014/main" id="{69D61D34-83E0-F093-8863-969BE9FB2789}"/>
              </a:ext>
            </a:extLst>
          </p:cNvPr>
          <p:cNvSpPr>
            <a:spLocks noGrp="1"/>
          </p:cNvSpPr>
          <p:nvPr>
            <p:custDataLst>
              <p:tags r:id="rId7"/>
            </p:custDataLst>
          </p:nvPr>
        </p:nvSpPr>
        <p:spPr bwMode="auto">
          <a:xfrm>
            <a:off x="5148263" y="4887913"/>
            <a:ext cx="4889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4A43F75E-34BF-483B-9946-E95A01A855B3}" type="datetime'''''''''''M''''''''A''''''''''''''CS''''''''''''''E'''''''''''">
              <a:rPr lang="en-US" altLang="en-US" sz="1000" smtClean="0">
                <a:solidFill>
                  <a:srgbClr val="000000"/>
                </a:solidFill>
              </a:rPr>
              <a:pPr marL="0" lvl="0" indent="0" algn="ctr">
                <a:spcBef>
                  <a:spcPct val="0"/>
                </a:spcBef>
                <a:spcAft>
                  <a:spcPct val="0"/>
                </a:spcAft>
                <a:buNone/>
                <a:defRPr/>
              </a:pPr>
              <a:t>MACSE</a:t>
            </a:fld>
            <a:endParaRPr kumimoji="0" lang="en-US" sz="1000" b="0" i="0" strike="noStrike" kern="1200" cap="none" spc="40" normalizeH="0" baseline="0" noProof="0">
              <a:ln>
                <a:noFill/>
              </a:ln>
              <a:solidFill>
                <a:srgbClr val="000000"/>
              </a:solidFill>
              <a:effectLst/>
              <a:uLnTx/>
              <a:uFillTx/>
            </a:endParaRPr>
          </a:p>
        </p:txBody>
      </p:sp>
      <p:graphicFrame>
        <p:nvGraphicFramePr>
          <p:cNvPr id="132" name="Chart 131">
            <a:extLst>
              <a:ext uri="{FF2B5EF4-FFF2-40B4-BE49-F238E27FC236}">
                <a16:creationId xmlns:a16="http://schemas.microsoft.com/office/drawing/2014/main" id="{7E35F8C2-B226-AF29-30AB-4A85D0694C0D}"/>
              </a:ext>
            </a:extLst>
          </p:cNvPr>
          <p:cNvGraphicFramePr/>
          <p:nvPr>
            <p:custDataLst>
              <p:tags r:id="rId8"/>
            </p:custDataLst>
            <p:extLst>
              <p:ext uri="{D42A27DB-BD31-4B8C-83A1-F6EECF244321}">
                <p14:modId xmlns:p14="http://schemas.microsoft.com/office/powerpoint/2010/main" val="61554327"/>
              </p:ext>
            </p:extLst>
          </p:nvPr>
        </p:nvGraphicFramePr>
        <p:xfrm>
          <a:off x="3151188" y="2190750"/>
          <a:ext cx="1166812" cy="1350963"/>
        </p:xfrm>
        <a:graphic>
          <a:graphicData uri="http://schemas.openxmlformats.org/drawingml/2006/chart">
            <c:chart xmlns:c="http://schemas.openxmlformats.org/drawingml/2006/chart" xmlns:r="http://schemas.openxmlformats.org/officeDocument/2006/relationships" r:id="rId18"/>
          </a:graphicData>
        </a:graphic>
      </p:graphicFrame>
      <p:sp>
        <p:nvSpPr>
          <p:cNvPr id="176" name="Text Placeholder 2">
            <a:extLst>
              <a:ext uri="{FF2B5EF4-FFF2-40B4-BE49-F238E27FC236}">
                <a16:creationId xmlns:a16="http://schemas.microsoft.com/office/drawing/2014/main" id="{EB3074CC-1216-4DE8-9A73-5AF996746D49}"/>
              </a:ext>
            </a:extLst>
          </p:cNvPr>
          <p:cNvSpPr>
            <a:spLocks noGrp="1"/>
          </p:cNvSpPr>
          <p:nvPr>
            <p:custDataLst>
              <p:tags r:id="rId9"/>
            </p:custDataLst>
          </p:nvPr>
        </p:nvSpPr>
        <p:spPr bwMode="auto">
          <a:xfrm>
            <a:off x="3489325" y="3359150"/>
            <a:ext cx="4889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3F28DF8B-8575-4689-9343-684E3FBEB618}" type="datetime'''M''''''''''''AC''S''''''''''''''''''''''''''''''''E'''''''">
              <a:rPr lang="en-US" altLang="en-US" sz="1000" smtClean="0">
                <a:solidFill>
                  <a:srgbClr val="000000"/>
                </a:solidFill>
              </a:rPr>
              <a:pPr marL="0" lvl="0" indent="0" algn="ctr">
                <a:spcBef>
                  <a:spcPct val="0"/>
                </a:spcBef>
                <a:spcAft>
                  <a:spcPct val="0"/>
                </a:spcAft>
                <a:buNone/>
                <a:defRPr/>
              </a:pPr>
              <a:t>MACSE</a:t>
            </a:fld>
            <a:endParaRPr kumimoji="0" lang="en-US" sz="1000" b="0" i="0" strike="noStrike" kern="1200" cap="none" spc="40" normalizeH="0" baseline="0" noProof="0">
              <a:ln>
                <a:noFill/>
              </a:ln>
              <a:solidFill>
                <a:srgbClr val="000000"/>
              </a:solidFill>
              <a:effectLst/>
              <a:uLnTx/>
              <a:uFillTx/>
            </a:endParaRPr>
          </a:p>
        </p:txBody>
      </p:sp>
      <p:sp>
        <p:nvSpPr>
          <p:cNvPr id="144" name="TextBox 143">
            <a:extLst>
              <a:ext uri="{FF2B5EF4-FFF2-40B4-BE49-F238E27FC236}">
                <a16:creationId xmlns:a16="http://schemas.microsoft.com/office/drawing/2014/main" id="{20F5067B-6F16-121D-D3D4-066C0CEEB26F}"/>
              </a:ext>
            </a:extLst>
          </p:cNvPr>
          <p:cNvSpPr txBox="1"/>
          <p:nvPr/>
        </p:nvSpPr>
        <p:spPr>
          <a:xfrm>
            <a:off x="3035300" y="2116384"/>
            <a:ext cx="1392238" cy="30007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1200" b="1" u="none" strike="noStrike" kern="1200" cap="none" spc="0" normalizeH="0" baseline="0" noProof="0" err="1">
                <a:ln>
                  <a:noFill/>
                </a:ln>
                <a:solidFill>
                  <a:srgbClr val="000000"/>
                </a:solidFill>
                <a:effectLst/>
                <a:uLnTx/>
                <a:uFillTx/>
                <a:latin typeface="Verdana"/>
                <a:ea typeface="+mn-ea"/>
                <a:cs typeface="+mn-cs"/>
              </a:rPr>
              <a:t>Center</a:t>
            </a:r>
            <a:r>
              <a:rPr lang="en-GB" sz="1200" b="1">
                <a:solidFill>
                  <a:srgbClr val="000000"/>
                </a:solidFill>
                <a:latin typeface="Verdana"/>
              </a:rPr>
              <a:t>-</a:t>
            </a:r>
            <a:r>
              <a:rPr kumimoji="0" lang="en-GB" sz="1200" b="1" u="none" strike="noStrike" kern="1200" cap="none" spc="0" normalizeH="0" baseline="0" noProof="0">
                <a:ln>
                  <a:noFill/>
                </a:ln>
                <a:solidFill>
                  <a:srgbClr val="000000"/>
                </a:solidFill>
                <a:effectLst/>
                <a:uLnTx/>
                <a:uFillTx/>
                <a:latin typeface="Verdana"/>
                <a:ea typeface="+mn-ea"/>
                <a:cs typeface="+mn-cs"/>
              </a:rPr>
              <a:t>South</a:t>
            </a:r>
          </a:p>
        </p:txBody>
      </p:sp>
      <p:sp>
        <p:nvSpPr>
          <p:cNvPr id="145" name="TextBox 144">
            <a:extLst>
              <a:ext uri="{FF2B5EF4-FFF2-40B4-BE49-F238E27FC236}">
                <a16:creationId xmlns:a16="http://schemas.microsoft.com/office/drawing/2014/main" id="{53DA7888-F4E7-C7D5-106B-E72FA0ABA0A1}"/>
              </a:ext>
            </a:extLst>
          </p:cNvPr>
          <p:cNvSpPr txBox="1"/>
          <p:nvPr/>
        </p:nvSpPr>
        <p:spPr>
          <a:xfrm>
            <a:off x="9358313" y="1816307"/>
            <a:ext cx="1117600" cy="30007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1200" b="1" u="none" strike="noStrike" kern="1200" cap="none" spc="0" normalizeH="0" baseline="0" noProof="0">
                <a:ln>
                  <a:noFill/>
                </a:ln>
                <a:solidFill>
                  <a:srgbClr val="000000"/>
                </a:solidFill>
                <a:effectLst/>
                <a:uLnTx/>
                <a:uFillTx/>
                <a:latin typeface="Verdana"/>
                <a:ea typeface="+mn-ea"/>
                <a:cs typeface="+mn-cs"/>
              </a:rPr>
              <a:t>South</a:t>
            </a:r>
          </a:p>
        </p:txBody>
      </p:sp>
      <p:sp>
        <p:nvSpPr>
          <p:cNvPr id="146" name="TextBox 145">
            <a:extLst>
              <a:ext uri="{FF2B5EF4-FFF2-40B4-BE49-F238E27FC236}">
                <a16:creationId xmlns:a16="http://schemas.microsoft.com/office/drawing/2014/main" id="{17A23598-A82A-51BD-E002-65B576FD52ED}"/>
              </a:ext>
            </a:extLst>
          </p:cNvPr>
          <p:cNvSpPr txBox="1"/>
          <p:nvPr/>
        </p:nvSpPr>
        <p:spPr>
          <a:xfrm>
            <a:off x="4832128" y="3622494"/>
            <a:ext cx="1117600" cy="3556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1200" b="1" u="none" strike="noStrike" kern="1200" cap="none" spc="0" normalizeH="0" baseline="0" noProof="0">
                <a:ln>
                  <a:noFill/>
                </a:ln>
                <a:solidFill>
                  <a:srgbClr val="000000"/>
                </a:solidFill>
                <a:effectLst/>
                <a:uLnTx/>
                <a:uFillTx/>
                <a:latin typeface="Verdana"/>
                <a:ea typeface="+mn-ea"/>
                <a:cs typeface="+mn-cs"/>
              </a:rPr>
              <a:t>Sicily</a:t>
            </a:r>
          </a:p>
        </p:txBody>
      </p:sp>
      <p:sp>
        <p:nvSpPr>
          <p:cNvPr id="147" name="TextBox 146">
            <a:extLst>
              <a:ext uri="{FF2B5EF4-FFF2-40B4-BE49-F238E27FC236}">
                <a16:creationId xmlns:a16="http://schemas.microsoft.com/office/drawing/2014/main" id="{6E251E7A-A02D-6CE4-E330-7C6B729A9AD9}"/>
              </a:ext>
            </a:extLst>
          </p:cNvPr>
          <p:cNvSpPr txBox="1"/>
          <p:nvPr/>
        </p:nvSpPr>
        <p:spPr>
          <a:xfrm>
            <a:off x="9309100" y="4831599"/>
            <a:ext cx="1117600" cy="30003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1200" b="1" u="none" strike="noStrike" kern="1200" cap="none" spc="0" normalizeH="0" baseline="0" noProof="0">
                <a:ln>
                  <a:noFill/>
                </a:ln>
                <a:solidFill>
                  <a:srgbClr val="000000"/>
                </a:solidFill>
                <a:effectLst/>
                <a:uLnTx/>
                <a:uFillTx/>
                <a:latin typeface="Verdana"/>
                <a:ea typeface="+mn-ea"/>
                <a:cs typeface="+mn-cs"/>
              </a:rPr>
              <a:t>Calabria</a:t>
            </a:r>
          </a:p>
        </p:txBody>
      </p:sp>
      <p:sp>
        <p:nvSpPr>
          <p:cNvPr id="10" name="Text Placeholder 6">
            <a:extLst>
              <a:ext uri="{FF2B5EF4-FFF2-40B4-BE49-F238E27FC236}">
                <a16:creationId xmlns:a16="http://schemas.microsoft.com/office/drawing/2014/main" id="{CC71A25B-005F-2259-A0DB-38999C3171B2}"/>
              </a:ext>
            </a:extLst>
          </p:cNvPr>
          <p:cNvSpPr txBox="1">
            <a:spLocks/>
          </p:cNvSpPr>
          <p:nvPr/>
        </p:nvSpPr>
        <p:spPr>
          <a:xfrm>
            <a:off x="834920" y="1808163"/>
            <a:ext cx="5076825" cy="153504"/>
          </a:xfrm>
          <a:prstGeom prst="rect">
            <a:avLst/>
          </a:prstGeom>
        </p:spPr>
        <p:txBody>
          <a:bodyPr vert="horz" wrap="square" lIns="0" tIns="0" rIns="0" bIns="0" rtlCol="0" anchor="t">
            <a:spAutoFit/>
          </a:bodyPr>
          <a:lstStyle>
            <a:lvl1pPr indent="0">
              <a:lnSpc>
                <a:spcPct val="95000"/>
              </a:lnSpc>
              <a:spcBef>
                <a:spcPts val="0"/>
              </a:spcBef>
              <a:spcAft>
                <a:spcPts val="0"/>
              </a:spcAft>
              <a:buFont typeface="Symbol" panose="05050102010706020507" pitchFamily="18" charset="2"/>
              <a:buNone/>
              <a:defRPr sz="1050" b="1" cap="all" spc="30" baseline="0"/>
            </a:lvl1pPr>
            <a:lvl2pPr marL="360000" indent="-180000">
              <a:lnSpc>
                <a:spcPct val="95000"/>
              </a:lnSpc>
              <a:spcBef>
                <a:spcPts val="300"/>
              </a:spcBef>
              <a:spcAft>
                <a:spcPts val="300"/>
              </a:spcAft>
              <a:buFont typeface="Symbol" panose="05050102010706020507" pitchFamily="18" charset="2"/>
              <a:buChar char="-"/>
              <a:defRPr sz="1200" spc="40" baseline="0"/>
            </a:lvl2pPr>
            <a:lvl3pPr marL="540000" indent="-180000">
              <a:lnSpc>
                <a:spcPct val="95000"/>
              </a:lnSpc>
              <a:spcBef>
                <a:spcPts val="100"/>
              </a:spcBef>
              <a:spcAft>
                <a:spcPts val="100"/>
              </a:spcAft>
              <a:buFont typeface="Symbol" panose="05050102010706020507" pitchFamily="18" charset="2"/>
              <a:buChar char="-"/>
              <a:defRPr sz="1200" spc="40" baseline="0"/>
            </a:lvl3pPr>
            <a:lvl4pPr marL="720000" indent="-180000">
              <a:lnSpc>
                <a:spcPct val="95000"/>
              </a:lnSpc>
              <a:spcBef>
                <a:spcPts val="100"/>
              </a:spcBef>
              <a:spcAft>
                <a:spcPts val="0"/>
              </a:spcAft>
              <a:buFont typeface="Symbol" panose="05050102010706020507" pitchFamily="18" charset="2"/>
              <a:buChar char="-"/>
              <a:defRPr sz="1200" spc="40" baseline="0"/>
            </a:lvl4pPr>
            <a:lvl5pPr marL="900000" indent="-180000">
              <a:lnSpc>
                <a:spcPct val="95000"/>
              </a:lnSpc>
              <a:spcBef>
                <a:spcPts val="0"/>
              </a:spcBef>
              <a:spcAft>
                <a:spcPts val="0"/>
              </a:spcAft>
              <a:buFont typeface="Symbol" panose="05050102010706020507" pitchFamily="18" charset="2"/>
              <a:buChar char="-"/>
              <a:defRPr sz="1200" spc="40" baseline="0">
                <a:solidFill>
                  <a:schemeClr val="bg1"/>
                </a:solidFill>
              </a:defRPr>
            </a:lvl5pPr>
            <a:lvl6pPr marL="1080000" indent="-180000">
              <a:lnSpc>
                <a:spcPct val="90000"/>
              </a:lnSpc>
              <a:spcBef>
                <a:spcPts val="0"/>
              </a:spcBef>
              <a:spcAft>
                <a:spcPts val="0"/>
              </a:spcAft>
              <a:buFont typeface="Symbol" panose="05050102010706020507" pitchFamily="18" charset="2"/>
              <a:buChar char="-"/>
              <a:defRPr sz="1200"/>
            </a:lvl6pPr>
            <a:lvl7pPr marL="1260000" indent="-180000">
              <a:lnSpc>
                <a:spcPct val="90000"/>
              </a:lnSpc>
              <a:spcBef>
                <a:spcPts val="0"/>
              </a:spcBef>
              <a:spcAft>
                <a:spcPts val="0"/>
              </a:spcAft>
              <a:buFont typeface="Symbol" panose="05050102010706020507" pitchFamily="18" charset="2"/>
              <a:buChar char="-"/>
              <a:tabLst/>
              <a:defRPr sz="1200"/>
            </a:lvl7pPr>
            <a:lvl8pPr marL="1440000" indent="-180000">
              <a:lnSpc>
                <a:spcPct val="90000"/>
              </a:lnSpc>
              <a:spcBef>
                <a:spcPts val="0"/>
              </a:spcBef>
              <a:spcAft>
                <a:spcPts val="0"/>
              </a:spcAft>
              <a:buFont typeface="Symbol" panose="05050102010706020507" pitchFamily="18" charset="2"/>
              <a:buChar char="-"/>
              <a:defRPr sz="1200"/>
            </a:lvl8pPr>
            <a:lvl9pPr marL="1620000" indent="-180000">
              <a:lnSpc>
                <a:spcPct val="90000"/>
              </a:lnSpc>
              <a:spcBef>
                <a:spcPts val="0"/>
              </a:spcBef>
              <a:spcAft>
                <a:spcPts val="0"/>
              </a:spcAft>
              <a:buFont typeface="Symbol" panose="05050102010706020507" pitchFamily="18" charset="2"/>
              <a:buChar char="-"/>
              <a:defRPr sz="1200"/>
            </a:lvl9pPr>
          </a:lstStyle>
          <a:p>
            <a:r>
              <a:rPr lang="en-GB"/>
              <a:t>BESS CONTINGENTS UNDER MACSE – 2030 (GWh)</a:t>
            </a:r>
            <a:endParaRPr lang="en-GB" baseline="30000"/>
          </a:p>
        </p:txBody>
      </p:sp>
      <p:sp>
        <p:nvSpPr>
          <p:cNvPr id="58" name="Freeform 26">
            <a:extLst>
              <a:ext uri="{FF2B5EF4-FFF2-40B4-BE49-F238E27FC236}">
                <a16:creationId xmlns:a16="http://schemas.microsoft.com/office/drawing/2014/main" id="{BE32DFAF-D08E-D50B-3747-8BBBEDE0A001}"/>
              </a:ext>
            </a:extLst>
          </p:cNvPr>
          <p:cNvSpPr>
            <a:spLocks noEditPoints="1"/>
          </p:cNvSpPr>
          <p:nvPr/>
        </p:nvSpPr>
        <p:spPr bwMode="auto">
          <a:xfrm>
            <a:off x="3389313" y="3679536"/>
            <a:ext cx="746125" cy="1372072"/>
          </a:xfrm>
          <a:custGeom>
            <a:avLst/>
            <a:gdLst>
              <a:gd name="T0" fmla="*/ 50 w 336"/>
              <a:gd name="T1" fmla="*/ 569 h 624"/>
              <a:gd name="T2" fmla="*/ 35 w 336"/>
              <a:gd name="T3" fmla="*/ 595 h 624"/>
              <a:gd name="T4" fmla="*/ 11 w 336"/>
              <a:gd name="T5" fmla="*/ 559 h 624"/>
              <a:gd name="T6" fmla="*/ 16 w 336"/>
              <a:gd name="T7" fmla="*/ 543 h 624"/>
              <a:gd name="T8" fmla="*/ 27 w 336"/>
              <a:gd name="T9" fmla="*/ 62 h 624"/>
              <a:gd name="T10" fmla="*/ 35 w 336"/>
              <a:gd name="T11" fmla="*/ 36 h 624"/>
              <a:gd name="T12" fmla="*/ 271 w 336"/>
              <a:gd name="T13" fmla="*/ 21 h 624"/>
              <a:gd name="T14" fmla="*/ 267 w 336"/>
              <a:gd name="T15" fmla="*/ 13 h 624"/>
              <a:gd name="T16" fmla="*/ 253 w 336"/>
              <a:gd name="T17" fmla="*/ 15 h 624"/>
              <a:gd name="T18" fmla="*/ 263 w 336"/>
              <a:gd name="T19" fmla="*/ 2 h 624"/>
              <a:gd name="T20" fmla="*/ 232 w 336"/>
              <a:gd name="T21" fmla="*/ 8 h 624"/>
              <a:gd name="T22" fmla="*/ 235 w 336"/>
              <a:gd name="T23" fmla="*/ 18 h 624"/>
              <a:gd name="T24" fmla="*/ 258 w 336"/>
              <a:gd name="T25" fmla="*/ 22 h 624"/>
              <a:gd name="T26" fmla="*/ 266 w 336"/>
              <a:gd name="T27" fmla="*/ 36 h 624"/>
              <a:gd name="T28" fmla="*/ 271 w 336"/>
              <a:gd name="T29" fmla="*/ 32 h 624"/>
              <a:gd name="T30" fmla="*/ 286 w 336"/>
              <a:gd name="T31" fmla="*/ 39 h 624"/>
              <a:gd name="T32" fmla="*/ 286 w 336"/>
              <a:gd name="T33" fmla="*/ 49 h 624"/>
              <a:gd name="T34" fmla="*/ 287 w 336"/>
              <a:gd name="T35" fmla="*/ 70 h 624"/>
              <a:gd name="T36" fmla="*/ 306 w 336"/>
              <a:gd name="T37" fmla="*/ 74 h 624"/>
              <a:gd name="T38" fmla="*/ 277 w 336"/>
              <a:gd name="T39" fmla="*/ 90 h 624"/>
              <a:gd name="T40" fmla="*/ 296 w 336"/>
              <a:gd name="T41" fmla="*/ 93 h 624"/>
              <a:gd name="T42" fmla="*/ 306 w 336"/>
              <a:gd name="T43" fmla="*/ 110 h 624"/>
              <a:gd name="T44" fmla="*/ 309 w 336"/>
              <a:gd name="T45" fmla="*/ 122 h 624"/>
              <a:gd name="T46" fmla="*/ 322 w 336"/>
              <a:gd name="T47" fmla="*/ 176 h 624"/>
              <a:gd name="T48" fmla="*/ 333 w 336"/>
              <a:gd name="T49" fmla="*/ 204 h 624"/>
              <a:gd name="T50" fmla="*/ 303 w 336"/>
              <a:gd name="T51" fmla="*/ 253 h 624"/>
              <a:gd name="T52" fmla="*/ 309 w 336"/>
              <a:gd name="T53" fmla="*/ 309 h 624"/>
              <a:gd name="T54" fmla="*/ 307 w 336"/>
              <a:gd name="T55" fmla="*/ 355 h 624"/>
              <a:gd name="T56" fmla="*/ 305 w 336"/>
              <a:gd name="T57" fmla="*/ 373 h 624"/>
              <a:gd name="T58" fmla="*/ 296 w 336"/>
              <a:gd name="T59" fmla="*/ 419 h 624"/>
              <a:gd name="T60" fmla="*/ 281 w 336"/>
              <a:gd name="T61" fmla="*/ 503 h 624"/>
              <a:gd name="T62" fmla="*/ 273 w 336"/>
              <a:gd name="T63" fmla="*/ 544 h 624"/>
              <a:gd name="T64" fmla="*/ 260 w 336"/>
              <a:gd name="T65" fmla="*/ 566 h 624"/>
              <a:gd name="T66" fmla="*/ 235 w 336"/>
              <a:gd name="T67" fmla="*/ 550 h 624"/>
              <a:gd name="T68" fmla="*/ 209 w 336"/>
              <a:gd name="T69" fmla="*/ 534 h 624"/>
              <a:gd name="T70" fmla="*/ 167 w 336"/>
              <a:gd name="T71" fmla="*/ 526 h 624"/>
              <a:gd name="T72" fmla="*/ 166 w 336"/>
              <a:gd name="T73" fmla="*/ 533 h 624"/>
              <a:gd name="T74" fmla="*/ 162 w 336"/>
              <a:gd name="T75" fmla="*/ 569 h 624"/>
              <a:gd name="T76" fmla="*/ 154 w 336"/>
              <a:gd name="T77" fmla="*/ 596 h 624"/>
              <a:gd name="T78" fmla="*/ 113 w 336"/>
              <a:gd name="T79" fmla="*/ 615 h 624"/>
              <a:gd name="T80" fmla="*/ 79 w 336"/>
              <a:gd name="T81" fmla="*/ 617 h 624"/>
              <a:gd name="T82" fmla="*/ 63 w 336"/>
              <a:gd name="T83" fmla="*/ 575 h 624"/>
              <a:gd name="T84" fmla="*/ 46 w 336"/>
              <a:gd name="T85" fmla="*/ 554 h 624"/>
              <a:gd name="T86" fmla="*/ 36 w 336"/>
              <a:gd name="T87" fmla="*/ 539 h 624"/>
              <a:gd name="T88" fmla="*/ 40 w 336"/>
              <a:gd name="T89" fmla="*/ 501 h 624"/>
              <a:gd name="T90" fmla="*/ 36 w 336"/>
              <a:gd name="T91" fmla="*/ 464 h 624"/>
              <a:gd name="T92" fmla="*/ 50 w 336"/>
              <a:gd name="T93" fmla="*/ 400 h 624"/>
              <a:gd name="T94" fmla="*/ 65 w 336"/>
              <a:gd name="T95" fmla="*/ 400 h 624"/>
              <a:gd name="T96" fmla="*/ 69 w 336"/>
              <a:gd name="T97" fmla="*/ 386 h 624"/>
              <a:gd name="T98" fmla="*/ 53 w 336"/>
              <a:gd name="T99" fmla="*/ 352 h 624"/>
              <a:gd name="T100" fmla="*/ 48 w 336"/>
              <a:gd name="T101" fmla="*/ 352 h 624"/>
              <a:gd name="T102" fmla="*/ 48 w 336"/>
              <a:gd name="T103" fmla="*/ 322 h 624"/>
              <a:gd name="T104" fmla="*/ 61 w 336"/>
              <a:gd name="T105" fmla="*/ 309 h 624"/>
              <a:gd name="T106" fmla="*/ 58 w 336"/>
              <a:gd name="T107" fmla="*/ 237 h 624"/>
              <a:gd name="T108" fmla="*/ 37 w 336"/>
              <a:gd name="T109" fmla="*/ 184 h 624"/>
              <a:gd name="T110" fmla="*/ 6 w 336"/>
              <a:gd name="T111" fmla="*/ 168 h 624"/>
              <a:gd name="T112" fmla="*/ 13 w 336"/>
              <a:gd name="T113" fmla="*/ 143 h 624"/>
              <a:gd name="T114" fmla="*/ 20 w 336"/>
              <a:gd name="T115" fmla="*/ 87 h 624"/>
              <a:gd name="T116" fmla="*/ 24 w 336"/>
              <a:gd name="T117" fmla="*/ 72 h 624"/>
              <a:gd name="T118" fmla="*/ 95 w 336"/>
              <a:gd name="T119" fmla="*/ 103 h 624"/>
              <a:gd name="T120" fmla="*/ 154 w 336"/>
              <a:gd name="T121" fmla="*/ 62 h 624"/>
              <a:gd name="T122" fmla="*/ 173 w 336"/>
              <a:gd name="T123" fmla="*/ 45 h 624"/>
              <a:gd name="T124" fmla="*/ 214 w 336"/>
              <a:gd name="T125" fmla="*/ 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 h="624">
                <a:moveTo>
                  <a:pt x="26" y="554"/>
                </a:moveTo>
                <a:lnTo>
                  <a:pt x="32" y="559"/>
                </a:lnTo>
                <a:lnTo>
                  <a:pt x="37" y="559"/>
                </a:lnTo>
                <a:lnTo>
                  <a:pt x="43" y="560"/>
                </a:lnTo>
                <a:lnTo>
                  <a:pt x="46" y="567"/>
                </a:lnTo>
                <a:lnTo>
                  <a:pt x="46" y="569"/>
                </a:lnTo>
                <a:lnTo>
                  <a:pt x="48" y="570"/>
                </a:lnTo>
                <a:lnTo>
                  <a:pt x="48" y="570"/>
                </a:lnTo>
                <a:lnTo>
                  <a:pt x="49" y="569"/>
                </a:lnTo>
                <a:lnTo>
                  <a:pt x="50" y="569"/>
                </a:lnTo>
                <a:lnTo>
                  <a:pt x="50" y="569"/>
                </a:lnTo>
                <a:lnTo>
                  <a:pt x="50" y="569"/>
                </a:lnTo>
                <a:lnTo>
                  <a:pt x="48" y="572"/>
                </a:lnTo>
                <a:lnTo>
                  <a:pt x="46" y="575"/>
                </a:lnTo>
                <a:lnTo>
                  <a:pt x="46" y="576"/>
                </a:lnTo>
                <a:lnTo>
                  <a:pt x="45" y="579"/>
                </a:lnTo>
                <a:lnTo>
                  <a:pt x="43" y="589"/>
                </a:lnTo>
                <a:lnTo>
                  <a:pt x="40" y="595"/>
                </a:lnTo>
                <a:lnTo>
                  <a:pt x="39" y="596"/>
                </a:lnTo>
                <a:lnTo>
                  <a:pt x="37" y="598"/>
                </a:lnTo>
                <a:lnTo>
                  <a:pt x="35" y="596"/>
                </a:lnTo>
                <a:lnTo>
                  <a:pt x="35" y="595"/>
                </a:lnTo>
                <a:lnTo>
                  <a:pt x="35" y="593"/>
                </a:lnTo>
                <a:lnTo>
                  <a:pt x="33" y="592"/>
                </a:lnTo>
                <a:lnTo>
                  <a:pt x="26" y="579"/>
                </a:lnTo>
                <a:lnTo>
                  <a:pt x="23" y="570"/>
                </a:lnTo>
                <a:lnTo>
                  <a:pt x="24" y="565"/>
                </a:lnTo>
                <a:lnTo>
                  <a:pt x="24" y="562"/>
                </a:lnTo>
                <a:lnTo>
                  <a:pt x="23" y="562"/>
                </a:lnTo>
                <a:lnTo>
                  <a:pt x="23" y="560"/>
                </a:lnTo>
                <a:lnTo>
                  <a:pt x="26" y="554"/>
                </a:lnTo>
                <a:moveTo>
                  <a:pt x="16" y="559"/>
                </a:moveTo>
                <a:lnTo>
                  <a:pt x="11" y="559"/>
                </a:lnTo>
                <a:lnTo>
                  <a:pt x="9" y="559"/>
                </a:lnTo>
                <a:lnTo>
                  <a:pt x="4" y="557"/>
                </a:lnTo>
                <a:lnTo>
                  <a:pt x="6" y="554"/>
                </a:lnTo>
                <a:lnTo>
                  <a:pt x="6" y="553"/>
                </a:lnTo>
                <a:lnTo>
                  <a:pt x="1" y="547"/>
                </a:lnTo>
                <a:lnTo>
                  <a:pt x="0" y="543"/>
                </a:lnTo>
                <a:lnTo>
                  <a:pt x="1" y="540"/>
                </a:lnTo>
                <a:lnTo>
                  <a:pt x="4" y="537"/>
                </a:lnTo>
                <a:lnTo>
                  <a:pt x="13" y="536"/>
                </a:lnTo>
                <a:lnTo>
                  <a:pt x="16" y="534"/>
                </a:lnTo>
                <a:lnTo>
                  <a:pt x="16" y="543"/>
                </a:lnTo>
                <a:lnTo>
                  <a:pt x="17" y="554"/>
                </a:lnTo>
                <a:lnTo>
                  <a:pt x="16" y="559"/>
                </a:lnTo>
                <a:moveTo>
                  <a:pt x="46" y="33"/>
                </a:moveTo>
                <a:lnTo>
                  <a:pt x="48" y="36"/>
                </a:lnTo>
                <a:lnTo>
                  <a:pt x="48" y="39"/>
                </a:lnTo>
                <a:lnTo>
                  <a:pt x="48" y="42"/>
                </a:lnTo>
                <a:lnTo>
                  <a:pt x="45" y="45"/>
                </a:lnTo>
                <a:lnTo>
                  <a:pt x="33" y="45"/>
                </a:lnTo>
                <a:lnTo>
                  <a:pt x="29" y="49"/>
                </a:lnTo>
                <a:lnTo>
                  <a:pt x="29" y="57"/>
                </a:lnTo>
                <a:lnTo>
                  <a:pt x="27" y="62"/>
                </a:lnTo>
                <a:lnTo>
                  <a:pt x="20" y="61"/>
                </a:lnTo>
                <a:lnTo>
                  <a:pt x="22" y="59"/>
                </a:lnTo>
                <a:lnTo>
                  <a:pt x="23" y="57"/>
                </a:lnTo>
                <a:lnTo>
                  <a:pt x="23" y="54"/>
                </a:lnTo>
                <a:lnTo>
                  <a:pt x="23" y="51"/>
                </a:lnTo>
                <a:lnTo>
                  <a:pt x="24" y="49"/>
                </a:lnTo>
                <a:lnTo>
                  <a:pt x="27" y="46"/>
                </a:lnTo>
                <a:lnTo>
                  <a:pt x="32" y="44"/>
                </a:lnTo>
                <a:lnTo>
                  <a:pt x="35" y="42"/>
                </a:lnTo>
                <a:lnTo>
                  <a:pt x="35" y="39"/>
                </a:lnTo>
                <a:lnTo>
                  <a:pt x="35" y="36"/>
                </a:lnTo>
                <a:lnTo>
                  <a:pt x="35" y="33"/>
                </a:lnTo>
                <a:lnTo>
                  <a:pt x="36" y="33"/>
                </a:lnTo>
                <a:lnTo>
                  <a:pt x="40" y="33"/>
                </a:lnTo>
                <a:lnTo>
                  <a:pt x="40" y="32"/>
                </a:lnTo>
                <a:lnTo>
                  <a:pt x="42" y="31"/>
                </a:lnTo>
                <a:lnTo>
                  <a:pt x="42" y="31"/>
                </a:lnTo>
                <a:lnTo>
                  <a:pt x="45" y="28"/>
                </a:lnTo>
                <a:lnTo>
                  <a:pt x="45" y="31"/>
                </a:lnTo>
                <a:lnTo>
                  <a:pt x="45" y="32"/>
                </a:lnTo>
                <a:lnTo>
                  <a:pt x="46" y="33"/>
                </a:lnTo>
                <a:moveTo>
                  <a:pt x="271" y="21"/>
                </a:moveTo>
                <a:lnTo>
                  <a:pt x="273" y="22"/>
                </a:lnTo>
                <a:lnTo>
                  <a:pt x="273" y="23"/>
                </a:lnTo>
                <a:lnTo>
                  <a:pt x="271" y="26"/>
                </a:lnTo>
                <a:lnTo>
                  <a:pt x="270" y="25"/>
                </a:lnTo>
                <a:lnTo>
                  <a:pt x="268" y="23"/>
                </a:lnTo>
                <a:lnTo>
                  <a:pt x="267" y="22"/>
                </a:lnTo>
                <a:lnTo>
                  <a:pt x="266" y="22"/>
                </a:lnTo>
                <a:lnTo>
                  <a:pt x="266" y="22"/>
                </a:lnTo>
                <a:lnTo>
                  <a:pt x="267" y="16"/>
                </a:lnTo>
                <a:lnTo>
                  <a:pt x="267" y="15"/>
                </a:lnTo>
                <a:lnTo>
                  <a:pt x="267" y="13"/>
                </a:lnTo>
                <a:lnTo>
                  <a:pt x="268" y="9"/>
                </a:lnTo>
                <a:lnTo>
                  <a:pt x="270" y="8"/>
                </a:lnTo>
                <a:lnTo>
                  <a:pt x="271" y="8"/>
                </a:lnTo>
                <a:lnTo>
                  <a:pt x="273" y="9"/>
                </a:lnTo>
                <a:lnTo>
                  <a:pt x="273" y="10"/>
                </a:lnTo>
                <a:lnTo>
                  <a:pt x="274" y="12"/>
                </a:lnTo>
                <a:lnTo>
                  <a:pt x="273" y="13"/>
                </a:lnTo>
                <a:lnTo>
                  <a:pt x="271" y="21"/>
                </a:lnTo>
                <a:moveTo>
                  <a:pt x="264" y="13"/>
                </a:moveTo>
                <a:lnTo>
                  <a:pt x="257" y="15"/>
                </a:lnTo>
                <a:lnTo>
                  <a:pt x="253" y="15"/>
                </a:lnTo>
                <a:lnTo>
                  <a:pt x="253" y="12"/>
                </a:lnTo>
                <a:lnTo>
                  <a:pt x="253" y="10"/>
                </a:lnTo>
                <a:lnTo>
                  <a:pt x="254" y="9"/>
                </a:lnTo>
                <a:lnTo>
                  <a:pt x="255" y="8"/>
                </a:lnTo>
                <a:lnTo>
                  <a:pt x="257" y="8"/>
                </a:lnTo>
                <a:lnTo>
                  <a:pt x="257" y="5"/>
                </a:lnTo>
                <a:lnTo>
                  <a:pt x="258" y="3"/>
                </a:lnTo>
                <a:lnTo>
                  <a:pt x="258" y="3"/>
                </a:lnTo>
                <a:lnTo>
                  <a:pt x="260" y="3"/>
                </a:lnTo>
                <a:lnTo>
                  <a:pt x="261" y="2"/>
                </a:lnTo>
                <a:lnTo>
                  <a:pt x="263" y="2"/>
                </a:lnTo>
                <a:lnTo>
                  <a:pt x="264" y="3"/>
                </a:lnTo>
                <a:lnTo>
                  <a:pt x="264" y="6"/>
                </a:lnTo>
                <a:lnTo>
                  <a:pt x="264" y="8"/>
                </a:lnTo>
                <a:lnTo>
                  <a:pt x="264" y="10"/>
                </a:lnTo>
                <a:lnTo>
                  <a:pt x="264" y="12"/>
                </a:lnTo>
                <a:lnTo>
                  <a:pt x="264" y="13"/>
                </a:lnTo>
                <a:lnTo>
                  <a:pt x="264" y="13"/>
                </a:lnTo>
                <a:moveTo>
                  <a:pt x="227" y="3"/>
                </a:moveTo>
                <a:lnTo>
                  <a:pt x="228" y="5"/>
                </a:lnTo>
                <a:lnTo>
                  <a:pt x="229" y="3"/>
                </a:lnTo>
                <a:lnTo>
                  <a:pt x="232" y="8"/>
                </a:lnTo>
                <a:lnTo>
                  <a:pt x="231" y="16"/>
                </a:lnTo>
                <a:lnTo>
                  <a:pt x="234" y="18"/>
                </a:lnTo>
                <a:lnTo>
                  <a:pt x="232" y="18"/>
                </a:lnTo>
                <a:lnTo>
                  <a:pt x="232" y="16"/>
                </a:lnTo>
                <a:lnTo>
                  <a:pt x="234" y="13"/>
                </a:lnTo>
                <a:lnTo>
                  <a:pt x="234" y="12"/>
                </a:lnTo>
                <a:lnTo>
                  <a:pt x="235" y="12"/>
                </a:lnTo>
                <a:lnTo>
                  <a:pt x="237" y="15"/>
                </a:lnTo>
                <a:lnTo>
                  <a:pt x="235" y="16"/>
                </a:lnTo>
                <a:lnTo>
                  <a:pt x="235" y="16"/>
                </a:lnTo>
                <a:lnTo>
                  <a:pt x="235" y="18"/>
                </a:lnTo>
                <a:lnTo>
                  <a:pt x="238" y="18"/>
                </a:lnTo>
                <a:lnTo>
                  <a:pt x="240" y="18"/>
                </a:lnTo>
                <a:lnTo>
                  <a:pt x="241" y="16"/>
                </a:lnTo>
                <a:lnTo>
                  <a:pt x="241" y="18"/>
                </a:lnTo>
                <a:lnTo>
                  <a:pt x="244" y="21"/>
                </a:lnTo>
                <a:lnTo>
                  <a:pt x="245" y="15"/>
                </a:lnTo>
                <a:lnTo>
                  <a:pt x="248" y="16"/>
                </a:lnTo>
                <a:lnTo>
                  <a:pt x="255" y="23"/>
                </a:lnTo>
                <a:lnTo>
                  <a:pt x="255" y="21"/>
                </a:lnTo>
                <a:lnTo>
                  <a:pt x="257" y="22"/>
                </a:lnTo>
                <a:lnTo>
                  <a:pt x="258" y="22"/>
                </a:lnTo>
                <a:lnTo>
                  <a:pt x="260" y="23"/>
                </a:lnTo>
                <a:lnTo>
                  <a:pt x="263" y="23"/>
                </a:lnTo>
                <a:lnTo>
                  <a:pt x="261" y="25"/>
                </a:lnTo>
                <a:lnTo>
                  <a:pt x="261" y="25"/>
                </a:lnTo>
                <a:lnTo>
                  <a:pt x="260" y="26"/>
                </a:lnTo>
                <a:lnTo>
                  <a:pt x="260" y="28"/>
                </a:lnTo>
                <a:lnTo>
                  <a:pt x="260" y="28"/>
                </a:lnTo>
                <a:lnTo>
                  <a:pt x="261" y="29"/>
                </a:lnTo>
                <a:lnTo>
                  <a:pt x="263" y="31"/>
                </a:lnTo>
                <a:lnTo>
                  <a:pt x="264" y="33"/>
                </a:lnTo>
                <a:lnTo>
                  <a:pt x="266" y="36"/>
                </a:lnTo>
                <a:lnTo>
                  <a:pt x="264" y="38"/>
                </a:lnTo>
                <a:lnTo>
                  <a:pt x="264" y="41"/>
                </a:lnTo>
                <a:lnTo>
                  <a:pt x="266" y="46"/>
                </a:lnTo>
                <a:lnTo>
                  <a:pt x="267" y="41"/>
                </a:lnTo>
                <a:lnTo>
                  <a:pt x="268" y="39"/>
                </a:lnTo>
                <a:lnTo>
                  <a:pt x="271" y="38"/>
                </a:lnTo>
                <a:lnTo>
                  <a:pt x="270" y="36"/>
                </a:lnTo>
                <a:lnTo>
                  <a:pt x="270" y="35"/>
                </a:lnTo>
                <a:lnTo>
                  <a:pt x="270" y="35"/>
                </a:lnTo>
                <a:lnTo>
                  <a:pt x="268" y="33"/>
                </a:lnTo>
                <a:lnTo>
                  <a:pt x="271" y="32"/>
                </a:lnTo>
                <a:lnTo>
                  <a:pt x="273" y="32"/>
                </a:lnTo>
                <a:lnTo>
                  <a:pt x="276" y="33"/>
                </a:lnTo>
                <a:lnTo>
                  <a:pt x="279" y="35"/>
                </a:lnTo>
                <a:lnTo>
                  <a:pt x="280" y="33"/>
                </a:lnTo>
                <a:lnTo>
                  <a:pt x="280" y="32"/>
                </a:lnTo>
                <a:lnTo>
                  <a:pt x="281" y="32"/>
                </a:lnTo>
                <a:lnTo>
                  <a:pt x="283" y="35"/>
                </a:lnTo>
                <a:lnTo>
                  <a:pt x="281" y="36"/>
                </a:lnTo>
                <a:lnTo>
                  <a:pt x="284" y="38"/>
                </a:lnTo>
                <a:lnTo>
                  <a:pt x="284" y="39"/>
                </a:lnTo>
                <a:lnTo>
                  <a:pt x="286" y="39"/>
                </a:lnTo>
                <a:lnTo>
                  <a:pt x="287" y="38"/>
                </a:lnTo>
                <a:lnTo>
                  <a:pt x="289" y="38"/>
                </a:lnTo>
                <a:lnTo>
                  <a:pt x="289" y="39"/>
                </a:lnTo>
                <a:lnTo>
                  <a:pt x="289" y="39"/>
                </a:lnTo>
                <a:lnTo>
                  <a:pt x="289" y="39"/>
                </a:lnTo>
                <a:lnTo>
                  <a:pt x="290" y="41"/>
                </a:lnTo>
                <a:lnTo>
                  <a:pt x="290" y="44"/>
                </a:lnTo>
                <a:lnTo>
                  <a:pt x="289" y="46"/>
                </a:lnTo>
                <a:lnTo>
                  <a:pt x="287" y="48"/>
                </a:lnTo>
                <a:lnTo>
                  <a:pt x="286" y="51"/>
                </a:lnTo>
                <a:lnTo>
                  <a:pt x="286" y="49"/>
                </a:lnTo>
                <a:lnTo>
                  <a:pt x="284" y="48"/>
                </a:lnTo>
                <a:lnTo>
                  <a:pt x="284" y="46"/>
                </a:lnTo>
                <a:lnTo>
                  <a:pt x="280" y="62"/>
                </a:lnTo>
                <a:lnTo>
                  <a:pt x="279" y="67"/>
                </a:lnTo>
                <a:lnTo>
                  <a:pt x="283" y="67"/>
                </a:lnTo>
                <a:lnTo>
                  <a:pt x="281" y="64"/>
                </a:lnTo>
                <a:lnTo>
                  <a:pt x="284" y="61"/>
                </a:lnTo>
                <a:lnTo>
                  <a:pt x="287" y="62"/>
                </a:lnTo>
                <a:lnTo>
                  <a:pt x="287" y="65"/>
                </a:lnTo>
                <a:lnTo>
                  <a:pt x="286" y="70"/>
                </a:lnTo>
                <a:lnTo>
                  <a:pt x="287" y="70"/>
                </a:lnTo>
                <a:lnTo>
                  <a:pt x="287" y="68"/>
                </a:lnTo>
                <a:lnTo>
                  <a:pt x="287" y="68"/>
                </a:lnTo>
                <a:lnTo>
                  <a:pt x="287" y="67"/>
                </a:lnTo>
                <a:lnTo>
                  <a:pt x="289" y="68"/>
                </a:lnTo>
                <a:lnTo>
                  <a:pt x="289" y="70"/>
                </a:lnTo>
                <a:lnTo>
                  <a:pt x="290" y="70"/>
                </a:lnTo>
                <a:lnTo>
                  <a:pt x="293" y="67"/>
                </a:lnTo>
                <a:lnTo>
                  <a:pt x="299" y="67"/>
                </a:lnTo>
                <a:lnTo>
                  <a:pt x="305" y="70"/>
                </a:lnTo>
                <a:lnTo>
                  <a:pt x="307" y="71"/>
                </a:lnTo>
                <a:lnTo>
                  <a:pt x="306" y="74"/>
                </a:lnTo>
                <a:lnTo>
                  <a:pt x="303" y="74"/>
                </a:lnTo>
                <a:lnTo>
                  <a:pt x="299" y="72"/>
                </a:lnTo>
                <a:lnTo>
                  <a:pt x="296" y="71"/>
                </a:lnTo>
                <a:lnTo>
                  <a:pt x="293" y="72"/>
                </a:lnTo>
                <a:lnTo>
                  <a:pt x="292" y="77"/>
                </a:lnTo>
                <a:lnTo>
                  <a:pt x="292" y="81"/>
                </a:lnTo>
                <a:lnTo>
                  <a:pt x="289" y="85"/>
                </a:lnTo>
                <a:lnTo>
                  <a:pt x="289" y="88"/>
                </a:lnTo>
                <a:lnTo>
                  <a:pt x="286" y="90"/>
                </a:lnTo>
                <a:lnTo>
                  <a:pt x="277" y="88"/>
                </a:lnTo>
                <a:lnTo>
                  <a:pt x="277" y="90"/>
                </a:lnTo>
                <a:lnTo>
                  <a:pt x="277" y="90"/>
                </a:lnTo>
                <a:lnTo>
                  <a:pt x="276" y="90"/>
                </a:lnTo>
                <a:lnTo>
                  <a:pt x="277" y="93"/>
                </a:lnTo>
                <a:lnTo>
                  <a:pt x="279" y="94"/>
                </a:lnTo>
                <a:lnTo>
                  <a:pt x="280" y="93"/>
                </a:lnTo>
                <a:lnTo>
                  <a:pt x="283" y="93"/>
                </a:lnTo>
                <a:lnTo>
                  <a:pt x="284" y="93"/>
                </a:lnTo>
                <a:lnTo>
                  <a:pt x="289" y="96"/>
                </a:lnTo>
                <a:lnTo>
                  <a:pt x="289" y="96"/>
                </a:lnTo>
                <a:lnTo>
                  <a:pt x="293" y="96"/>
                </a:lnTo>
                <a:lnTo>
                  <a:pt x="296" y="93"/>
                </a:lnTo>
                <a:lnTo>
                  <a:pt x="299" y="91"/>
                </a:lnTo>
                <a:lnTo>
                  <a:pt x="303" y="93"/>
                </a:lnTo>
                <a:lnTo>
                  <a:pt x="302" y="96"/>
                </a:lnTo>
                <a:lnTo>
                  <a:pt x="300" y="97"/>
                </a:lnTo>
                <a:lnTo>
                  <a:pt x="299" y="98"/>
                </a:lnTo>
                <a:lnTo>
                  <a:pt x="297" y="98"/>
                </a:lnTo>
                <a:lnTo>
                  <a:pt x="297" y="100"/>
                </a:lnTo>
                <a:lnTo>
                  <a:pt x="305" y="104"/>
                </a:lnTo>
                <a:lnTo>
                  <a:pt x="306" y="104"/>
                </a:lnTo>
                <a:lnTo>
                  <a:pt x="306" y="107"/>
                </a:lnTo>
                <a:lnTo>
                  <a:pt x="306" y="110"/>
                </a:lnTo>
                <a:lnTo>
                  <a:pt x="309" y="109"/>
                </a:lnTo>
                <a:lnTo>
                  <a:pt x="310" y="107"/>
                </a:lnTo>
                <a:lnTo>
                  <a:pt x="312" y="110"/>
                </a:lnTo>
                <a:lnTo>
                  <a:pt x="313" y="111"/>
                </a:lnTo>
                <a:lnTo>
                  <a:pt x="316" y="113"/>
                </a:lnTo>
                <a:lnTo>
                  <a:pt x="319" y="113"/>
                </a:lnTo>
                <a:lnTo>
                  <a:pt x="312" y="116"/>
                </a:lnTo>
                <a:lnTo>
                  <a:pt x="310" y="117"/>
                </a:lnTo>
                <a:lnTo>
                  <a:pt x="312" y="120"/>
                </a:lnTo>
                <a:lnTo>
                  <a:pt x="312" y="122"/>
                </a:lnTo>
                <a:lnTo>
                  <a:pt x="309" y="122"/>
                </a:lnTo>
                <a:lnTo>
                  <a:pt x="306" y="122"/>
                </a:lnTo>
                <a:lnTo>
                  <a:pt x="305" y="124"/>
                </a:lnTo>
                <a:lnTo>
                  <a:pt x="307" y="127"/>
                </a:lnTo>
                <a:lnTo>
                  <a:pt x="307" y="124"/>
                </a:lnTo>
                <a:lnTo>
                  <a:pt x="309" y="127"/>
                </a:lnTo>
                <a:lnTo>
                  <a:pt x="315" y="136"/>
                </a:lnTo>
                <a:lnTo>
                  <a:pt x="315" y="139"/>
                </a:lnTo>
                <a:lnTo>
                  <a:pt x="316" y="145"/>
                </a:lnTo>
                <a:lnTo>
                  <a:pt x="322" y="156"/>
                </a:lnTo>
                <a:lnTo>
                  <a:pt x="322" y="160"/>
                </a:lnTo>
                <a:lnTo>
                  <a:pt x="322" y="176"/>
                </a:lnTo>
                <a:lnTo>
                  <a:pt x="323" y="179"/>
                </a:lnTo>
                <a:lnTo>
                  <a:pt x="323" y="181"/>
                </a:lnTo>
                <a:lnTo>
                  <a:pt x="325" y="182"/>
                </a:lnTo>
                <a:lnTo>
                  <a:pt x="328" y="182"/>
                </a:lnTo>
                <a:lnTo>
                  <a:pt x="329" y="184"/>
                </a:lnTo>
                <a:lnTo>
                  <a:pt x="329" y="186"/>
                </a:lnTo>
                <a:lnTo>
                  <a:pt x="331" y="189"/>
                </a:lnTo>
                <a:lnTo>
                  <a:pt x="335" y="195"/>
                </a:lnTo>
                <a:lnTo>
                  <a:pt x="336" y="197"/>
                </a:lnTo>
                <a:lnTo>
                  <a:pt x="336" y="199"/>
                </a:lnTo>
                <a:lnTo>
                  <a:pt x="333" y="204"/>
                </a:lnTo>
                <a:lnTo>
                  <a:pt x="333" y="207"/>
                </a:lnTo>
                <a:lnTo>
                  <a:pt x="332" y="212"/>
                </a:lnTo>
                <a:lnTo>
                  <a:pt x="331" y="215"/>
                </a:lnTo>
                <a:lnTo>
                  <a:pt x="326" y="223"/>
                </a:lnTo>
                <a:lnTo>
                  <a:pt x="322" y="233"/>
                </a:lnTo>
                <a:lnTo>
                  <a:pt x="320" y="236"/>
                </a:lnTo>
                <a:lnTo>
                  <a:pt x="315" y="237"/>
                </a:lnTo>
                <a:lnTo>
                  <a:pt x="312" y="238"/>
                </a:lnTo>
                <a:lnTo>
                  <a:pt x="310" y="243"/>
                </a:lnTo>
                <a:lnTo>
                  <a:pt x="306" y="250"/>
                </a:lnTo>
                <a:lnTo>
                  <a:pt x="303" y="253"/>
                </a:lnTo>
                <a:lnTo>
                  <a:pt x="299" y="257"/>
                </a:lnTo>
                <a:lnTo>
                  <a:pt x="296" y="260"/>
                </a:lnTo>
                <a:lnTo>
                  <a:pt x="294" y="266"/>
                </a:lnTo>
                <a:lnTo>
                  <a:pt x="294" y="269"/>
                </a:lnTo>
                <a:lnTo>
                  <a:pt x="294" y="280"/>
                </a:lnTo>
                <a:lnTo>
                  <a:pt x="294" y="283"/>
                </a:lnTo>
                <a:lnTo>
                  <a:pt x="299" y="296"/>
                </a:lnTo>
                <a:lnTo>
                  <a:pt x="300" y="300"/>
                </a:lnTo>
                <a:lnTo>
                  <a:pt x="303" y="302"/>
                </a:lnTo>
                <a:lnTo>
                  <a:pt x="306" y="303"/>
                </a:lnTo>
                <a:lnTo>
                  <a:pt x="309" y="309"/>
                </a:lnTo>
                <a:lnTo>
                  <a:pt x="313" y="313"/>
                </a:lnTo>
                <a:lnTo>
                  <a:pt x="313" y="316"/>
                </a:lnTo>
                <a:lnTo>
                  <a:pt x="306" y="337"/>
                </a:lnTo>
                <a:lnTo>
                  <a:pt x="303" y="345"/>
                </a:lnTo>
                <a:lnTo>
                  <a:pt x="306" y="352"/>
                </a:lnTo>
                <a:lnTo>
                  <a:pt x="306" y="351"/>
                </a:lnTo>
                <a:lnTo>
                  <a:pt x="307" y="351"/>
                </a:lnTo>
                <a:lnTo>
                  <a:pt x="309" y="351"/>
                </a:lnTo>
                <a:lnTo>
                  <a:pt x="310" y="352"/>
                </a:lnTo>
                <a:lnTo>
                  <a:pt x="309" y="355"/>
                </a:lnTo>
                <a:lnTo>
                  <a:pt x="307" y="355"/>
                </a:lnTo>
                <a:lnTo>
                  <a:pt x="306" y="355"/>
                </a:lnTo>
                <a:lnTo>
                  <a:pt x="306" y="355"/>
                </a:lnTo>
                <a:lnTo>
                  <a:pt x="303" y="360"/>
                </a:lnTo>
                <a:lnTo>
                  <a:pt x="303" y="363"/>
                </a:lnTo>
                <a:lnTo>
                  <a:pt x="303" y="365"/>
                </a:lnTo>
                <a:lnTo>
                  <a:pt x="303" y="368"/>
                </a:lnTo>
                <a:lnTo>
                  <a:pt x="302" y="368"/>
                </a:lnTo>
                <a:lnTo>
                  <a:pt x="302" y="370"/>
                </a:lnTo>
                <a:lnTo>
                  <a:pt x="303" y="370"/>
                </a:lnTo>
                <a:lnTo>
                  <a:pt x="305" y="371"/>
                </a:lnTo>
                <a:lnTo>
                  <a:pt x="305" y="373"/>
                </a:lnTo>
                <a:lnTo>
                  <a:pt x="305" y="374"/>
                </a:lnTo>
                <a:lnTo>
                  <a:pt x="302" y="377"/>
                </a:lnTo>
                <a:lnTo>
                  <a:pt x="300" y="383"/>
                </a:lnTo>
                <a:lnTo>
                  <a:pt x="299" y="389"/>
                </a:lnTo>
                <a:lnTo>
                  <a:pt x="299" y="396"/>
                </a:lnTo>
                <a:lnTo>
                  <a:pt x="299" y="399"/>
                </a:lnTo>
                <a:lnTo>
                  <a:pt x="299" y="404"/>
                </a:lnTo>
                <a:lnTo>
                  <a:pt x="300" y="409"/>
                </a:lnTo>
                <a:lnTo>
                  <a:pt x="299" y="412"/>
                </a:lnTo>
                <a:lnTo>
                  <a:pt x="297" y="416"/>
                </a:lnTo>
                <a:lnTo>
                  <a:pt x="296" y="419"/>
                </a:lnTo>
                <a:lnTo>
                  <a:pt x="296" y="420"/>
                </a:lnTo>
                <a:lnTo>
                  <a:pt x="294" y="423"/>
                </a:lnTo>
                <a:lnTo>
                  <a:pt x="294" y="426"/>
                </a:lnTo>
                <a:lnTo>
                  <a:pt x="293" y="429"/>
                </a:lnTo>
                <a:lnTo>
                  <a:pt x="294" y="440"/>
                </a:lnTo>
                <a:lnTo>
                  <a:pt x="293" y="448"/>
                </a:lnTo>
                <a:lnTo>
                  <a:pt x="289" y="465"/>
                </a:lnTo>
                <a:lnTo>
                  <a:pt x="292" y="469"/>
                </a:lnTo>
                <a:lnTo>
                  <a:pt x="290" y="478"/>
                </a:lnTo>
                <a:lnTo>
                  <a:pt x="284" y="492"/>
                </a:lnTo>
                <a:lnTo>
                  <a:pt x="281" y="503"/>
                </a:lnTo>
                <a:lnTo>
                  <a:pt x="281" y="507"/>
                </a:lnTo>
                <a:lnTo>
                  <a:pt x="281" y="511"/>
                </a:lnTo>
                <a:lnTo>
                  <a:pt x="283" y="514"/>
                </a:lnTo>
                <a:lnTo>
                  <a:pt x="287" y="517"/>
                </a:lnTo>
                <a:lnTo>
                  <a:pt x="287" y="518"/>
                </a:lnTo>
                <a:lnTo>
                  <a:pt x="281" y="521"/>
                </a:lnTo>
                <a:lnTo>
                  <a:pt x="277" y="527"/>
                </a:lnTo>
                <a:lnTo>
                  <a:pt x="273" y="534"/>
                </a:lnTo>
                <a:lnTo>
                  <a:pt x="274" y="540"/>
                </a:lnTo>
                <a:lnTo>
                  <a:pt x="273" y="543"/>
                </a:lnTo>
                <a:lnTo>
                  <a:pt x="273" y="544"/>
                </a:lnTo>
                <a:lnTo>
                  <a:pt x="274" y="546"/>
                </a:lnTo>
                <a:lnTo>
                  <a:pt x="276" y="547"/>
                </a:lnTo>
                <a:lnTo>
                  <a:pt x="274" y="549"/>
                </a:lnTo>
                <a:lnTo>
                  <a:pt x="273" y="554"/>
                </a:lnTo>
                <a:lnTo>
                  <a:pt x="273" y="557"/>
                </a:lnTo>
                <a:lnTo>
                  <a:pt x="270" y="559"/>
                </a:lnTo>
                <a:lnTo>
                  <a:pt x="267" y="560"/>
                </a:lnTo>
                <a:lnTo>
                  <a:pt x="263" y="563"/>
                </a:lnTo>
                <a:lnTo>
                  <a:pt x="263" y="569"/>
                </a:lnTo>
                <a:lnTo>
                  <a:pt x="261" y="567"/>
                </a:lnTo>
                <a:lnTo>
                  <a:pt x="260" y="566"/>
                </a:lnTo>
                <a:lnTo>
                  <a:pt x="260" y="565"/>
                </a:lnTo>
                <a:lnTo>
                  <a:pt x="261" y="563"/>
                </a:lnTo>
                <a:lnTo>
                  <a:pt x="258" y="560"/>
                </a:lnTo>
                <a:lnTo>
                  <a:pt x="255" y="560"/>
                </a:lnTo>
                <a:lnTo>
                  <a:pt x="251" y="560"/>
                </a:lnTo>
                <a:lnTo>
                  <a:pt x="248" y="563"/>
                </a:lnTo>
                <a:lnTo>
                  <a:pt x="247" y="563"/>
                </a:lnTo>
                <a:lnTo>
                  <a:pt x="247" y="560"/>
                </a:lnTo>
                <a:lnTo>
                  <a:pt x="244" y="559"/>
                </a:lnTo>
                <a:lnTo>
                  <a:pt x="240" y="557"/>
                </a:lnTo>
                <a:lnTo>
                  <a:pt x="235" y="550"/>
                </a:lnTo>
                <a:lnTo>
                  <a:pt x="234" y="550"/>
                </a:lnTo>
                <a:lnTo>
                  <a:pt x="232" y="549"/>
                </a:lnTo>
                <a:lnTo>
                  <a:pt x="228" y="543"/>
                </a:lnTo>
                <a:lnTo>
                  <a:pt x="227" y="541"/>
                </a:lnTo>
                <a:lnTo>
                  <a:pt x="224" y="541"/>
                </a:lnTo>
                <a:lnTo>
                  <a:pt x="221" y="540"/>
                </a:lnTo>
                <a:lnTo>
                  <a:pt x="219" y="539"/>
                </a:lnTo>
                <a:lnTo>
                  <a:pt x="216" y="536"/>
                </a:lnTo>
                <a:lnTo>
                  <a:pt x="215" y="539"/>
                </a:lnTo>
                <a:lnTo>
                  <a:pt x="214" y="536"/>
                </a:lnTo>
                <a:lnTo>
                  <a:pt x="209" y="534"/>
                </a:lnTo>
                <a:lnTo>
                  <a:pt x="202" y="534"/>
                </a:lnTo>
                <a:lnTo>
                  <a:pt x="198" y="536"/>
                </a:lnTo>
                <a:lnTo>
                  <a:pt x="195" y="539"/>
                </a:lnTo>
                <a:lnTo>
                  <a:pt x="192" y="543"/>
                </a:lnTo>
                <a:lnTo>
                  <a:pt x="192" y="544"/>
                </a:lnTo>
                <a:lnTo>
                  <a:pt x="185" y="541"/>
                </a:lnTo>
                <a:lnTo>
                  <a:pt x="180" y="537"/>
                </a:lnTo>
                <a:lnTo>
                  <a:pt x="173" y="527"/>
                </a:lnTo>
                <a:lnTo>
                  <a:pt x="172" y="529"/>
                </a:lnTo>
                <a:lnTo>
                  <a:pt x="169" y="527"/>
                </a:lnTo>
                <a:lnTo>
                  <a:pt x="167" y="526"/>
                </a:lnTo>
                <a:lnTo>
                  <a:pt x="166" y="523"/>
                </a:lnTo>
                <a:lnTo>
                  <a:pt x="163" y="523"/>
                </a:lnTo>
                <a:lnTo>
                  <a:pt x="162" y="523"/>
                </a:lnTo>
                <a:lnTo>
                  <a:pt x="160" y="524"/>
                </a:lnTo>
                <a:lnTo>
                  <a:pt x="163" y="526"/>
                </a:lnTo>
                <a:lnTo>
                  <a:pt x="163" y="527"/>
                </a:lnTo>
                <a:lnTo>
                  <a:pt x="162" y="529"/>
                </a:lnTo>
                <a:lnTo>
                  <a:pt x="163" y="530"/>
                </a:lnTo>
                <a:lnTo>
                  <a:pt x="165" y="531"/>
                </a:lnTo>
                <a:lnTo>
                  <a:pt x="166" y="533"/>
                </a:lnTo>
                <a:lnTo>
                  <a:pt x="166" y="533"/>
                </a:lnTo>
                <a:lnTo>
                  <a:pt x="167" y="533"/>
                </a:lnTo>
                <a:lnTo>
                  <a:pt x="173" y="533"/>
                </a:lnTo>
                <a:lnTo>
                  <a:pt x="175" y="534"/>
                </a:lnTo>
                <a:lnTo>
                  <a:pt x="175" y="536"/>
                </a:lnTo>
                <a:lnTo>
                  <a:pt x="173" y="537"/>
                </a:lnTo>
                <a:lnTo>
                  <a:pt x="166" y="546"/>
                </a:lnTo>
                <a:lnTo>
                  <a:pt x="163" y="549"/>
                </a:lnTo>
                <a:lnTo>
                  <a:pt x="160" y="553"/>
                </a:lnTo>
                <a:lnTo>
                  <a:pt x="160" y="560"/>
                </a:lnTo>
                <a:lnTo>
                  <a:pt x="160" y="565"/>
                </a:lnTo>
                <a:lnTo>
                  <a:pt x="162" y="569"/>
                </a:lnTo>
                <a:lnTo>
                  <a:pt x="163" y="573"/>
                </a:lnTo>
                <a:lnTo>
                  <a:pt x="165" y="576"/>
                </a:lnTo>
                <a:lnTo>
                  <a:pt x="165" y="578"/>
                </a:lnTo>
                <a:lnTo>
                  <a:pt x="165" y="579"/>
                </a:lnTo>
                <a:lnTo>
                  <a:pt x="162" y="585"/>
                </a:lnTo>
                <a:lnTo>
                  <a:pt x="159" y="593"/>
                </a:lnTo>
                <a:lnTo>
                  <a:pt x="160" y="593"/>
                </a:lnTo>
                <a:lnTo>
                  <a:pt x="159" y="595"/>
                </a:lnTo>
                <a:lnTo>
                  <a:pt x="157" y="595"/>
                </a:lnTo>
                <a:lnTo>
                  <a:pt x="156" y="593"/>
                </a:lnTo>
                <a:lnTo>
                  <a:pt x="154" y="596"/>
                </a:lnTo>
                <a:lnTo>
                  <a:pt x="133" y="617"/>
                </a:lnTo>
                <a:lnTo>
                  <a:pt x="131" y="617"/>
                </a:lnTo>
                <a:lnTo>
                  <a:pt x="130" y="618"/>
                </a:lnTo>
                <a:lnTo>
                  <a:pt x="128" y="618"/>
                </a:lnTo>
                <a:lnTo>
                  <a:pt x="126" y="622"/>
                </a:lnTo>
                <a:lnTo>
                  <a:pt x="124" y="622"/>
                </a:lnTo>
                <a:lnTo>
                  <a:pt x="121" y="622"/>
                </a:lnTo>
                <a:lnTo>
                  <a:pt x="120" y="619"/>
                </a:lnTo>
                <a:lnTo>
                  <a:pt x="115" y="615"/>
                </a:lnTo>
                <a:lnTo>
                  <a:pt x="114" y="621"/>
                </a:lnTo>
                <a:lnTo>
                  <a:pt x="113" y="615"/>
                </a:lnTo>
                <a:lnTo>
                  <a:pt x="107" y="611"/>
                </a:lnTo>
                <a:lnTo>
                  <a:pt x="101" y="608"/>
                </a:lnTo>
                <a:lnTo>
                  <a:pt x="97" y="606"/>
                </a:lnTo>
                <a:lnTo>
                  <a:pt x="92" y="609"/>
                </a:lnTo>
                <a:lnTo>
                  <a:pt x="87" y="612"/>
                </a:lnTo>
                <a:lnTo>
                  <a:pt x="84" y="618"/>
                </a:lnTo>
                <a:lnTo>
                  <a:pt x="84" y="622"/>
                </a:lnTo>
                <a:lnTo>
                  <a:pt x="81" y="624"/>
                </a:lnTo>
                <a:lnTo>
                  <a:pt x="79" y="622"/>
                </a:lnTo>
                <a:lnTo>
                  <a:pt x="81" y="618"/>
                </a:lnTo>
                <a:lnTo>
                  <a:pt x="79" y="617"/>
                </a:lnTo>
                <a:lnTo>
                  <a:pt x="76" y="617"/>
                </a:lnTo>
                <a:lnTo>
                  <a:pt x="72" y="615"/>
                </a:lnTo>
                <a:lnTo>
                  <a:pt x="74" y="614"/>
                </a:lnTo>
                <a:lnTo>
                  <a:pt x="76" y="609"/>
                </a:lnTo>
                <a:lnTo>
                  <a:pt x="76" y="602"/>
                </a:lnTo>
                <a:lnTo>
                  <a:pt x="75" y="598"/>
                </a:lnTo>
                <a:lnTo>
                  <a:pt x="69" y="599"/>
                </a:lnTo>
                <a:lnTo>
                  <a:pt x="68" y="585"/>
                </a:lnTo>
                <a:lnTo>
                  <a:pt x="66" y="573"/>
                </a:lnTo>
                <a:lnTo>
                  <a:pt x="65" y="573"/>
                </a:lnTo>
                <a:lnTo>
                  <a:pt x="63" y="575"/>
                </a:lnTo>
                <a:lnTo>
                  <a:pt x="59" y="572"/>
                </a:lnTo>
                <a:lnTo>
                  <a:pt x="55" y="570"/>
                </a:lnTo>
                <a:lnTo>
                  <a:pt x="56" y="570"/>
                </a:lnTo>
                <a:lnTo>
                  <a:pt x="58" y="566"/>
                </a:lnTo>
                <a:lnTo>
                  <a:pt x="56" y="563"/>
                </a:lnTo>
                <a:lnTo>
                  <a:pt x="50" y="566"/>
                </a:lnTo>
                <a:lnTo>
                  <a:pt x="50" y="565"/>
                </a:lnTo>
                <a:lnTo>
                  <a:pt x="50" y="563"/>
                </a:lnTo>
                <a:lnTo>
                  <a:pt x="49" y="559"/>
                </a:lnTo>
                <a:lnTo>
                  <a:pt x="48" y="556"/>
                </a:lnTo>
                <a:lnTo>
                  <a:pt x="46" y="554"/>
                </a:lnTo>
                <a:lnTo>
                  <a:pt x="43" y="556"/>
                </a:lnTo>
                <a:lnTo>
                  <a:pt x="42" y="553"/>
                </a:lnTo>
                <a:lnTo>
                  <a:pt x="43" y="547"/>
                </a:lnTo>
                <a:lnTo>
                  <a:pt x="42" y="543"/>
                </a:lnTo>
                <a:lnTo>
                  <a:pt x="42" y="541"/>
                </a:lnTo>
                <a:lnTo>
                  <a:pt x="39" y="540"/>
                </a:lnTo>
                <a:lnTo>
                  <a:pt x="37" y="540"/>
                </a:lnTo>
                <a:lnTo>
                  <a:pt x="39" y="543"/>
                </a:lnTo>
                <a:lnTo>
                  <a:pt x="37" y="541"/>
                </a:lnTo>
                <a:lnTo>
                  <a:pt x="36" y="541"/>
                </a:lnTo>
                <a:lnTo>
                  <a:pt x="36" y="539"/>
                </a:lnTo>
                <a:lnTo>
                  <a:pt x="36" y="537"/>
                </a:lnTo>
                <a:lnTo>
                  <a:pt x="36" y="534"/>
                </a:lnTo>
                <a:lnTo>
                  <a:pt x="35" y="533"/>
                </a:lnTo>
                <a:lnTo>
                  <a:pt x="33" y="533"/>
                </a:lnTo>
                <a:lnTo>
                  <a:pt x="32" y="531"/>
                </a:lnTo>
                <a:lnTo>
                  <a:pt x="30" y="529"/>
                </a:lnTo>
                <a:lnTo>
                  <a:pt x="30" y="526"/>
                </a:lnTo>
                <a:lnTo>
                  <a:pt x="32" y="524"/>
                </a:lnTo>
                <a:lnTo>
                  <a:pt x="42" y="513"/>
                </a:lnTo>
                <a:lnTo>
                  <a:pt x="43" y="508"/>
                </a:lnTo>
                <a:lnTo>
                  <a:pt x="40" y="501"/>
                </a:lnTo>
                <a:lnTo>
                  <a:pt x="40" y="498"/>
                </a:lnTo>
                <a:lnTo>
                  <a:pt x="35" y="492"/>
                </a:lnTo>
                <a:lnTo>
                  <a:pt x="33" y="487"/>
                </a:lnTo>
                <a:lnTo>
                  <a:pt x="33" y="485"/>
                </a:lnTo>
                <a:lnTo>
                  <a:pt x="37" y="481"/>
                </a:lnTo>
                <a:lnTo>
                  <a:pt x="39" y="478"/>
                </a:lnTo>
                <a:lnTo>
                  <a:pt x="39" y="475"/>
                </a:lnTo>
                <a:lnTo>
                  <a:pt x="39" y="472"/>
                </a:lnTo>
                <a:lnTo>
                  <a:pt x="36" y="465"/>
                </a:lnTo>
                <a:lnTo>
                  <a:pt x="36" y="464"/>
                </a:lnTo>
                <a:lnTo>
                  <a:pt x="36" y="464"/>
                </a:lnTo>
                <a:lnTo>
                  <a:pt x="37" y="461"/>
                </a:lnTo>
                <a:lnTo>
                  <a:pt x="43" y="453"/>
                </a:lnTo>
                <a:lnTo>
                  <a:pt x="46" y="449"/>
                </a:lnTo>
                <a:lnTo>
                  <a:pt x="50" y="440"/>
                </a:lnTo>
                <a:lnTo>
                  <a:pt x="53" y="436"/>
                </a:lnTo>
                <a:lnTo>
                  <a:pt x="52" y="433"/>
                </a:lnTo>
                <a:lnTo>
                  <a:pt x="53" y="430"/>
                </a:lnTo>
                <a:lnTo>
                  <a:pt x="53" y="425"/>
                </a:lnTo>
                <a:lnTo>
                  <a:pt x="52" y="414"/>
                </a:lnTo>
                <a:lnTo>
                  <a:pt x="52" y="403"/>
                </a:lnTo>
                <a:lnTo>
                  <a:pt x="50" y="400"/>
                </a:lnTo>
                <a:lnTo>
                  <a:pt x="50" y="397"/>
                </a:lnTo>
                <a:lnTo>
                  <a:pt x="52" y="396"/>
                </a:lnTo>
                <a:lnTo>
                  <a:pt x="52" y="389"/>
                </a:lnTo>
                <a:lnTo>
                  <a:pt x="52" y="387"/>
                </a:lnTo>
                <a:lnTo>
                  <a:pt x="55" y="387"/>
                </a:lnTo>
                <a:lnTo>
                  <a:pt x="56" y="389"/>
                </a:lnTo>
                <a:lnTo>
                  <a:pt x="62" y="400"/>
                </a:lnTo>
                <a:lnTo>
                  <a:pt x="65" y="403"/>
                </a:lnTo>
                <a:lnTo>
                  <a:pt x="69" y="406"/>
                </a:lnTo>
                <a:lnTo>
                  <a:pt x="75" y="404"/>
                </a:lnTo>
                <a:lnTo>
                  <a:pt x="65" y="400"/>
                </a:lnTo>
                <a:lnTo>
                  <a:pt x="63" y="399"/>
                </a:lnTo>
                <a:lnTo>
                  <a:pt x="63" y="394"/>
                </a:lnTo>
                <a:lnTo>
                  <a:pt x="66" y="390"/>
                </a:lnTo>
                <a:lnTo>
                  <a:pt x="71" y="386"/>
                </a:lnTo>
                <a:lnTo>
                  <a:pt x="72" y="383"/>
                </a:lnTo>
                <a:lnTo>
                  <a:pt x="71" y="383"/>
                </a:lnTo>
                <a:lnTo>
                  <a:pt x="69" y="384"/>
                </a:lnTo>
                <a:lnTo>
                  <a:pt x="69" y="386"/>
                </a:lnTo>
                <a:lnTo>
                  <a:pt x="68" y="387"/>
                </a:lnTo>
                <a:lnTo>
                  <a:pt x="66" y="387"/>
                </a:lnTo>
                <a:lnTo>
                  <a:pt x="69" y="386"/>
                </a:lnTo>
                <a:lnTo>
                  <a:pt x="71" y="381"/>
                </a:lnTo>
                <a:lnTo>
                  <a:pt x="74" y="376"/>
                </a:lnTo>
                <a:lnTo>
                  <a:pt x="74" y="373"/>
                </a:lnTo>
                <a:lnTo>
                  <a:pt x="75" y="364"/>
                </a:lnTo>
                <a:lnTo>
                  <a:pt x="75" y="361"/>
                </a:lnTo>
                <a:lnTo>
                  <a:pt x="74" y="357"/>
                </a:lnTo>
                <a:lnTo>
                  <a:pt x="69" y="352"/>
                </a:lnTo>
                <a:lnTo>
                  <a:pt x="63" y="348"/>
                </a:lnTo>
                <a:lnTo>
                  <a:pt x="58" y="347"/>
                </a:lnTo>
                <a:lnTo>
                  <a:pt x="52" y="351"/>
                </a:lnTo>
                <a:lnTo>
                  <a:pt x="53" y="352"/>
                </a:lnTo>
                <a:lnTo>
                  <a:pt x="53" y="351"/>
                </a:lnTo>
                <a:lnTo>
                  <a:pt x="55" y="351"/>
                </a:lnTo>
                <a:lnTo>
                  <a:pt x="55" y="351"/>
                </a:lnTo>
                <a:lnTo>
                  <a:pt x="58" y="351"/>
                </a:lnTo>
                <a:lnTo>
                  <a:pt x="55" y="352"/>
                </a:lnTo>
                <a:lnTo>
                  <a:pt x="53" y="355"/>
                </a:lnTo>
                <a:lnTo>
                  <a:pt x="50" y="361"/>
                </a:lnTo>
                <a:lnTo>
                  <a:pt x="49" y="360"/>
                </a:lnTo>
                <a:lnTo>
                  <a:pt x="52" y="357"/>
                </a:lnTo>
                <a:lnTo>
                  <a:pt x="50" y="355"/>
                </a:lnTo>
                <a:lnTo>
                  <a:pt x="48" y="352"/>
                </a:lnTo>
                <a:lnTo>
                  <a:pt x="45" y="350"/>
                </a:lnTo>
                <a:lnTo>
                  <a:pt x="45" y="350"/>
                </a:lnTo>
                <a:lnTo>
                  <a:pt x="43" y="350"/>
                </a:lnTo>
                <a:lnTo>
                  <a:pt x="43" y="347"/>
                </a:lnTo>
                <a:lnTo>
                  <a:pt x="43" y="345"/>
                </a:lnTo>
                <a:lnTo>
                  <a:pt x="43" y="344"/>
                </a:lnTo>
                <a:lnTo>
                  <a:pt x="45" y="342"/>
                </a:lnTo>
                <a:lnTo>
                  <a:pt x="45" y="339"/>
                </a:lnTo>
                <a:lnTo>
                  <a:pt x="43" y="331"/>
                </a:lnTo>
                <a:lnTo>
                  <a:pt x="45" y="328"/>
                </a:lnTo>
                <a:lnTo>
                  <a:pt x="48" y="322"/>
                </a:lnTo>
                <a:lnTo>
                  <a:pt x="48" y="318"/>
                </a:lnTo>
                <a:lnTo>
                  <a:pt x="45" y="315"/>
                </a:lnTo>
                <a:lnTo>
                  <a:pt x="42" y="316"/>
                </a:lnTo>
                <a:lnTo>
                  <a:pt x="42" y="315"/>
                </a:lnTo>
                <a:lnTo>
                  <a:pt x="43" y="313"/>
                </a:lnTo>
                <a:lnTo>
                  <a:pt x="46" y="311"/>
                </a:lnTo>
                <a:lnTo>
                  <a:pt x="48" y="312"/>
                </a:lnTo>
                <a:lnTo>
                  <a:pt x="53" y="311"/>
                </a:lnTo>
                <a:lnTo>
                  <a:pt x="56" y="311"/>
                </a:lnTo>
                <a:lnTo>
                  <a:pt x="58" y="309"/>
                </a:lnTo>
                <a:lnTo>
                  <a:pt x="61" y="309"/>
                </a:lnTo>
                <a:lnTo>
                  <a:pt x="62" y="306"/>
                </a:lnTo>
                <a:lnTo>
                  <a:pt x="63" y="302"/>
                </a:lnTo>
                <a:lnTo>
                  <a:pt x="65" y="298"/>
                </a:lnTo>
                <a:lnTo>
                  <a:pt x="63" y="295"/>
                </a:lnTo>
                <a:lnTo>
                  <a:pt x="61" y="287"/>
                </a:lnTo>
                <a:lnTo>
                  <a:pt x="61" y="282"/>
                </a:lnTo>
                <a:lnTo>
                  <a:pt x="61" y="269"/>
                </a:lnTo>
                <a:lnTo>
                  <a:pt x="63" y="256"/>
                </a:lnTo>
                <a:lnTo>
                  <a:pt x="65" y="249"/>
                </a:lnTo>
                <a:lnTo>
                  <a:pt x="62" y="243"/>
                </a:lnTo>
                <a:lnTo>
                  <a:pt x="58" y="237"/>
                </a:lnTo>
                <a:lnTo>
                  <a:pt x="53" y="234"/>
                </a:lnTo>
                <a:lnTo>
                  <a:pt x="52" y="236"/>
                </a:lnTo>
                <a:lnTo>
                  <a:pt x="48" y="231"/>
                </a:lnTo>
                <a:lnTo>
                  <a:pt x="46" y="227"/>
                </a:lnTo>
                <a:lnTo>
                  <a:pt x="49" y="212"/>
                </a:lnTo>
                <a:lnTo>
                  <a:pt x="49" y="208"/>
                </a:lnTo>
                <a:lnTo>
                  <a:pt x="48" y="201"/>
                </a:lnTo>
                <a:lnTo>
                  <a:pt x="45" y="195"/>
                </a:lnTo>
                <a:lnTo>
                  <a:pt x="42" y="192"/>
                </a:lnTo>
                <a:lnTo>
                  <a:pt x="37" y="189"/>
                </a:lnTo>
                <a:lnTo>
                  <a:pt x="37" y="184"/>
                </a:lnTo>
                <a:lnTo>
                  <a:pt x="36" y="178"/>
                </a:lnTo>
                <a:lnTo>
                  <a:pt x="35" y="172"/>
                </a:lnTo>
                <a:lnTo>
                  <a:pt x="32" y="168"/>
                </a:lnTo>
                <a:lnTo>
                  <a:pt x="26" y="168"/>
                </a:lnTo>
                <a:lnTo>
                  <a:pt x="16" y="173"/>
                </a:lnTo>
                <a:lnTo>
                  <a:pt x="11" y="171"/>
                </a:lnTo>
                <a:lnTo>
                  <a:pt x="14" y="166"/>
                </a:lnTo>
                <a:lnTo>
                  <a:pt x="16" y="162"/>
                </a:lnTo>
                <a:lnTo>
                  <a:pt x="11" y="160"/>
                </a:lnTo>
                <a:lnTo>
                  <a:pt x="9" y="163"/>
                </a:lnTo>
                <a:lnTo>
                  <a:pt x="6" y="168"/>
                </a:lnTo>
                <a:lnTo>
                  <a:pt x="6" y="173"/>
                </a:lnTo>
                <a:lnTo>
                  <a:pt x="3" y="171"/>
                </a:lnTo>
                <a:lnTo>
                  <a:pt x="3" y="166"/>
                </a:lnTo>
                <a:lnTo>
                  <a:pt x="1" y="159"/>
                </a:lnTo>
                <a:lnTo>
                  <a:pt x="1" y="158"/>
                </a:lnTo>
                <a:lnTo>
                  <a:pt x="6" y="156"/>
                </a:lnTo>
                <a:lnTo>
                  <a:pt x="9" y="153"/>
                </a:lnTo>
                <a:lnTo>
                  <a:pt x="11" y="150"/>
                </a:lnTo>
                <a:lnTo>
                  <a:pt x="11" y="143"/>
                </a:lnTo>
                <a:lnTo>
                  <a:pt x="13" y="143"/>
                </a:lnTo>
                <a:lnTo>
                  <a:pt x="13" y="143"/>
                </a:lnTo>
                <a:lnTo>
                  <a:pt x="14" y="140"/>
                </a:lnTo>
                <a:lnTo>
                  <a:pt x="13" y="140"/>
                </a:lnTo>
                <a:lnTo>
                  <a:pt x="10" y="140"/>
                </a:lnTo>
                <a:lnTo>
                  <a:pt x="9" y="139"/>
                </a:lnTo>
                <a:lnTo>
                  <a:pt x="9" y="137"/>
                </a:lnTo>
                <a:lnTo>
                  <a:pt x="6" y="133"/>
                </a:lnTo>
                <a:lnTo>
                  <a:pt x="4" y="132"/>
                </a:lnTo>
                <a:lnTo>
                  <a:pt x="1" y="130"/>
                </a:lnTo>
                <a:lnTo>
                  <a:pt x="19" y="96"/>
                </a:lnTo>
                <a:lnTo>
                  <a:pt x="20" y="91"/>
                </a:lnTo>
                <a:lnTo>
                  <a:pt x="20" y="87"/>
                </a:lnTo>
                <a:lnTo>
                  <a:pt x="19" y="83"/>
                </a:lnTo>
                <a:lnTo>
                  <a:pt x="16" y="81"/>
                </a:lnTo>
                <a:lnTo>
                  <a:pt x="13" y="78"/>
                </a:lnTo>
                <a:lnTo>
                  <a:pt x="14" y="74"/>
                </a:lnTo>
                <a:lnTo>
                  <a:pt x="16" y="70"/>
                </a:lnTo>
                <a:lnTo>
                  <a:pt x="19" y="67"/>
                </a:lnTo>
                <a:lnTo>
                  <a:pt x="20" y="67"/>
                </a:lnTo>
                <a:lnTo>
                  <a:pt x="20" y="70"/>
                </a:lnTo>
                <a:lnTo>
                  <a:pt x="22" y="70"/>
                </a:lnTo>
                <a:lnTo>
                  <a:pt x="23" y="70"/>
                </a:lnTo>
                <a:lnTo>
                  <a:pt x="24" y="72"/>
                </a:lnTo>
                <a:lnTo>
                  <a:pt x="24" y="74"/>
                </a:lnTo>
                <a:lnTo>
                  <a:pt x="23" y="77"/>
                </a:lnTo>
                <a:lnTo>
                  <a:pt x="23" y="81"/>
                </a:lnTo>
                <a:lnTo>
                  <a:pt x="23" y="84"/>
                </a:lnTo>
                <a:lnTo>
                  <a:pt x="32" y="96"/>
                </a:lnTo>
                <a:lnTo>
                  <a:pt x="39" y="100"/>
                </a:lnTo>
                <a:lnTo>
                  <a:pt x="61" y="104"/>
                </a:lnTo>
                <a:lnTo>
                  <a:pt x="71" y="109"/>
                </a:lnTo>
                <a:lnTo>
                  <a:pt x="76" y="109"/>
                </a:lnTo>
                <a:lnTo>
                  <a:pt x="79" y="109"/>
                </a:lnTo>
                <a:lnTo>
                  <a:pt x="95" y="103"/>
                </a:lnTo>
                <a:lnTo>
                  <a:pt x="100" y="98"/>
                </a:lnTo>
                <a:lnTo>
                  <a:pt x="102" y="96"/>
                </a:lnTo>
                <a:lnTo>
                  <a:pt x="104" y="91"/>
                </a:lnTo>
                <a:lnTo>
                  <a:pt x="118" y="85"/>
                </a:lnTo>
                <a:lnTo>
                  <a:pt x="123" y="85"/>
                </a:lnTo>
                <a:lnTo>
                  <a:pt x="127" y="87"/>
                </a:lnTo>
                <a:lnTo>
                  <a:pt x="128" y="88"/>
                </a:lnTo>
                <a:lnTo>
                  <a:pt x="141" y="80"/>
                </a:lnTo>
                <a:lnTo>
                  <a:pt x="144" y="75"/>
                </a:lnTo>
                <a:lnTo>
                  <a:pt x="152" y="64"/>
                </a:lnTo>
                <a:lnTo>
                  <a:pt x="154" y="62"/>
                </a:lnTo>
                <a:lnTo>
                  <a:pt x="154" y="61"/>
                </a:lnTo>
                <a:lnTo>
                  <a:pt x="154" y="61"/>
                </a:lnTo>
                <a:lnTo>
                  <a:pt x="154" y="61"/>
                </a:lnTo>
                <a:lnTo>
                  <a:pt x="153" y="59"/>
                </a:lnTo>
                <a:lnTo>
                  <a:pt x="160" y="58"/>
                </a:lnTo>
                <a:lnTo>
                  <a:pt x="162" y="57"/>
                </a:lnTo>
                <a:lnTo>
                  <a:pt x="163" y="55"/>
                </a:lnTo>
                <a:lnTo>
                  <a:pt x="166" y="51"/>
                </a:lnTo>
                <a:lnTo>
                  <a:pt x="167" y="49"/>
                </a:lnTo>
                <a:lnTo>
                  <a:pt x="169" y="48"/>
                </a:lnTo>
                <a:lnTo>
                  <a:pt x="173" y="45"/>
                </a:lnTo>
                <a:lnTo>
                  <a:pt x="176" y="42"/>
                </a:lnTo>
                <a:lnTo>
                  <a:pt x="179" y="35"/>
                </a:lnTo>
                <a:lnTo>
                  <a:pt x="183" y="33"/>
                </a:lnTo>
                <a:lnTo>
                  <a:pt x="196" y="32"/>
                </a:lnTo>
                <a:lnTo>
                  <a:pt x="199" y="32"/>
                </a:lnTo>
                <a:lnTo>
                  <a:pt x="205" y="26"/>
                </a:lnTo>
                <a:lnTo>
                  <a:pt x="206" y="28"/>
                </a:lnTo>
                <a:lnTo>
                  <a:pt x="209" y="25"/>
                </a:lnTo>
                <a:lnTo>
                  <a:pt x="211" y="21"/>
                </a:lnTo>
                <a:lnTo>
                  <a:pt x="211" y="9"/>
                </a:lnTo>
                <a:lnTo>
                  <a:pt x="214" y="5"/>
                </a:lnTo>
                <a:lnTo>
                  <a:pt x="216" y="3"/>
                </a:lnTo>
                <a:lnTo>
                  <a:pt x="221" y="2"/>
                </a:lnTo>
                <a:lnTo>
                  <a:pt x="225" y="0"/>
                </a:lnTo>
                <a:lnTo>
                  <a:pt x="225" y="3"/>
                </a:lnTo>
                <a:lnTo>
                  <a:pt x="227" y="3"/>
                </a:lnTo>
                <a:moveTo>
                  <a:pt x="227" y="3"/>
                </a:moveTo>
                <a:lnTo>
                  <a:pt x="227" y="3"/>
                </a:lnTo>
              </a:path>
            </a:pathLst>
          </a:custGeom>
          <a:solidFill>
            <a:schemeClr val="accent3">
              <a:lumMod val="60000"/>
              <a:lumOff val="40000"/>
            </a:schemeClr>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135" name="Speech Bubble: Rectangle 134">
            <a:extLst>
              <a:ext uri="{FF2B5EF4-FFF2-40B4-BE49-F238E27FC236}">
                <a16:creationId xmlns:a16="http://schemas.microsoft.com/office/drawing/2014/main" id="{FB4A7AA3-2A46-6F64-03DA-2C8815297610}"/>
              </a:ext>
            </a:extLst>
          </p:cNvPr>
          <p:cNvSpPr/>
          <p:nvPr/>
        </p:nvSpPr>
        <p:spPr>
          <a:xfrm>
            <a:off x="1308099" y="4514850"/>
            <a:ext cx="1847381" cy="1543050"/>
          </a:xfrm>
          <a:prstGeom prst="wedgeRectCallout">
            <a:avLst>
              <a:gd name="adj1" fmla="val 67686"/>
              <a:gd name="adj2" fmla="val -673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en-US" sz="1200" b="0" i="0" u="none" strike="noStrike" kern="1200" cap="none" spc="0" normalizeH="0" baseline="0" noProof="0" err="1">
              <a:ln>
                <a:noFill/>
              </a:ln>
              <a:solidFill>
                <a:srgbClr val="000000"/>
              </a:solidFill>
              <a:effectLst/>
              <a:uLnTx/>
              <a:uFillTx/>
              <a:latin typeface="Verdana"/>
              <a:ea typeface="+mn-ea"/>
              <a:cs typeface="+mn-cs"/>
            </a:endParaRPr>
          </a:p>
        </p:txBody>
      </p:sp>
      <p:graphicFrame>
        <p:nvGraphicFramePr>
          <p:cNvPr id="133" name="Chart 132">
            <a:extLst>
              <a:ext uri="{FF2B5EF4-FFF2-40B4-BE49-F238E27FC236}">
                <a16:creationId xmlns:a16="http://schemas.microsoft.com/office/drawing/2014/main" id="{FA44BD4F-F36F-D5B5-7EAD-3A72408F106B}"/>
              </a:ext>
            </a:extLst>
          </p:cNvPr>
          <p:cNvGraphicFramePr/>
          <p:nvPr>
            <p:custDataLst>
              <p:tags r:id="rId10"/>
            </p:custDataLst>
            <p:extLst>
              <p:ext uri="{D42A27DB-BD31-4B8C-83A1-F6EECF244321}">
                <p14:modId xmlns:p14="http://schemas.microsoft.com/office/powerpoint/2010/main" val="2180125681"/>
              </p:ext>
            </p:extLst>
          </p:nvPr>
        </p:nvGraphicFramePr>
        <p:xfrm>
          <a:off x="1452563" y="4605338"/>
          <a:ext cx="1595437" cy="1350962"/>
        </p:xfrm>
        <a:graphic>
          <a:graphicData uri="http://schemas.openxmlformats.org/drawingml/2006/chart">
            <c:chart xmlns:c="http://schemas.openxmlformats.org/drawingml/2006/chart" xmlns:r="http://schemas.openxmlformats.org/officeDocument/2006/relationships" r:id="rId19"/>
          </a:graphicData>
        </a:graphic>
      </p:graphicFrame>
      <p:sp>
        <p:nvSpPr>
          <p:cNvPr id="201" name="Text Placeholder 2">
            <a:extLst>
              <a:ext uri="{FF2B5EF4-FFF2-40B4-BE49-F238E27FC236}">
                <a16:creationId xmlns:a16="http://schemas.microsoft.com/office/drawing/2014/main" id="{9852646D-F088-A7DA-6CB8-A554DF1BE3D2}"/>
              </a:ext>
            </a:extLst>
          </p:cNvPr>
          <p:cNvSpPr>
            <a:spLocks noGrp="1"/>
          </p:cNvSpPr>
          <p:nvPr>
            <p:custDataLst>
              <p:tags r:id="rId11"/>
            </p:custDataLst>
          </p:nvPr>
        </p:nvSpPr>
        <p:spPr bwMode="auto">
          <a:xfrm>
            <a:off x="2003425" y="5773738"/>
            <a:ext cx="4889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tx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tx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tx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tx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tx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tx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tx1"/>
                </a:solidFill>
                <a:latin typeface="+mn-lt"/>
                <a:ea typeface="+mn-ea"/>
                <a:cs typeface="+mn-cs"/>
              </a:defRPr>
            </a:lvl9pPr>
          </a:lstStyle>
          <a:p>
            <a:pPr marL="0" lvl="0" indent="0" algn="ctr">
              <a:spcBef>
                <a:spcPct val="0"/>
              </a:spcBef>
              <a:spcAft>
                <a:spcPct val="0"/>
              </a:spcAft>
              <a:buNone/>
              <a:defRPr/>
            </a:pPr>
            <a:fld id="{4DACE01A-B1C5-4E4D-81BA-DB075D4877D8}" type="datetime'''MA''''''C''''S''''''''''''''''''''E'''''''''''''''''''">
              <a:rPr lang="en-US" altLang="en-US" sz="1000" smtClean="0">
                <a:solidFill>
                  <a:srgbClr val="000000"/>
                </a:solidFill>
              </a:rPr>
              <a:pPr marL="0" lvl="0" indent="0" algn="ctr">
                <a:spcBef>
                  <a:spcPct val="0"/>
                </a:spcBef>
                <a:spcAft>
                  <a:spcPct val="0"/>
                </a:spcAft>
                <a:buNone/>
                <a:defRPr/>
              </a:pPr>
              <a:t>MACSE</a:t>
            </a:fld>
            <a:endParaRPr kumimoji="0" lang="en-US" sz="1000" b="0" i="0" strike="noStrike" kern="1200" cap="none" spc="40" normalizeH="0" baseline="0" noProof="0">
              <a:ln>
                <a:noFill/>
              </a:ln>
              <a:solidFill>
                <a:srgbClr val="000000"/>
              </a:solidFill>
              <a:effectLst/>
              <a:uLnTx/>
              <a:uFillTx/>
            </a:endParaRPr>
          </a:p>
        </p:txBody>
      </p:sp>
      <p:sp>
        <p:nvSpPr>
          <p:cNvPr id="150" name="TextBox 149">
            <a:extLst>
              <a:ext uri="{FF2B5EF4-FFF2-40B4-BE49-F238E27FC236}">
                <a16:creationId xmlns:a16="http://schemas.microsoft.com/office/drawing/2014/main" id="{8BBB6E32-7268-D56F-DE7B-603B6FDADB24}"/>
              </a:ext>
            </a:extLst>
          </p:cNvPr>
          <p:cNvSpPr txBox="1"/>
          <p:nvPr/>
        </p:nvSpPr>
        <p:spPr>
          <a:xfrm>
            <a:off x="1560513" y="4514850"/>
            <a:ext cx="1392238" cy="30003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en-GB" sz="1200" b="1" u="none" strike="noStrike" kern="1200" cap="none" spc="0" normalizeH="0" baseline="0" noProof="0">
                <a:ln>
                  <a:noFill/>
                </a:ln>
                <a:solidFill>
                  <a:srgbClr val="000000"/>
                </a:solidFill>
                <a:effectLst/>
                <a:uLnTx/>
                <a:uFillTx/>
                <a:latin typeface="Verdana"/>
                <a:ea typeface="+mn-ea"/>
                <a:cs typeface="+mn-cs"/>
              </a:rPr>
              <a:t>Sardinia</a:t>
            </a:r>
          </a:p>
        </p:txBody>
      </p:sp>
      <p:sp>
        <p:nvSpPr>
          <p:cNvPr id="8" name="Text Placeholder 23">
            <a:extLst>
              <a:ext uri="{FF2B5EF4-FFF2-40B4-BE49-F238E27FC236}">
                <a16:creationId xmlns:a16="http://schemas.microsoft.com/office/drawing/2014/main" id="{50AC18F2-F5A2-70F9-3516-285ED5ED0084}"/>
              </a:ext>
            </a:extLst>
          </p:cNvPr>
          <p:cNvSpPr>
            <a:spLocks noGrp="1"/>
          </p:cNvSpPr>
          <p:nvPr>
            <p:ph type="body" sz="quarter" idx="18"/>
          </p:nvPr>
        </p:nvSpPr>
        <p:spPr>
          <a:xfrm>
            <a:off x="766763" y="6240411"/>
            <a:ext cx="8852438" cy="102336"/>
          </a:xfrm>
        </p:spPr>
        <p:txBody>
          <a:bodyPr/>
          <a:lstStyle/>
          <a:p>
            <a:r>
              <a:rPr lang="it-IT"/>
              <a:t>Source: </a:t>
            </a:r>
            <a:r>
              <a:rPr lang="en-GB" err="1"/>
              <a:t>Snam</a:t>
            </a:r>
            <a:r>
              <a:rPr lang="en-GB"/>
              <a:t>-Terna scenario 2024</a:t>
            </a:r>
            <a:endParaRPr lang="en-US"/>
          </a:p>
        </p:txBody>
      </p:sp>
      <p:sp>
        <p:nvSpPr>
          <p:cNvPr id="7" name="Date Placeholder 3">
            <a:extLst>
              <a:ext uri="{FF2B5EF4-FFF2-40B4-BE49-F238E27FC236}">
                <a16:creationId xmlns:a16="http://schemas.microsoft.com/office/drawing/2014/main" id="{6BB9825C-9260-2053-1BF9-147DC4056A85}"/>
              </a:ext>
            </a:extLst>
          </p:cNvPr>
          <p:cNvSpPr>
            <a:spLocks noGrp="1"/>
          </p:cNvSpPr>
          <p:nvPr>
            <p:ph type="dt" sz="half" idx="14"/>
          </p:nvPr>
        </p:nvSpPr>
        <p:spPr>
          <a:xfrm>
            <a:off x="964590" y="6445090"/>
            <a:ext cx="482610" cy="190501"/>
          </a:xfrm>
        </p:spPr>
        <p:txBody>
          <a:bodyPr/>
          <a:lstStyle/>
          <a:p>
            <a:r>
              <a:rPr lang="it-IT" noProof="0"/>
              <a:t>04/12/2024 |</a:t>
            </a:r>
            <a:endParaRPr lang="en-GB" noProof="0"/>
          </a:p>
        </p:txBody>
      </p:sp>
      <p:sp>
        <p:nvSpPr>
          <p:cNvPr id="22" name="Slide Number Placeholder 5">
            <a:extLst>
              <a:ext uri="{FF2B5EF4-FFF2-40B4-BE49-F238E27FC236}">
                <a16:creationId xmlns:a16="http://schemas.microsoft.com/office/drawing/2014/main" id="{035EA952-9F19-38F9-EAF3-5CBF1849B0D4}"/>
              </a:ext>
            </a:extLst>
          </p:cNvPr>
          <p:cNvSpPr>
            <a:spLocks noGrp="1"/>
          </p:cNvSpPr>
          <p:nvPr>
            <p:ph type="sldNum" sz="quarter" idx="16"/>
          </p:nvPr>
        </p:nvSpPr>
        <p:spPr>
          <a:xfrm>
            <a:off x="766800" y="6445090"/>
            <a:ext cx="191505" cy="190501"/>
          </a:xfrm>
        </p:spPr>
        <p:txBody>
          <a:bodyPr/>
          <a:lstStyle/>
          <a:p>
            <a:fld id="{0B1617BE-BA58-4B59-88D5-A8C7B239E913}" type="slidenum">
              <a:rPr lang="en-GB" noProof="0" smtClean="0"/>
              <a:pPr/>
              <a:t>9</a:t>
            </a:fld>
            <a:endParaRPr lang="en-GB" noProof="0"/>
          </a:p>
        </p:txBody>
      </p:sp>
      <p:sp>
        <p:nvSpPr>
          <p:cNvPr id="46" name="Footer Placeholder 4">
            <a:extLst>
              <a:ext uri="{FF2B5EF4-FFF2-40B4-BE49-F238E27FC236}">
                <a16:creationId xmlns:a16="http://schemas.microsoft.com/office/drawing/2014/main" id="{1DEE27D3-5C49-9AE2-01B6-A049AAA60612}"/>
              </a:ext>
            </a:extLst>
          </p:cNvPr>
          <p:cNvSpPr>
            <a:spLocks noGrp="1"/>
          </p:cNvSpPr>
          <p:nvPr>
            <p:ph type="ftr" sz="quarter" idx="15"/>
          </p:nvPr>
        </p:nvSpPr>
        <p:spPr>
          <a:xfrm>
            <a:off x="1447200" y="6445090"/>
            <a:ext cx="8172000" cy="190501"/>
          </a:xfrm>
        </p:spPr>
        <p:txBody>
          <a:bodyPr/>
          <a:lstStyle/>
          <a:p>
            <a:r>
              <a:rPr lang="en-US" noProof="0"/>
              <a:t>Copyright AFRY AB | The role of competition in the Italian BESS market - Battery Asset Management Summit Europe 2024</a:t>
            </a:r>
            <a:endParaRPr lang="en-GB" noProof="0"/>
          </a:p>
        </p:txBody>
      </p:sp>
    </p:spTree>
    <p:extLst>
      <p:ext uri="{BB962C8B-B14F-4D97-AF65-F5344CB8AC3E}">
        <p14:creationId xmlns:p14="http://schemas.microsoft.com/office/powerpoint/2010/main" val="554834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UBAQEBAQEBAQEBAQEBAQMAAAAAAAAAAwAAAAMAAAAA/////wUA/gsAAAAAAAAAAAAAIAD///////////////8AAAD///////////////8DAAAAAgD///////8DAAAAAgD///////////////////////////////////////////////////////////////////////////////////////////////////////////////////////////////////////////////////////////////////////////////////////////////////////////////////////////////////////////////////////////////////////////////////////////////////////////////////////////////////////////////////////////////////////////////////////////////////////////////////////////////////////////////////////////////////////////////////////////////8BACAA////////////////AAAO////////AwAAAAQA////////////////////////////////////////////////////////////////////////////////////////////////////////////////////////////////////////////////////////////////////////////////////////////////////////////////////////////////////////////////////////////////////////////////////////////////////////////////////////////////////////////////////////////////////////////////////////////////////////////////////////////////////////////////////////////////////////////////////////////////////////////////////////AgACAP///////wUAAAACABAAC+HF5XUgPLNGu5OQM8lcFsgEAAAAAAADAAAAAAADAAAAAwADAAAAAAADAAAABAADAAEA////////BQAAAAMAEAALoZ0dpwoUV0mEBfz02jeD9wQAAAABAAMAAAACAAMAAAAEAAQAAgD///////8FAAAABAAQAAtXloXmyGSzQrBApStv3VsT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CwOAAAAAAAAAAAAAP////+DAIMAAAAFX2lkABAAAAAE4cXldSA8s0a7k5AzyVwWyANEYXRhABsAAAAETGlua2VkU2hhcGVEYXRhAAUAAAAAAAJOYW1lABkAAABMaW5rZWRTaGFwZXNEYXRhUHJvcGVydHkAEFZlcnNpb24AAQAAAAlMYXN0V3JpdGUAjsEbfIwBAAAAAQD/////gwCDAAAABV9pZAAQAAAABKGdHacKFFdJhAX89No3g/cDRGF0YQAbAAAABExpbmtlZFNoYXBlRGF0YQAFAAAAAAACTmFtZQAZAAAATGlua2VkU2hhcGVzRGF0YVByb3BlcnR5ABBWZXJzaW9uAAAAAAAJTGFzdFdyaXRlANkMNuV8AQAAAAIA/////50AnQAAAAVfaWQAEAAAAARXloXmyGSzQrBApStv3VsTA0RhdGEAKgAAAAhQcmVzZW50YXRpb25TY2FubmVkRm9yTGlua2VkU2hhcGVzAAEAAk5hbWUAJAAAAExpbmtlZFNoYXBlUHJlc2VudGF0aW9uU2V0dGluZ3NEYXRhABBWZXJzaW9uAAAAAAAJTGFzdFdyaXRlAP4MNuV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9CwAAAAAAAAAAAAAgAf///////////////wAAAP///////////////wUAAAAEAP///////wUAAAADAP///////wUAAAADAP///////wUAAAADAP///////wUAAAADAP///////////////////////////////////////////////////////////////////////////////////////////////////////////////////////////////////////////////////////////////////////////////////////////////////////////////////////////////////////////////////////////////////////////////////////////////////////////////////////////////////////////////////////////////////////////////////////////////////////////////////////////////////////////////wEAIAH///////////////8AAA7///////8FAAAAAgD///////////////////////////////////////////////////////////////////////////////////////////////////////////////////////////////////////////////////////////////////////////////////////////////////////////////////////////////////////////////////////////////////////////////////////////////////////////////////////////////////////////////////////////////////////////////////////////////////////////////////////////////////////////////////////////////////////////////////////////////////////////////////////8CAAEBAwAAAAIA////////GgAGTGlua2VkU2hhcGVzRGF0YVByb3BlcnR5XzEEAAAAAAAFAAAAAwAFAAAAAQADAAUBAwAAAAMA////////GgAGTGlua2VkU2hhcGVzRGF0YVByb3BlcnR5XzAEAAAAAQAFAAAABAAFAAAAAgAFAAAAAAD///////8FAAAAAAD///////8FAAAAAAD///////8FAAAAAAD///////8EAAEBAwAAAAQA////////JQAGTGlua2VkU2hhcGVQcmVzZW50YXRpb25TZXR0aW5nc0RhdGFfMAQAAAACAAUAAAAAAAU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84860434362975"/>
  <p:tag name="EMPOWERCHARTSPROPERTIES_A_LENGTH" val="24576"/>
  <p:tag name="THINKCELLUNDODONOTDELETE" val="0"/>
  <p:tag name="THINKCELLPRESENTATIONDONOTDELETE" val="&lt;?xml version=&quot;1.0&quot; encoding=&quot;UTF-16&quot; standalone=&quot;yes&quot;?&gt;&lt;root reqver=&quot;28224&quot;&gt;&lt;version val=&quot;3560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73&quot; g=&quot;B9&quot; b=&quot;C3&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9MgjG4RyBN0pOMOYFfAH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jfCfLwbSXGhTdOfHiHR1s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Cw9rbhfuS6ZrZAvf9erVL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LAWfKwbv5392zwyMfkY.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1rjgP6BTES.oQWef5bfyX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CI5XPVS.fsPYo_Aa1ci_Z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4AdJvpshl8EQU7pJgaAkp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ckZNyoW9EWbveYMZVjnxb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Wbb97.VMRwn4ZxgCaIUR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fUd9NNJPUY7a8Wn6LycM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Ja6A87frRAWwF4hZacVmM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9MgjG4RyBN0pOMOYFfAHM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jfCfLwbSXGhTdOfHiHR1s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sAp8RvSxxjoNUC_z7fRTF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ZfFBifDafuY1pmD3edXA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Cw9rbhfuS6ZrZAvf9erVL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LAWfKwbv5392zwyMfkY.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vtO.lCudq8yzYa.NaLw8H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TQydRxflUgUozR8Yxr.nV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6nt..gCEDGQLMfr.2grVo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1rjgP6BTES.oQWef5bfyX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CI5XPVS.fsPYo_Aa1ci_Z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UlSPymRMoqcf4T5AWDKLn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d.SFm17aEwbeHrIcROK5A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4AdJvpshl8EQU7pJgaAkp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ckZNyoW9EWbveYMZVjnxb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wMDcIV5YiEO3UHEJmOwJO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HK0EB_Q4Adj5g0QwQd7W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Wbb97.VMRwn4ZxgCaIURg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Ja6A87frRAWwF4hZacVmM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YjIQlF_viAVpkjRND8NZQ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vPq22Mdby.PXONWJDRH_Sw"/>
</p:tagLst>
</file>

<file path=ppt/tags/tag132.xml><?xml version="1.0" encoding="utf-8"?>
<p:tagLst xmlns:a="http://schemas.openxmlformats.org/drawingml/2006/main" xmlns:r="http://schemas.openxmlformats.org/officeDocument/2006/relationships" xmlns:p="http://schemas.openxmlformats.org/presentationml/2006/main">
  <p:tag name="MIO_GUID" val="3805ff34-895d-47ed-924c-4a1cf15afa17"/>
  <p:tag name="MIO_EKGUID" val="5fc2525c-24c3-4a28-949a-f309198cc5de"/>
  <p:tag name="MIO_UPDATE" val="True"/>
  <p:tag name="MIO_VERSION" val="29.05.2020 07:43:31"/>
  <p:tag name="MIO_DBID" val="E38767BF-9DED-4D86-81E7-C8BC0F700381"/>
  <p:tag name="MIO_LASTDOWNLOADED" val="29.11.2024 17:46:28.737"/>
  <p:tag name="MIO_OBJECTNAME" val="Comparison qualitative"/>
  <p:tag name="MIO_LASTEDITORNAME" val="Abigail Speak"/>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MIO_GUID" val="79fc4d19-3424-4dde-9f72-2022d2ad00c6"/>
</p:tagLst>
</file>

<file path=ppt/tags/tag135.xml><?xml version="1.0" encoding="utf-8"?>
<p:tagLst xmlns:a="http://schemas.openxmlformats.org/drawingml/2006/main" xmlns:r="http://schemas.openxmlformats.org/officeDocument/2006/relationships" xmlns:p="http://schemas.openxmlformats.org/presentationml/2006/main">
  <p:tag name="MIO_GUID" val="79fc4d19-3424-4dde-9f72-2022d2ad00c6"/>
</p:tagLst>
</file>

<file path=ppt/tags/tag136.xml><?xml version="1.0" encoding="utf-8"?>
<p:tagLst xmlns:a="http://schemas.openxmlformats.org/drawingml/2006/main" xmlns:r="http://schemas.openxmlformats.org/officeDocument/2006/relationships" xmlns:p="http://schemas.openxmlformats.org/presentationml/2006/main">
  <p:tag name="MIO_GUID" val="79fc4d19-3424-4dde-9f72-2022d2ad00c6"/>
</p:tagLst>
</file>

<file path=ppt/tags/tag137.xml><?xml version="1.0" encoding="utf-8"?>
<p:tagLst xmlns:a="http://schemas.openxmlformats.org/drawingml/2006/main" xmlns:r="http://schemas.openxmlformats.org/officeDocument/2006/relationships" xmlns:p="http://schemas.openxmlformats.org/presentationml/2006/main">
  <p:tag name="MIO_GUID" val="cd2eb895-d572-4cce-a62a-0f2f85352fab"/>
</p:tagLst>
</file>

<file path=ppt/tags/tag138.xml><?xml version="1.0" encoding="utf-8"?>
<p:tagLst xmlns:a="http://schemas.openxmlformats.org/drawingml/2006/main" xmlns:r="http://schemas.openxmlformats.org/officeDocument/2006/relationships" xmlns:p="http://schemas.openxmlformats.org/presentationml/2006/main">
  <p:tag name="MIO_GUID" val="79fc4d19-3424-4dde-9f72-2022d2ad00c6"/>
</p:tagLst>
</file>

<file path=ppt/tags/tag139.xml><?xml version="1.0" encoding="utf-8"?>
<p:tagLst xmlns:a="http://schemas.openxmlformats.org/drawingml/2006/main" xmlns:r="http://schemas.openxmlformats.org/officeDocument/2006/relationships" xmlns:p="http://schemas.openxmlformats.org/presentationml/2006/main">
  <p:tag name="MIO_GUID" val="79fc4d19-3424-4dde-9f72-2022d2ad00c6"/>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wYGa7e092hWxO7It5DV8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6JlFHfENGZZYNIkv3Grdi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5a0mLHWd0IXBavbutqe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TPVG9X5h9lJ0.uLf.lnM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wYGa7e092hWxO7It5DV8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5a0mLHWd0IXBavbutqey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MIO_EKGUID" val="0cb7a8c1-a40c-4b9b-92cf-b00b55fd8116"/>
  <p:tag name="MIO_GUID" val="4125a70c-95ae-4155-b035-051447541bc1"/>
  <p:tag name="MIO_UPDATE" val="True"/>
  <p:tag name="MIO_VERSION" val="16.12.2020 08:37:13"/>
  <p:tag name="MIO_DBID" val="E38767BF-9DED-4D86-81E7-C8BC0F700381"/>
  <p:tag name="MIO_LASTDOWNLOADED" val="04.11.2024 10:37:25.648"/>
  <p:tag name="MIO_OBJECTNAME" val="AFRY logo horizontal white"/>
  <p:tag name="MIO_LASTEDITORNAME" val="Tobias Voß"/>
</p:tagLst>
</file>

<file path=ppt/tags/tag29.xml><?xml version="1.0" encoding="utf-8"?>
<p:tagLst xmlns:a="http://schemas.openxmlformats.org/drawingml/2006/main" xmlns:r="http://schemas.openxmlformats.org/officeDocument/2006/relationships" xmlns:p="http://schemas.openxmlformats.org/presentationml/2006/main">
  <p:tag name="MIO_GUID" val="ec431bd7-6e7a-4a21-a12f-e43f62f59f24"/>
  <p:tag name="MIO_EKGUID" val="c8530f7c-a6a0-4c97-8d6d-73f01dfcad57"/>
  <p:tag name="MIO_UPDATE" val="True"/>
  <p:tag name="MIO_VERSION" val="27.11.2023 12:50:06"/>
  <p:tag name="MIO_DBID" val="E38767BF-9DED-4D86-81E7-C8BC0F700381"/>
  <p:tag name="MIO_LASTDOWNLOADED" val="18.03.2024 16:04:31.718"/>
  <p:tag name="MIO_OBJECTNAME" val="Sector specific engineering, design, and advisory services around the world"/>
  <p:tag name="MIO_CONTENTTAG" val="kgNk4N3xmkWKdTTYa0A/AouvRUELioZHuSnypKdVQzo="/>
  <p:tag name="MIO_LASTEDITORNAME" val="Abigail Speak"/>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EtsnZy2okpOzjxaaUad_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moHWXnL2.d6Ap2trT23xQ"/>
</p:tagLst>
</file>

<file path=ppt/tags/tag32.xml><?xml version="1.0" encoding="utf-8"?>
<p:tagLst xmlns:a="http://schemas.openxmlformats.org/drawingml/2006/main" xmlns:r="http://schemas.openxmlformats.org/officeDocument/2006/relationships" xmlns:p="http://schemas.openxmlformats.org/presentationml/2006/main">
  <p:tag name="MIO_GUID" val="32aeb168-0d27-4fd8-9d51-5e3edefc487a"/>
  <p:tag name="MIO_EKGUID" val="529b096c-947c-4eea-9999-0b290ade7503"/>
  <p:tag name="MIO_UPDATE" val="True"/>
  <p:tag name="MIO_VERSION" val="06.09.2022 14:47:11"/>
  <p:tag name="MIO_DBID" val="e38767bf-9ded-4d86-81e7-c8bc0f700381"/>
  <p:tag name="MIO_LASTDOWNLOADED" val="06.09.2022 16:47:25"/>
  <p:tag name="MIO_OBJECTNAME" val="Leading advisor for the transition of the energy sector"/>
  <p:tag name="MIO_LASTEDITORNAME" val="Abigail Speak"/>
  <p:tag name="MIO_DISABLE_DIRECT_UPDATE" val="Tru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MIO_EKGUID" val="3e1be558-74f8-4ded-bfb3-c356d670fce6"/>
  <p:tag name="MIO_GUID" val="3286f834-33a3-4faf-abc7-b39023a4c769"/>
  <p:tag name="MIO_UPDATE" val="True"/>
  <p:tag name="MIO_VERSION" val="02.06.2023 12:57:12"/>
  <p:tag name="MIO_DBID" val="E38767BF-9DED-4D86-81E7-C8BC0F700381"/>
  <p:tag name="MIO_LASTDOWNLOADED" val="25.09.2023 11:54:50.999"/>
  <p:tag name="MIO_OBJECTNAME" val="Graphic 79"/>
  <p:tag name="MIO_LASTEDITORNAME" val="Paula Marjanen"/>
</p:tagLst>
</file>

<file path=ppt/tags/tag35.xml><?xml version="1.0" encoding="utf-8"?>
<p:tagLst xmlns:a="http://schemas.openxmlformats.org/drawingml/2006/main" xmlns:r="http://schemas.openxmlformats.org/officeDocument/2006/relationships" xmlns:p="http://schemas.openxmlformats.org/presentationml/2006/main">
  <p:tag name="MIO_EKGUID" val="286ef7ed-6b3d-4fde-a8fa-4ed999994a16"/>
  <p:tag name="MIO_GUID" val="fcaf425e-0d3a-4925-aca2-6b55a3b7ae73"/>
  <p:tag name="MIO_UPDATE" val="True"/>
  <p:tag name="MIO_VERSION" val="11.03.2022 06:49:35"/>
  <p:tag name="MIO_DBID" val="E38767BF-9DED-4D86-81E7-C8BC0F700381"/>
  <p:tag name="MIO_LASTDOWNLOADED" val="25.09.2023 11:57:32.813"/>
  <p:tag name="MIO_OBJECTNAME" val="Graphic 19"/>
  <p:tag name="MIO_LASTEDITORNAME" val="Paula Marjanen"/>
</p:tagLst>
</file>

<file path=ppt/tags/tag36.xml><?xml version="1.0" encoding="utf-8"?>
<p:tagLst xmlns:a="http://schemas.openxmlformats.org/drawingml/2006/main" xmlns:r="http://schemas.openxmlformats.org/officeDocument/2006/relationships" xmlns:p="http://schemas.openxmlformats.org/presentationml/2006/main">
  <p:tag name="MIO_GUID" val="e548ae72-0e15-4898-9804-8d7254cedc48"/>
  <p:tag name="MIO_EKGUID" val="b92ff42e-54c5-43b8-a05e-e8ab1d134493"/>
  <p:tag name="MIO_UPDATE" val="True"/>
  <p:tag name="MIO_VERSION" val="20.01.2023 13:35:41"/>
  <p:tag name="MIO_DBID" val="E38767BF-9DED-4D86-81E7-C8BC0F700381"/>
  <p:tag name="MIO_LASTDOWNLOADED" val="25.09.2023 12:38:27.158"/>
  <p:tag name="MIO_OBJECTNAME" val="Graphic 193"/>
  <p:tag name="MIO_LASTEDITORNAME" val="Paula Marjanen"/>
</p:tagLst>
</file>

<file path=ppt/tags/tag37.xml><?xml version="1.0" encoding="utf-8"?>
<p:tagLst xmlns:a="http://schemas.openxmlformats.org/drawingml/2006/main" xmlns:r="http://schemas.openxmlformats.org/officeDocument/2006/relationships" xmlns:p="http://schemas.openxmlformats.org/presentationml/2006/main">
  <p:tag name="MIO_EKGUID" val="436a3d36-9955-4d80-bea9-467228f87110"/>
  <p:tag name="MIO_GUID" val="f527db6d-6baa-421b-b20e-76e12e3adea3"/>
  <p:tag name="MIO_UPDATE" val="True"/>
  <p:tag name="MIO_VERSION" val="10.08.2021 11:21:42"/>
  <p:tag name="MIO_DBID" val="E38767BF-9DED-4D86-81E7-C8BC0F700381"/>
  <p:tag name="MIO_LASTDOWNLOADED" val="25.09.2023 12:38:30.835"/>
  <p:tag name="MIO_OBJECTNAME" val="Graphic 153"/>
  <p:tag name="MIO_LASTEDITORNAME" val="Tobias Voß"/>
</p:tagLst>
</file>

<file path=ppt/tags/tag38.xml><?xml version="1.0" encoding="utf-8"?>
<p:tagLst xmlns:a="http://schemas.openxmlformats.org/drawingml/2006/main" xmlns:r="http://schemas.openxmlformats.org/officeDocument/2006/relationships" xmlns:p="http://schemas.openxmlformats.org/presentationml/2006/main">
  <p:tag name="MIO_EKGUID" val="f9aa7bb7-638f-4cd8-b26d-13f35060bfec"/>
  <p:tag name="MIO_GUID" val="bd03e82a-58d4-4085-806c-7394ea77d9c5"/>
  <p:tag name="MIO_UPDATE" val="True"/>
  <p:tag name="MIO_VERSION" val="18.06.2020 15:37:37"/>
  <p:tag name="MIO_DBID" val="E38767BF-9DED-4D86-81E7-C8BC0F700381"/>
  <p:tag name="MIO_LASTDOWNLOADED" val="25.09.2023 11:56:49.179"/>
  <p:tag name="MIO_OBJECTNAME" val="Car 02"/>
  <p:tag name="MIO_LASTEDITORNAME" val="Tobias Voß"/>
</p:tagLst>
</file>

<file path=ppt/tags/tag39.xml><?xml version="1.0" encoding="utf-8"?>
<p:tagLst xmlns:a="http://schemas.openxmlformats.org/drawingml/2006/main" xmlns:r="http://schemas.openxmlformats.org/officeDocument/2006/relationships" xmlns:p="http://schemas.openxmlformats.org/presentationml/2006/main">
  <p:tag name="MIO_EKGUID" val="c626f5a2-6792-45c0-863e-e365c86ebebc"/>
  <p:tag name="MIO_GUID" val="4d07a14a-a370-409f-9385-5584106cd52c"/>
  <p:tag name="MIO_UPDATE" val="True"/>
  <p:tag name="MIO_VERSION" val="02.04.2020 05:52:38"/>
  <p:tag name="MIO_DBID" val="E38767BF-9DED-4D86-81E7-C8BC0F700381"/>
  <p:tag name="MIO_LASTDOWNLOADED" val="25.09.2023 11:55:12.495"/>
  <p:tag name="MIO_OBJECTNAME" val="Electric Bolt Lightning 01"/>
  <p:tag name="MIO_LASTEDITORNAME" val="Paula Marjane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MIO_EKGUID" val="b9a40e88-f1e2-4c80-902b-9e06ad0d8efb"/>
  <p:tag name="MIO_GUID" val="ca62bd24-3000-448a-b85d-8d11057c0ff3"/>
  <p:tag name="MIO_UPDATE" val="True"/>
  <p:tag name="MIO_VERSION" val="02.04.2020 05:53:01"/>
  <p:tag name="MIO_DBID" val="E38767BF-9DED-4D86-81E7-C8BC0F700381"/>
  <p:tag name="MIO_LASTDOWNLOADED" val="25.09.2023 11:55:15.500"/>
  <p:tag name="MIO_OBJECTNAME" val="Flame Fire 02"/>
  <p:tag name="MIO_LASTEDITORNAME" val="Paula Marjanen"/>
</p:tagLst>
</file>

<file path=ppt/tags/tag41.xml><?xml version="1.0" encoding="utf-8"?>
<p:tagLst xmlns:a="http://schemas.openxmlformats.org/drawingml/2006/main" xmlns:r="http://schemas.openxmlformats.org/officeDocument/2006/relationships" xmlns:p="http://schemas.openxmlformats.org/presentationml/2006/main">
  <p:tag name="MIO_EKGUID" val="60836488-97ca-47ec-85d3-541ce733fa93"/>
  <p:tag name="MIO_GUID" val="871cd9e6-61d1-4619-8ff4-a0a666c84008"/>
  <p:tag name="MIO_UPDATE" val="True"/>
  <p:tag name="MIO_VERSION" val="02.04.2020 05:54:17"/>
  <p:tag name="MIO_DBID" val="E38767BF-9DED-4D86-81E7-C8BC0F700381"/>
  <p:tag name="MIO_LASTDOWNLOADED" val="25.09.2023 11:58:55.117"/>
  <p:tag name="MIO_OBJECTNAME" val="Battery bolt 1"/>
  <p:tag name="MIO_LASTEDITORNAME" val="Paula Marjanen"/>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MIO_GUID" val="22ecf665-d7b7-4d51-8222-90cbf68e6744"/>
  <p:tag name="MIO_EKGUID" val="1cbcf279-4cc0-4f2e-94a0-6823d38394cd"/>
  <p:tag name="MIO_UPDATE" val="True"/>
  <p:tag name="MIO_VERSION" val="24.09.2021 15:16:11"/>
  <p:tag name="MIO_DBID" val="E38767BF-9DED-4D86-81E7-C8BC0F700381"/>
  <p:tag name="MIO_LASTDOWNLOADED" val="06.02.2023 19:39:21.554"/>
  <p:tag name="MIO_OBJECTNAME" val="Gerader Verbinder 33"/>
  <p:tag name="MIO_LASTEDITORNAME" val="Tobias Voß"/>
</p:tagLst>
</file>

<file path=ppt/tags/tag44.xml><?xml version="1.0" encoding="utf-8"?>
<p:tagLst xmlns:a="http://schemas.openxmlformats.org/drawingml/2006/main" xmlns:r="http://schemas.openxmlformats.org/officeDocument/2006/relationships" xmlns:p="http://schemas.openxmlformats.org/presentationml/2006/main">
  <p:tag name="MIO_EKGUID" val="366d1961-186f-47e2-86d8-1b57310580a8"/>
  <p:tag name="MIO_GUID" val="8c49ed34-5d87-4264-90bb-819877b9fb1e"/>
  <p:tag name="MIO_UPDATE" val="True"/>
  <p:tag name="MIO_VERSION" val="01.07.2022 05:30:50"/>
  <p:tag name="MIO_DBID" val="E38767BF-9DED-4D86-81E7-C8BC0F700381"/>
  <p:tag name="MIO_LASTDOWNLOADED" val="27.11.2024 19:19:16.379"/>
  <p:tag name="MIO_OBJECTNAME" val="Title right column"/>
  <p:tag name="MIO_CONTENTTAG" val="4nPZ3xVKoEyTgqJVS8iHwX9AsloiuexKqqiPYQJBpx8="/>
  <p:tag name="MIO_LASTEDITORNAME" val="Paula Marjanen"/>
</p:tagLst>
</file>

<file path=ppt/tags/tag45.xml><?xml version="1.0" encoding="utf-8"?>
<p:tagLst xmlns:a="http://schemas.openxmlformats.org/drawingml/2006/main" xmlns:r="http://schemas.openxmlformats.org/officeDocument/2006/relationships" xmlns:p="http://schemas.openxmlformats.org/presentationml/2006/main">
  <p:tag name="MIO_EKGUID" val="074ec60a-64c6-48fa-9fd3-af58501a2ab3"/>
  <p:tag name="MIO_GUID" val="6e23735e-a8b1-4ef2-b03c-c4ddec0ebbc2"/>
  <p:tag name="MIO_UPDATE" val="True"/>
  <p:tag name="MIO_VERSION" val="01.07.2022 05:31:18"/>
  <p:tag name="MIO_DBID" val="E38767BF-9DED-4D86-81E7-C8BC0F700381"/>
  <p:tag name="MIO_LASTDOWNLOADED" val="27.11.2024 19:19:21.916"/>
  <p:tag name="MIO_OBJECTNAME" val="Title left column"/>
  <p:tag name="MIO_CONTENTTAG" val="QFWXPva1ZEa8ZkgcxP+MbUF082fAx9xKp0d3I29JvSA="/>
  <p:tag name="MIO_LASTEDITORNAME" val="Paula Marjanen"/>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P9BIK.7iZm3qqaaIM5ul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H_cBZCOvvcsi7h5.gw9B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Tgh95NqXqeloRKxCYnQ8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xbq.u90l7cFEJPrJEj6W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xTnC4rsVmDCIdk0PEzjX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QYd7d5iRiN6oNCs7QEjB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24Ck2eZBXAOD0iI6dA6l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Ptnb82GDEaclK8Kgj9xrN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41ALv10XDXlec7A1W2ClR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KPhvlvpsSgJTOLdhdmGlj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dGPO5Wj6ZVDoJU3F_kq8D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pSGFZLZuNUqt2QeycvQv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Vu7CiZ0O7kdXiHJE08DC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661psdrst8_e169nnziW3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LZ6VmvplXTNCH6cNWddr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73yt4Uhlsanq4RlNdGIDm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ItImrDjybZEHWrUxDBGw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Hl73AS.TtSmaH0ctkRFS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OTQAnx_wB7yXjh7rMnWWf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BendgIBh.Sv8OGHZMMM5D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iTYIgYTM7trcYAyiBFO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c6v6xBBMEgRrKbCseOnYm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jz65KVU9snvvaqlBp3s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bbJRuQnj7BGBIsjoddfRZ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P9fvJY8dNDBWl0RGGSiC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0SGAxkwWNXoDuEGbglwMX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MIO_GUID" val="22ecf665-d7b7-4d51-8222-90cbf68e6744"/>
  <p:tag name="MIO_EKGUID" val="1cbcf279-4cc0-4f2e-94a0-6823d38394cd"/>
  <p:tag name="MIO_UPDATE" val="True"/>
  <p:tag name="MIO_VERSION" val="24.09.2021 15:16:11"/>
  <p:tag name="MIO_DBID" val="E38767BF-9DED-4D86-81E7-C8BC0F700381"/>
  <p:tag name="MIO_LASTDOWNLOADED" val="06.02.2023 19:39:21.554"/>
  <p:tag name="MIO_OBJECTNAME" val="Gerader Verbinder 33"/>
  <p:tag name="MIO_LASTEDITORNAME" val="Tobias Voß"/>
</p:tagLst>
</file>

<file path=ppt/tags/tag72.xml><?xml version="1.0" encoding="utf-8"?>
<p:tagLst xmlns:a="http://schemas.openxmlformats.org/drawingml/2006/main" xmlns:r="http://schemas.openxmlformats.org/officeDocument/2006/relationships" xmlns:p="http://schemas.openxmlformats.org/presentationml/2006/main">
  <p:tag name="MIO_EKGUID" val="366d1961-186f-47e2-86d8-1b57310580a8"/>
  <p:tag name="MIO_GUID" val="8c49ed34-5d87-4264-90bb-819877b9fb1e"/>
  <p:tag name="MIO_UPDATE" val="True"/>
  <p:tag name="MIO_VERSION" val="01.07.2022 05:30:50"/>
  <p:tag name="MIO_DBID" val="E38767BF-9DED-4D86-81E7-C8BC0F700381"/>
  <p:tag name="MIO_LASTDOWNLOADED" val="27.11.2024 19:19:16.379"/>
  <p:tag name="MIO_OBJECTNAME" val="Title right column"/>
  <p:tag name="MIO_CONTENTTAG" val="4nPZ3xVKoEyTgqJVS8iHwX9AsloiuexKqqiPYQJBpx8="/>
  <p:tag name="MIO_LASTEDITORNAME" val="Paula Marjanen"/>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oOKhlLBQ8Ih33Nkf4o_ZI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oPuwnPMsdmsqKVrnPx5Bo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MeqLa6gm8ejoxxwCFuqpN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sh6zT9Jv4GZulaYnk1Fsu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ETZUHSkyCPAR2D7pxZNs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2Wyak_V7hUFH7MsIFUEfh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NeL6x3MMRTOkBuk.FDytVw"/>
</p:tagLst>
</file>

<file path=ppt/tags/tag81.xml><?xml version="1.0" encoding="utf-8"?>
<p:tagLst xmlns:a="http://schemas.openxmlformats.org/drawingml/2006/main" xmlns:r="http://schemas.openxmlformats.org/officeDocument/2006/relationships" xmlns:p="http://schemas.openxmlformats.org/presentationml/2006/main">
  <p:tag name="MIO_EKGUID" val="5c8a5fb8-e1b0-446f-bc00-dbd957eae6d1"/>
  <p:tag name="MIO_GUID" val="5328b8ac-2ac6-43b3-8a54-61347659ed5e"/>
  <p:tag name="MIO_UPDATE" val="True"/>
  <p:tag name="MIO_VERSION" val="04.02.2020 15:54:33"/>
  <p:tag name="MIO_DBID" val="E38767BF-9DED-4D86-81E7-C8BC0F700381"/>
  <p:tag name="MIO_LASTDOWNLOADED" val="13.03.2024 16:58:29.998"/>
  <p:tag name="MIO_OBJECTNAME" val="Money 4"/>
  <p:tag name="MIO_LASTEDITORNAME" val="Abigail Speak"/>
</p:tagLst>
</file>

<file path=ppt/tags/tag82.xml><?xml version="1.0" encoding="utf-8"?>
<p:tagLst xmlns:a="http://schemas.openxmlformats.org/drawingml/2006/main" xmlns:r="http://schemas.openxmlformats.org/officeDocument/2006/relationships" xmlns:p="http://schemas.openxmlformats.org/presentationml/2006/main">
  <p:tag name="MIO_EKGUID" val="8984b80e-3a39-4851-9e9f-a48959636383"/>
  <p:tag name="MIO_GUID" val="3f51c64f-3ceb-4edd-8f94-d3117d310500"/>
  <p:tag name="MIO_UPDATE" val="True"/>
  <p:tag name="MIO_VERSION" val="04.02.2020 15:51:44"/>
  <p:tag name="MIO_DBID" val="E38767BF-9DED-4D86-81E7-C8BC0F700381"/>
  <p:tag name="MIO_LASTDOWNLOADED" val="08.04.2024 14:49:15.990"/>
  <p:tag name="MIO_OBJECTNAME" val="Business 3"/>
  <p:tag name="MIO_LASTEDITORNAME" val="Abigail Speak"/>
</p:tagLst>
</file>

<file path=ppt/tags/tag83.xml><?xml version="1.0" encoding="utf-8"?>
<p:tagLst xmlns:a="http://schemas.openxmlformats.org/drawingml/2006/main" xmlns:r="http://schemas.openxmlformats.org/officeDocument/2006/relationships" xmlns:p="http://schemas.openxmlformats.org/presentationml/2006/main">
  <p:tag name="MIO_EKGUID" val="60836488-97ca-47ec-85d3-541ce733fa93"/>
  <p:tag name="MIO_GUID" val="ad7673fa-753f-4f2f-b834-525f3c1ab62a"/>
  <p:tag name="MIO_UPDATE" val="True"/>
  <p:tag name="MIO_VERSION" val="02.04.2020 05:54:17"/>
  <p:tag name="MIO_DBID" val="E38767BF-9DED-4D86-81E7-C8BC0F700381"/>
  <p:tag name="MIO_LASTDOWNLOADED" val="08.04.2024 15:31:25.735"/>
  <p:tag name="MIO_OBJECTNAME" val="Battery bolt 1"/>
  <p:tag name="MIO_LASTEDITORNAME" val="Paula Marjanen"/>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18uUC9aAcy1q6NLYtP.T6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BzJQfrnlDP5fK3hbnCJNH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gQqQNdVVabxfdeWKRp8I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MyPWl1Eh6iud2drUUo4om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yGfujaTrEvRRrI8i9Z21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lmQkfOu1TAwvC5f2YqSG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3QybG4QeNr7VxnpFPMawB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JI4OLb.Qy2cfTBGQYbotC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CrycLX4x3IRwljUDgkWfk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RzXtG4ynjbl4A5hyx0hE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yMWmUxrfMdM1GtgVM0KNY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NeL6x3MMRTOkBuk.FDytVw"/>
</p:tagLst>
</file>

<file path=ppt/tags/tag97.xml><?xml version="1.0" encoding="utf-8"?>
<p:tagLst xmlns:a="http://schemas.openxmlformats.org/drawingml/2006/main" xmlns:r="http://schemas.openxmlformats.org/officeDocument/2006/relationships" xmlns:p="http://schemas.openxmlformats.org/presentationml/2006/main">
  <p:tag name="MIO_EKGUID" val="4d883265-cfe9-477d-a0de-cedd5e567bc9"/>
  <p:tag name="MIO_GUID" val="6f24d583-4ec8-439d-826e-e932969206e5"/>
  <p:tag name="MIO_UPDATE" val="True"/>
  <p:tag name="MIO_VERSION" val="04.02.2020 15:51:53"/>
  <p:tag name="MIO_DBID" val="E38767BF-9DED-4D86-81E7-C8BC0F700381"/>
  <p:tag name="MIO_LASTDOWNLOADED" val="08.04.2024 14:49:10.877"/>
  <p:tag name="MIO_OBJECTNAME" val="Busienss 4"/>
  <p:tag name="MIO_LASTEDITORNAME" val="Abigail Speak"/>
</p:tagLst>
</file>

<file path=ppt/tags/tag98.xml><?xml version="1.0" encoding="utf-8"?>
<p:tagLst xmlns:a="http://schemas.openxmlformats.org/drawingml/2006/main" xmlns:r="http://schemas.openxmlformats.org/officeDocument/2006/relationships" xmlns:p="http://schemas.openxmlformats.org/presentationml/2006/main">
  <p:tag name="MIO_EKGUID" val="5c8a5fb8-e1b0-446f-bc00-dbd957eae6d1"/>
  <p:tag name="MIO_GUID" val="5328b8ac-2ac6-43b3-8a54-61347659ed5e"/>
  <p:tag name="MIO_UPDATE" val="True"/>
  <p:tag name="MIO_VERSION" val="04.02.2020 15:54:33"/>
  <p:tag name="MIO_DBID" val="E38767BF-9DED-4D86-81E7-C8BC0F700381"/>
  <p:tag name="MIO_LASTDOWNLOADED" val="13.03.2024 16:58:29.998"/>
  <p:tag name="MIO_OBJECTNAME" val="Money 4"/>
  <p:tag name="MIO_LASTEDITORNAME" val="Abigail Speak"/>
</p:tagLst>
</file>

<file path=ppt/tags/tag99.xml><?xml version="1.0" encoding="utf-8"?>
<p:tagLst xmlns:a="http://schemas.openxmlformats.org/drawingml/2006/main" xmlns:r="http://schemas.openxmlformats.org/officeDocument/2006/relationships" xmlns:p="http://schemas.openxmlformats.org/presentationml/2006/main">
  <p:tag name="MIO_EKGUID" val="8984b80e-3a39-4851-9e9f-a48959636383"/>
  <p:tag name="MIO_GUID" val="3f51c64f-3ceb-4edd-8f94-d3117d310500"/>
  <p:tag name="MIO_UPDATE" val="True"/>
  <p:tag name="MIO_VERSION" val="04.02.2020 15:51:44"/>
  <p:tag name="MIO_DBID" val="E38767BF-9DED-4D86-81E7-C8BC0F700381"/>
  <p:tag name="MIO_LASTDOWNLOADED" val="08.04.2024 14:49:15.990"/>
  <p:tag name="MIO_OBJECTNAME" val="Business 3"/>
  <p:tag name="MIO_LASTEDITORNAME" val="Abigail Speak"/>
</p:tagLst>
</file>

<file path=ppt/theme/theme1.xml><?xml version="1.0" encoding="utf-8"?>
<a:theme xmlns:a="http://schemas.openxmlformats.org/drawingml/2006/main" name="AFRY MCD">
  <a:themeElements>
    <a:clrScheme name="AFRY Colors">
      <a:dk1>
        <a:srgbClr val="000000"/>
      </a:dk1>
      <a:lt1>
        <a:srgbClr val="FFFFFF"/>
      </a:lt1>
      <a:dk2>
        <a:srgbClr val="505050"/>
      </a:dk2>
      <a:lt2>
        <a:srgbClr val="D0D0D0"/>
      </a:lt2>
      <a:accent1>
        <a:srgbClr val="E9E6E0"/>
      </a:accent1>
      <a:accent2>
        <a:srgbClr val="504030"/>
      </a:accent2>
      <a:accent3>
        <a:srgbClr val="405070"/>
      </a:accent3>
      <a:accent4>
        <a:srgbClr val="405040"/>
      </a:accent4>
      <a:accent5>
        <a:srgbClr val="F3FFAF"/>
      </a:accent5>
      <a:accent6>
        <a:srgbClr val="F8F8F8"/>
      </a:accent6>
      <a:hlink>
        <a:srgbClr val="7E7E7E"/>
      </a:hlink>
      <a:folHlink>
        <a:srgbClr val="F3FFAF"/>
      </a:folHlink>
    </a:clrScheme>
    <a:fontScheme name="AFR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marL="0" marR="0" indent="0" algn="ctr" defTabSz="914400" rtl="0" eaLnBrk="1" fontAlgn="auto" latinLnBrk="0" hangingPunct="1">
          <a:lnSpc>
            <a:spcPct val="95000"/>
          </a:lnSpc>
          <a:spcBef>
            <a:spcPts val="600"/>
          </a:spcBef>
          <a:spcAft>
            <a:spcPts val="0"/>
          </a:spcAft>
          <a:buClrTx/>
          <a:buSzTx/>
          <a:buFontTx/>
          <a:buNone/>
          <a:tabLst/>
          <a:defRPr kumimoji="0" sz="1200" b="0" i="0" u="none" strike="noStrike" kern="1200" cap="none" spc="0" normalizeH="0" baseline="0" noProof="0" dirty="0" err="1">
            <a:ln>
              <a:noFill/>
            </a:ln>
            <a:solidFill>
              <a:srgbClr val="000000"/>
            </a:solidFill>
            <a:effectLst/>
            <a:uLnTx/>
            <a:uFillTx/>
            <a:latin typeface="Verdana"/>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marL="180000" indent="-180000" algn="l">
          <a:lnSpc>
            <a:spcPct val="95000"/>
          </a:lnSpc>
          <a:spcBef>
            <a:spcPts val="600"/>
          </a:spcBef>
          <a:buFont typeface="Symbol" panose="05050102010706020507" pitchFamily="18" charset="2"/>
          <a:buChar char="-"/>
          <a:defRPr sz="1200" dirty="0" err="1" smtClean="0"/>
        </a:defPPr>
      </a:lstStyle>
    </a:txDef>
  </a:objectDefaults>
  <a:extraClrSchemeLst/>
  <a:custClrLst>
    <a:custClr name="blue dark">
      <a:srgbClr val="405070"/>
    </a:custClr>
    <a:custClr name="blue medium">
      <a:srgbClr val="7F92B6"/>
    </a:custClr>
    <a:custClr name="blue light">
      <a:srgbClr val="AAB6CE"/>
    </a:custClr>
    <a:custClr name="grey light">
      <a:srgbClr val="E9E6E0"/>
    </a:custClr>
    <a:custClr name="green light">
      <a:srgbClr val="AEBEAE"/>
    </a:custClr>
    <a:custClr name="green medium">
      <a:srgbClr val="859D85"/>
    </a:custClr>
    <a:custClr name="green dark">
      <a:srgbClr val="506450"/>
    </a:custClr>
    <a:custClr name="grey light">
      <a:srgbClr val="D0D0D0"/>
    </a:custClr>
    <a:custClr name="grey medium">
      <a:srgbClr val="BBBBBB"/>
    </a:custClr>
    <a:custClr name="grey medium 2">
      <a:srgbClr val="7E7E7E"/>
    </a:custClr>
    <a:custClr name="red">
      <a:srgbClr val="E62020"/>
    </a:custClr>
    <a:custClr name="yellow">
      <a:srgbClr val="E19F36"/>
    </a:custClr>
    <a:custClr name="green">
      <a:srgbClr val="009900"/>
    </a:custClr>
    <a:custClr>
      <a:srgbClr val="FFFFFF"/>
    </a:custClr>
    <a:custClr name="Highlight colour">
      <a:srgbClr val="F3FFAF"/>
    </a:custClr>
    <a:custClr name="brown light">
      <a:srgbClr val="C6B3A0"/>
    </a:custClr>
    <a:custClr name="brown medium">
      <a:srgbClr val="86795F"/>
    </a:custClr>
  </a:custClrLst>
  <a:extLst>
    <a:ext uri="{05A4C25C-085E-4340-85A3-A5531E510DB2}">
      <thm15:themeFamily xmlns:thm15="http://schemas.microsoft.com/office/thememl/2012/main" name="Presentation1" id="{AE30C5E9-1241-4A32-A1A6-ABC8D7A8C52A}" vid="{AC5782DD-3BB9-465C-BE0B-00658A2ADC9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f6ce5a-03cd-4adf-a050-2e9c68287072" xsi:nil="true"/>
    <lcf76f155ced4ddcb4097134ff3c332f xmlns="472a0e48-0145-4f55-a6bb-a8fd9078d407">
      <Terms xmlns="http://schemas.microsoft.com/office/infopath/2007/PartnerControls"/>
    </lcf76f155ced4ddcb4097134ff3c332f>
    <MigrationWizId xmlns="472a0e48-0145-4f55-a6bb-a8fd9078d407" xsi:nil="true"/>
    <MigrationWizIdPermissions xmlns="472a0e48-0145-4f55-a6bb-a8fd9078d407" xsi:nil="true"/>
    <lcf76f155ced4ddcb4097134ff3c332f0 xmlns="472a0e48-0145-4f55-a6bb-a8fd9078d407" xsi:nil="true"/>
    <MigrationWizIdVersion xmlns="472a0e48-0145-4f55-a6bb-a8fd9078d4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D05C73CA9FE34E820618FAD4014184" ma:contentTypeVersion="24" ma:contentTypeDescription="Create a new document." ma:contentTypeScope="" ma:versionID="1a1b78e43a190b8127c667ab31bcd9c9">
  <xsd:schema xmlns:xsd="http://www.w3.org/2001/XMLSchema" xmlns:xs="http://www.w3.org/2001/XMLSchema" xmlns:p="http://schemas.microsoft.com/office/2006/metadata/properties" xmlns:ns2="472a0e48-0145-4f55-a6bb-a8fd9078d407" xmlns:ns3="f6f6ce5a-03cd-4adf-a050-2e9c68287072" targetNamespace="http://schemas.microsoft.com/office/2006/metadata/properties" ma:root="true" ma:fieldsID="fd1e99ce9505c417c013b68b1e630e3d" ns2:_="" ns3:_="">
    <xsd:import namespace="472a0e48-0145-4f55-a6bb-a8fd9078d407"/>
    <xsd:import namespace="f6f6ce5a-03cd-4adf-a050-2e9c682870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igrationWizId" minOccurs="0"/>
                <xsd:element ref="ns2:MigrationWizIdPermissions" minOccurs="0"/>
                <xsd:element ref="ns2:MigrationWizIdVersion" minOccurs="0"/>
                <xsd:element ref="ns2:lcf76f155ced4ddcb4097134ff3c332f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a0e48-0145-4f55-a6bb-a8fd9078d407"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description="" ma:hidden="true" ma:internalName="MediaServiceDateTaken" ma:readOnly="true">
      <xsd:simpleType>
        <xsd:restriction base="dms:Text"/>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Location" ma:index="10" nillable="true" ma:displayName="Location" ma:description="" ma:internalName="MediaServiceLocation" ma:readOnly="true">
      <xsd:simpleType>
        <xsd:restriction base="dms:Text"/>
      </xsd:simpleType>
    </xsd:element>
    <xsd:element name="MediaLengthInSeconds" ma:index="11" nillable="true" ma:displayName="MediaLengthInSeconds" ma:description=""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igrationWizId" ma:index="21" nillable="true" ma:displayName="MigrationWizId" ma:internalName="MigrationWizId">
      <xsd:simpleType>
        <xsd:restriction base="dms:Text"/>
      </xsd:simpleType>
    </xsd:element>
    <xsd:element name="MigrationWizIdPermissions" ma:index="22" nillable="true" ma:displayName="MigrationWizIdPermissions" ma:internalName="MigrationWizIdPermissions">
      <xsd:simpleType>
        <xsd:restriction base="dms:Text"/>
      </xsd:simpleType>
    </xsd:element>
    <xsd:element name="MigrationWizIdVersion" ma:index="23" nillable="true" ma:displayName="MigrationWizIdVersion" ma:internalName="MigrationWizIdVersion">
      <xsd:simpleType>
        <xsd:restriction base="dms:Text"/>
      </xsd:simpleType>
    </xsd:element>
    <xsd:element name="lcf76f155ced4ddcb4097134ff3c332f0" ma:index="24" nillable="true" ma:displayName="Image Tags_0" ma:hidden="true" ma:internalName="lcf76f155ced4ddcb4097134ff3c332f0"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f6ce5a-03cd-4adf-a050-2e9c6828707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8169b49-c07d-4000-acaa-6b5edd4fca4f}" ma:internalName="TaxCatchAll" ma:showField="CatchAllData" ma:web="f6f6ce5a-03cd-4adf-a050-2e9c682870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A8F070-679E-4C8A-B433-66A125952B66}">
  <ds:schemaRefs>
    <ds:schemaRef ds:uri="http://www.w3.org/XML/1998/namespace"/>
    <ds:schemaRef ds:uri="http://purl.org/dc/dcmitype/"/>
    <ds:schemaRef ds:uri="http://purl.org/dc/elements/1.1/"/>
    <ds:schemaRef ds:uri="http://schemas.microsoft.com/office/infopath/2007/PartnerControls"/>
    <ds:schemaRef ds:uri="3888a6ff-b213-4d04-aea5-43da31c6ecb2"/>
    <ds:schemaRef ds:uri="http://schemas.openxmlformats.org/package/2006/metadata/core-properties"/>
    <ds:schemaRef ds:uri="1894c52a-6cb3-4ea4-a63c-7e9d6fc5655f"/>
    <ds:schemaRef ds:uri="http://purl.org/dc/terms/"/>
    <ds:schemaRef ds:uri="http://schemas.microsoft.com/office/2006/documentManagement/types"/>
    <ds:schemaRef ds:uri="ac0ab49e-e392-4798-8111-a38df974bf42"/>
    <ds:schemaRef ds:uri="http://schemas.microsoft.com/office/2006/metadata/properties"/>
  </ds:schemaRefs>
</ds:datastoreItem>
</file>

<file path=customXml/itemProps2.xml><?xml version="1.0" encoding="utf-8"?>
<ds:datastoreItem xmlns:ds="http://schemas.openxmlformats.org/officeDocument/2006/customXml" ds:itemID="{5E9EC77F-88A5-48AF-8475-C92C40234BC3}">
  <ds:schemaRefs>
    <ds:schemaRef ds:uri="http://schemas.microsoft.com/sharepoint/v3/contenttype/forms"/>
  </ds:schemaRefs>
</ds:datastoreItem>
</file>

<file path=customXml/itemProps3.xml><?xml version="1.0" encoding="utf-8"?>
<ds:datastoreItem xmlns:ds="http://schemas.openxmlformats.org/officeDocument/2006/customXml" ds:itemID="{81CF7D95-8310-4BBB-9A00-41D9C48AA449}"/>
</file>

<file path=docProps/app.xml><?xml version="1.0" encoding="utf-8"?>
<Properties xmlns="http://schemas.openxmlformats.org/officeDocument/2006/extended-properties" xmlns:vt="http://schemas.openxmlformats.org/officeDocument/2006/docPropsVTypes">
  <Template>Default Theme</Template>
  <TotalTime>1355</TotalTime>
  <Words>1864</Words>
  <Application>Microsoft Office PowerPoint</Application>
  <PresentationFormat>Widescreen</PresentationFormat>
  <Paragraphs>282</Paragraphs>
  <Slides>14</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Google Sans</vt:lpstr>
      <vt:lpstr>Lato Light</vt:lpstr>
      <vt:lpstr>Rockwell</vt:lpstr>
      <vt:lpstr>Segoe UI</vt:lpstr>
      <vt:lpstr>Symbol</vt:lpstr>
      <vt:lpstr>Verdana</vt:lpstr>
      <vt:lpstr>AFRY MCD</vt:lpstr>
      <vt:lpstr>think-cell Slide</vt:lpstr>
      <vt:lpstr>PowerPoint Presentation</vt:lpstr>
      <vt:lpstr>Sector specific engineering, design, and advisory services around the world</vt:lpstr>
      <vt:lpstr>The Management Consulting Division is positioned as the leading advisor for the transition of the energy sector</vt:lpstr>
      <vt:lpstr>The Italian BESS market is very attractive, with ambitious targets for storage development driven by renewables objectives</vt:lpstr>
      <vt:lpstr>Profitability of BESS on a merchant basis is insufficient, therefore access to MACSE or Capacity Market is crucial to support BESS in Italy</vt:lpstr>
      <vt:lpstr>PowerPoint Presentation</vt:lpstr>
      <vt:lpstr>AFRY estimates there will be little room under Capacity Market, and space for new entrants will depend on the willingness to lower bidding prices</vt:lpstr>
      <vt:lpstr>PowerPoint Presentation</vt:lpstr>
      <vt:lpstr>The MACSE auctions will allocate ca. 50 GWh of BESS, all in the Southern regions</vt:lpstr>
      <vt:lpstr>BESS under permitting in many regions can already cover the total MACSE expected contingents, so that auctions will likely show strong competition</vt:lpstr>
      <vt:lpstr>In this highly competitive market, it is crucial for operators to leverage on CAPEX and portfolio synergies, and adapt target IRR to access the schemes</vt:lpstr>
      <vt:lpstr>Thank you</vt:lpstr>
      <vt:lpstr>Disclaimer and Rights</vt:lpstr>
      <vt:lpstr>PowerPoint Presentation</vt:lpstr>
    </vt:vector>
  </TitlesOfParts>
  <Company>AFRY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Claudia Pavarini</dc:creator>
  <cp:lastModifiedBy>Perdue, Thomas</cp:lastModifiedBy>
  <cp:revision>2</cp:revision>
  <dcterms:created xsi:type="dcterms:W3CDTF">2024-11-27T17:26:31Z</dcterms:created>
  <dcterms:modified xsi:type="dcterms:W3CDTF">2024-12-04T12:06:00Z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0x01010032D05C73CA9FE34E820618FAD4014184</vt:lpwstr>
  </property>
  <property fmtid="{D5CDD505-2E9C-101B-9397-08002B2CF9AE}" pid="3" name="MSIP_Label_011e8750-ca0d-4208-84e9-d289e8c97a43_Enabled">
    <vt:lpwstr>true</vt:lpwstr>
  </property>
  <property fmtid="{D5CDD505-2E9C-101B-9397-08002B2CF9AE}" pid="4" name="MSIP_Label_011e8750-ca0d-4208-84e9-d289e8c97a43_SetDate">
    <vt:lpwstr>2024-10-21T08:13:49Z</vt:lpwstr>
  </property>
  <property fmtid="{D5CDD505-2E9C-101B-9397-08002B2CF9AE}" pid="5" name="MSIP_Label_011e8750-ca0d-4208-84e9-d289e8c97a43_Method">
    <vt:lpwstr>Standard</vt:lpwstr>
  </property>
  <property fmtid="{D5CDD505-2E9C-101B-9397-08002B2CF9AE}" pid="6" name="MSIP_Label_011e8750-ca0d-4208-84e9-d289e8c97a43_Name">
    <vt:lpwstr>011e8750-ca0d-4208-84e9-d289e8c97a43</vt:lpwstr>
  </property>
  <property fmtid="{D5CDD505-2E9C-101B-9397-08002B2CF9AE}" pid="7" name="MSIP_Label_011e8750-ca0d-4208-84e9-d289e8c97a43_SiteId">
    <vt:lpwstr>58af3eba-510e-4544-8cfd-85f5e0206382</vt:lpwstr>
  </property>
  <property fmtid="{D5CDD505-2E9C-101B-9397-08002B2CF9AE}" pid="8" name="MSIP_Label_011e8750-ca0d-4208-84e9-d289e8c97a43_ActionId">
    <vt:lpwstr>bfc70579-2d1e-4666-bf6f-480db5f97954</vt:lpwstr>
  </property>
  <property fmtid="{D5CDD505-2E9C-101B-9397-08002B2CF9AE}" pid="9" name="MSIP_Label_011e8750-ca0d-4208-84e9-d289e8c97a43_ContentBits">
    <vt:lpwstr>2</vt:lpwstr>
  </property>
  <property fmtid="{D5CDD505-2E9C-101B-9397-08002B2CF9AE}" pid="10" name="MediaServiceImageTags">
    <vt:lpwstr/>
  </property>
  <property fmtid="{D5CDD505-2E9C-101B-9397-08002B2CF9AE}" pid="11" name="MSIP_Label_2bbab825-a111-45e4-86a1-18cee0005896_Enabled">
    <vt:lpwstr>true</vt:lpwstr>
  </property>
  <property fmtid="{D5CDD505-2E9C-101B-9397-08002B2CF9AE}" pid="12" name="MSIP_Label_2bbab825-a111-45e4-86a1-18cee0005896_SetDate">
    <vt:lpwstr>2024-12-04T12:02:56Z</vt:lpwstr>
  </property>
  <property fmtid="{D5CDD505-2E9C-101B-9397-08002B2CF9AE}" pid="13" name="MSIP_Label_2bbab825-a111-45e4-86a1-18cee0005896_Method">
    <vt:lpwstr>Standard</vt:lpwstr>
  </property>
  <property fmtid="{D5CDD505-2E9C-101B-9397-08002B2CF9AE}" pid="14" name="MSIP_Label_2bbab825-a111-45e4-86a1-18cee0005896_Name">
    <vt:lpwstr>2bbab825-a111-45e4-86a1-18cee0005896</vt:lpwstr>
  </property>
  <property fmtid="{D5CDD505-2E9C-101B-9397-08002B2CF9AE}" pid="15" name="MSIP_Label_2bbab825-a111-45e4-86a1-18cee0005896_SiteId">
    <vt:lpwstr>2567d566-604c-408a-8a60-55d0dc9d9d6b</vt:lpwstr>
  </property>
  <property fmtid="{D5CDD505-2E9C-101B-9397-08002B2CF9AE}" pid="16" name="MSIP_Label_2bbab825-a111-45e4-86a1-18cee0005896_ActionId">
    <vt:lpwstr>13268957-eec3-487f-8e0e-6c357cc412d0</vt:lpwstr>
  </property>
  <property fmtid="{D5CDD505-2E9C-101B-9397-08002B2CF9AE}" pid="17" name="MSIP_Label_2bbab825-a111-45e4-86a1-18cee0005896_ContentBits">
    <vt:lpwstr>2</vt:lpwstr>
  </property>
  <property fmtid="{D5CDD505-2E9C-101B-9397-08002B2CF9AE}" pid="18" name="ClassificationContentMarkingFooterLocations">
    <vt:lpwstr>AFRY MCD:5</vt:lpwstr>
  </property>
  <property fmtid="{D5CDD505-2E9C-101B-9397-08002B2CF9AE}" pid="19" name="ClassificationContentMarkingFooterText">
    <vt:lpwstr>Information Classification: General</vt:lpwstr>
  </property>
</Properties>
</file>