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1" r:id="rId3"/>
    <p:sldId id="1572" r:id="rId4"/>
    <p:sldId id="1585" r:id="rId5"/>
    <p:sldId id="1575" r:id="rId6"/>
    <p:sldId id="1562" r:id="rId7"/>
    <p:sldId id="1556" r:id="rId8"/>
    <p:sldId id="1583" r:id="rId9"/>
    <p:sldId id="1576" r:id="rId10"/>
    <p:sldId id="307" r:id="rId11"/>
    <p:sldId id="1582" r:id="rId12"/>
    <p:sldId id="1568" r:id="rId13"/>
    <p:sldId id="1577" r:id="rId14"/>
    <p:sldId id="1581" r:id="rId15"/>
    <p:sldId id="1569" r:id="rId16"/>
    <p:sldId id="1570" r:id="rId17"/>
    <p:sldId id="1584" r:id="rId18"/>
    <p:sldId id="1580" r:id="rId19"/>
    <p:sldId id="1557" r:id="rId20"/>
    <p:sldId id="267" r:id="rId21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F52"/>
    <a:srgbClr val="736670"/>
    <a:srgbClr val="9D949B"/>
    <a:srgbClr val="F0F0F0"/>
    <a:srgbClr val="B5B80E"/>
    <a:srgbClr val="FFA040"/>
    <a:srgbClr val="305F89"/>
    <a:srgbClr val="0B9045"/>
    <a:srgbClr val="A50021"/>
    <a:srgbClr val="78B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996AD6-EAE3-4600-828E-F686726D2632}" v="23" dt="2024-12-01T16:30:43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93918" autoAdjust="0"/>
  </p:normalViewPr>
  <p:slideViewPr>
    <p:cSldViewPr snapToGrid="0">
      <p:cViewPr varScale="1">
        <p:scale>
          <a:sx n="59" d="100"/>
          <a:sy n="59" d="100"/>
        </p:scale>
        <p:origin x="12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9B155-DEC4-1341-B8DE-4362CC76C8B9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A299C-62AC-4D40-8880-F789EF055D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7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65DD1-BF25-4DFA-B8F9-D338C3BFF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D001C-A9AE-4783-BC44-B54656F90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06CE3-EE28-4D26-9B4F-A64C47B5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888B-A158-4F39-A0FB-B6D0B1D1DCE3}" type="datetimeFigureOut">
              <a:rPr lang="en-NL" smtClean="0"/>
              <a:t>12/04/2024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C8E65-509D-445B-A663-95C6F5C0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355C3-A0E3-4F2C-8932-50DAB854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C970-39C1-433B-86FE-AE0DCF2CD5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4017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23034-80A7-4AC2-B23B-3F895837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C4DB0-8E6E-447D-AD73-767282D41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37904-1129-45D4-A674-054C62BE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888B-A158-4F39-A0FB-B6D0B1D1DCE3}" type="datetimeFigureOut">
              <a:rPr lang="en-NL" smtClean="0"/>
              <a:t>12/04/2024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20D01-2A84-4B59-8B86-ED3FFB57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CADC4-EA23-4D81-BC51-2EEC1B68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C970-39C1-433B-86FE-AE0DCF2CD5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4217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A3C83F-96CF-4280-8BD8-3F8F27C77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52C38-D3BE-49D6-8C70-91CAF69A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C8FBF-6B91-47DE-854E-ED1D21DF6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888B-A158-4F39-A0FB-B6D0B1D1DCE3}" type="datetimeFigureOut">
              <a:rPr lang="en-NL" smtClean="0"/>
              <a:t>12/04/2024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185A7-6108-486E-BAA3-6A6F102E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B9BA3-CE52-4296-A94F-1827C012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C970-39C1-433B-86FE-AE0DCF2CD5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4538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5EB-FAB0-4838-8625-413BCC1D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014C-1543-45F5-A842-E6980F151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8297B-C746-4212-B1CB-FACD890C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888B-A158-4F39-A0FB-B6D0B1D1DCE3}" type="datetimeFigureOut">
              <a:rPr lang="en-NL" smtClean="0"/>
              <a:t>12/04/2024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2C5E1-7161-4230-8077-12F3B057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72551-15DE-4514-9C2A-230BA76B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C970-39C1-433B-86FE-AE0DCF2CD5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43439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6EB46-0955-4406-8DA0-424E42938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7B265-0B14-4C8C-9016-545AB54E3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CC108-BA6D-4DF8-9C9D-25C3139A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888B-A158-4F39-A0FB-B6D0B1D1DCE3}" type="datetimeFigureOut">
              <a:rPr lang="en-NL" smtClean="0"/>
              <a:t>12/04/2024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F1557-CFDD-4504-8D12-E9D007317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6EEAA-E78B-4A70-9E25-2AE2EEB8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C970-39C1-433B-86FE-AE0DCF2CD5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0789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06972-B9E5-4187-BD06-2E98E138E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552" y="1093509"/>
            <a:ext cx="10684463" cy="5105679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FBFF00-D15C-A137-FE58-2BF562CC8C79}"/>
              </a:ext>
            </a:extLst>
          </p:cNvPr>
          <p:cNvSpPr/>
          <p:nvPr userDrawn="1"/>
        </p:nvSpPr>
        <p:spPr>
          <a:xfrm>
            <a:off x="0" y="0"/>
            <a:ext cx="12192000" cy="928688"/>
          </a:xfrm>
          <a:prstGeom prst="rect">
            <a:avLst/>
          </a:prstGeom>
          <a:solidFill>
            <a:srgbClr val="7BA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Raleway" panose="020B05030301010600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D01CF6-D1B7-CABC-159C-C67ED2F76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651" y="6433426"/>
            <a:ext cx="726365" cy="250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C7AB1F-A2C7-57C8-20AC-C81929A36D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25029" y="691761"/>
            <a:ext cx="1057759" cy="473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DDE56F-B83E-B5F0-7650-426DC3AD5E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"/>
          <a:stretch/>
        </p:blipFill>
        <p:spPr>
          <a:xfrm>
            <a:off x="0" y="928687"/>
            <a:ext cx="1114425" cy="5929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9A935F-64B9-4730-912C-7E17D630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28" y="0"/>
            <a:ext cx="10515600" cy="928687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3512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48162B-FE7B-4723-89F9-E773286F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888B-A158-4F39-A0FB-B6D0B1D1DCE3}" type="datetimeFigureOut">
              <a:rPr lang="en-NL" smtClean="0"/>
              <a:t>12/04/2024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1CD68F-E4F9-4D1F-8857-F18BAF51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CE55E-530A-4C90-979A-7EF59888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C970-39C1-433B-86FE-AE0DCF2CD5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19139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8923-16CA-4583-8388-15E49864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D2DAD-05C6-4006-9763-41003F92E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0629B-D2EE-4783-BB63-8CCD8650D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C35B4-5E18-43C8-9F47-DFBE3EE7F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51D5F-FD11-460C-9724-FB1C79799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CA73DE-EEE6-4196-BEDA-47D5C356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888B-A158-4F39-A0FB-B6D0B1D1DCE3}" type="datetimeFigureOut">
              <a:rPr lang="en-NL" smtClean="0"/>
              <a:t>12/04/2024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6D0D6-561C-4C7F-A127-8E37FC01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BB5CAF-811A-4C10-BAC0-75F5409A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C970-39C1-433B-86FE-AE0DCF2CD5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96867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360E-2886-4C7B-95E6-E7FEB68D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6B116-EDC9-44BD-9750-B2BBBB53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888B-A158-4F39-A0FB-B6D0B1D1DCE3}" type="datetimeFigureOut">
              <a:rPr lang="en-NL" smtClean="0"/>
              <a:t>12/04/2024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C298E-0403-40AA-959A-32E79B20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B249D-EB65-4D11-8D25-9F8D8D98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C970-39C1-433B-86FE-AE0DCF2CD5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66529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D05C-50F0-4C69-9043-1D9555842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FE546-EFB2-4245-9923-75FA13A4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81A1B-72E0-4869-8C18-47274A7E0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06572-41B7-40AF-A5F0-E4A0CC9B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888B-A158-4F39-A0FB-B6D0B1D1DCE3}" type="datetimeFigureOut">
              <a:rPr lang="en-NL" smtClean="0"/>
              <a:t>12/04/2024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CEB30-D244-4B9C-99D4-C02FB52B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7C801-42AD-475C-8C77-698436F2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C970-39C1-433B-86FE-AE0DCF2CD5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8724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D99DD-D0FF-4132-BC59-03A28D4D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CE9098-C9C2-4B16-9EDB-CC8F458FD9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5BB90-FE80-40D2-B196-F57916D68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0B70A-EDB4-496B-8D8E-3CFBB04D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888B-A158-4F39-A0FB-B6D0B1D1DCE3}" type="datetimeFigureOut">
              <a:rPr lang="en-NL" smtClean="0"/>
              <a:t>12/04/2024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3E9F7-3DD2-47B5-9A46-9562F739A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3D8CC-534E-40A2-99FC-01E99A2A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C970-39C1-433B-86FE-AE0DCF2CD5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447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C720EA-C17B-424D-A2FD-608A9B7F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7E836-C34C-4ABF-B757-753F26CE4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FE9AD-12C2-4B66-863A-F9CA401A5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B888B-A158-4F39-A0FB-B6D0B1D1DCE3}" type="datetimeFigureOut">
              <a:rPr lang="en-NL" smtClean="0"/>
              <a:t>12/04/2024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48439-5F97-408D-8C05-ED761BAEA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B2B40-80E4-4A93-8FA2-5B65A29F9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FC970-39C1-433B-86FE-AE0DCF2CD55A}" type="slidenum">
              <a:rPr lang="en-NL" smtClean="0"/>
              <a:t>‹#›</a:t>
            </a:fld>
            <a:endParaRPr lang="en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07F60-EFA0-C99B-B53F-EADABECD48C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30340"/>
            <a:ext cx="185737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78D7"/>
                </a:solidFill>
                <a:latin typeface="Rockwell" panose="02060603020205020403" pitchFamily="18" charset="0"/>
              </a:rPr>
              <a:t>Information Classification: General</a:t>
            </a:r>
          </a:p>
        </p:txBody>
      </p:sp>
    </p:spTree>
    <p:extLst>
      <p:ext uri="{BB962C8B-B14F-4D97-AF65-F5344CB8AC3E}">
        <p14:creationId xmlns:p14="http://schemas.microsoft.com/office/powerpoint/2010/main" val="42960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kyos.com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openxmlformats.org/officeDocument/2006/relationships/hyperlink" Target="https://www.kyos.com/contact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11" Type="http://schemas.openxmlformats.org/officeDocument/2006/relationships/hyperlink" Target="https://svgsilh.com/image/1173935.html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4.svg"/><Relationship Id="rId4" Type="http://schemas.openxmlformats.org/officeDocument/2006/relationships/hyperlink" Target="http://davidson.libguides.com/c.php?g=349296&amp;p=2361698" TargetMode="Externa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0E8098-A547-4F23-9DD1-BC41AF1C2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31"/>
          <a:stretch/>
        </p:blipFill>
        <p:spPr>
          <a:xfrm>
            <a:off x="3286663" y="0"/>
            <a:ext cx="8888361" cy="57536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D84575-0BA2-4560-87D2-068678BF0295}"/>
              </a:ext>
            </a:extLst>
          </p:cNvPr>
          <p:cNvSpPr/>
          <p:nvPr/>
        </p:nvSpPr>
        <p:spPr>
          <a:xfrm>
            <a:off x="0" y="0"/>
            <a:ext cx="7612856" cy="5752043"/>
          </a:xfrm>
          <a:prstGeom prst="rect">
            <a:avLst/>
          </a:prstGeom>
          <a:solidFill>
            <a:srgbClr val="7BAF5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F57F9-F0CB-4522-B3E6-52F041569CA3}"/>
              </a:ext>
            </a:extLst>
          </p:cNvPr>
          <p:cNvSpPr txBox="1"/>
          <p:nvPr/>
        </p:nvSpPr>
        <p:spPr>
          <a:xfrm>
            <a:off x="419225" y="4112342"/>
            <a:ext cx="11085370" cy="8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aleway SemiBold" panose="020B0703030101060003" pitchFamily="34" charset="0"/>
              </a:rPr>
              <a:t>Ewout Eijkelenboom, KYOS Energy Analytics</a:t>
            </a:r>
            <a:endParaRPr lang="en-US" sz="24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Raleway" panose="020B0503030101060003" pitchFamily="34" charset="0"/>
              </a:rPr>
              <a:t>Rome – 3 December 2024</a:t>
            </a:r>
            <a:endParaRPr lang="en-NL" sz="2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BC3F63-E697-42E9-9CC9-F422323AE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3763" y="6190088"/>
            <a:ext cx="1110327" cy="383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6E8663-E070-4366-AF27-EAD2C01CF1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26195" y="874554"/>
            <a:ext cx="1057759" cy="4738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AEA547-514D-3C3D-3681-B71DC80543B6}"/>
              </a:ext>
            </a:extLst>
          </p:cNvPr>
          <p:cNvSpPr txBox="1"/>
          <p:nvPr/>
        </p:nvSpPr>
        <p:spPr>
          <a:xfrm>
            <a:off x="261909" y="1585098"/>
            <a:ext cx="7612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aleway SemiBold" panose="020B0703030101060003" pitchFamily="34" charset="0"/>
              </a:rPr>
              <a:t>Catalyzing the Future of BESS The Crucial Role of Benchmarking </a:t>
            </a:r>
            <a:endParaRPr lang="en-NL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874C726-B789-E2A9-5337-87005A27D4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8" y="149715"/>
            <a:ext cx="2493706" cy="81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1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DBD94A-F635-5A5B-7601-BD9DA6D1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good </a:t>
            </a:r>
            <a:r>
              <a:rPr lang="en-GB"/>
              <a:t>are BESS </a:t>
            </a:r>
            <a:r>
              <a:rPr lang="en-GB" dirty="0"/>
              <a:t>valuations?</a:t>
            </a:r>
            <a:endParaRPr lang="LID4096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3B62DC-C639-D765-5F23-5BBD83A45726}"/>
              </a:ext>
            </a:extLst>
          </p:cNvPr>
          <p:cNvSpPr txBox="1">
            <a:spLocks/>
          </p:cNvSpPr>
          <p:nvPr/>
        </p:nvSpPr>
        <p:spPr>
          <a:xfrm>
            <a:off x="3708341" y="1281284"/>
            <a:ext cx="1993746" cy="636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7BAF52"/>
                </a:solidFill>
                <a:latin typeface="Raleway" pitchFamily="2" charset="0"/>
              </a:rPr>
              <a:t>          </a:t>
            </a:r>
            <a:r>
              <a:rPr lang="en-GB" sz="2000" b="1" dirty="0" err="1">
                <a:latin typeface="Raleway" pitchFamily="2" charset="0"/>
              </a:rPr>
              <a:t>Backtest</a:t>
            </a:r>
            <a:endParaRPr lang="LID4096" sz="2000" b="1" dirty="0">
              <a:latin typeface="Raleway" pitchFamily="2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B3017F5-6121-4126-9C55-4AC663959133}"/>
              </a:ext>
            </a:extLst>
          </p:cNvPr>
          <p:cNvSpPr txBox="1">
            <a:spLocks/>
          </p:cNvSpPr>
          <p:nvPr/>
        </p:nvSpPr>
        <p:spPr>
          <a:xfrm>
            <a:off x="8085013" y="1295513"/>
            <a:ext cx="3101293" cy="63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latin typeface="Raleway" pitchFamily="2" charset="0"/>
              </a:rPr>
              <a:t>Forward view</a:t>
            </a:r>
            <a:endParaRPr lang="LID4096" sz="2000" b="1" dirty="0">
              <a:latin typeface="Raleway" pitchFamily="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8FDD1FB-E9BE-9DCA-D712-EC5F741F782C}"/>
              </a:ext>
            </a:extLst>
          </p:cNvPr>
          <p:cNvSpPr txBox="1">
            <a:spLocks/>
          </p:cNvSpPr>
          <p:nvPr/>
        </p:nvSpPr>
        <p:spPr>
          <a:xfrm>
            <a:off x="1338685" y="2034402"/>
            <a:ext cx="1090545" cy="838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latin typeface="Raleway" pitchFamily="2" charset="0"/>
              </a:rPr>
              <a:t>Pros</a:t>
            </a:r>
          </a:p>
          <a:p>
            <a:endParaRPr lang="LID4096" sz="2000" dirty="0">
              <a:latin typeface="Raleway" pitchFamily="2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9A12C43-767B-160C-413D-4140E3CB4F09}"/>
              </a:ext>
            </a:extLst>
          </p:cNvPr>
          <p:cNvSpPr txBox="1">
            <a:spLocks/>
          </p:cNvSpPr>
          <p:nvPr/>
        </p:nvSpPr>
        <p:spPr>
          <a:xfrm>
            <a:off x="1358212" y="3543338"/>
            <a:ext cx="1496945" cy="838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latin typeface="Raleway" pitchFamily="2" charset="0"/>
              </a:rPr>
              <a:t>Cons</a:t>
            </a:r>
          </a:p>
          <a:p>
            <a:endParaRPr lang="LID4096" sz="2000" dirty="0">
              <a:latin typeface="Raleway" pitchFamily="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82048C0-B73F-B7D0-5CD0-899D3195EB26}"/>
              </a:ext>
            </a:extLst>
          </p:cNvPr>
          <p:cNvSpPr txBox="1">
            <a:spLocks/>
          </p:cNvSpPr>
          <p:nvPr/>
        </p:nvSpPr>
        <p:spPr>
          <a:xfrm>
            <a:off x="2281631" y="2034403"/>
            <a:ext cx="3186545" cy="838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Raleway" pitchFamily="2" charset="0"/>
              </a:rPr>
              <a:t>Actual historical data</a:t>
            </a:r>
          </a:p>
          <a:p>
            <a:r>
              <a:rPr lang="en-GB" sz="2000" dirty="0">
                <a:latin typeface="Raleway" pitchFamily="2" charset="0"/>
              </a:rPr>
              <a:t>‘Easy’ to check</a:t>
            </a:r>
          </a:p>
          <a:p>
            <a:endParaRPr lang="LID4096" sz="2000" dirty="0">
              <a:latin typeface="Raleway" pitchFamily="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02B994B-50E6-3A0A-DD70-163B40056D43}"/>
              </a:ext>
            </a:extLst>
          </p:cNvPr>
          <p:cNvSpPr txBox="1">
            <a:spLocks/>
          </p:cNvSpPr>
          <p:nvPr/>
        </p:nvSpPr>
        <p:spPr>
          <a:xfrm>
            <a:off x="2281632" y="3555621"/>
            <a:ext cx="3506078" cy="1355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Raleway" pitchFamily="2" charset="0"/>
              </a:rPr>
              <a:t>Only one reality, no scenarios</a:t>
            </a:r>
          </a:p>
          <a:p>
            <a:r>
              <a:rPr lang="en-GB" sz="2000" dirty="0">
                <a:latin typeface="Raleway" pitchFamily="2" charset="0"/>
              </a:rPr>
              <a:t>Requires index or  detailed data (order book)</a:t>
            </a:r>
          </a:p>
          <a:p>
            <a:pPr marL="0" indent="0">
              <a:buNone/>
            </a:pPr>
            <a:endParaRPr lang="en-GB" sz="2000" dirty="0">
              <a:latin typeface="Raleway" pitchFamily="2" charset="0"/>
            </a:endParaRPr>
          </a:p>
          <a:p>
            <a:pPr marL="0" indent="0">
              <a:buNone/>
            </a:pPr>
            <a:endParaRPr lang="en-GB" sz="2000" dirty="0">
              <a:latin typeface="Raleway" pitchFamily="2" charset="0"/>
            </a:endParaRPr>
          </a:p>
          <a:p>
            <a:endParaRPr lang="LID4096" sz="2000" dirty="0">
              <a:latin typeface="Raleway" pitchFamily="2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7FC798A-3525-49DE-7C25-D9EA5A42BCCB}"/>
              </a:ext>
            </a:extLst>
          </p:cNvPr>
          <p:cNvSpPr txBox="1">
            <a:spLocks/>
          </p:cNvSpPr>
          <p:nvPr/>
        </p:nvSpPr>
        <p:spPr>
          <a:xfrm>
            <a:off x="8164966" y="2052525"/>
            <a:ext cx="3230403" cy="183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Raleway" pitchFamily="2" charset="0"/>
              </a:rPr>
              <a:t>Takes future market changes into account</a:t>
            </a:r>
          </a:p>
          <a:p>
            <a:r>
              <a:rPr lang="en-GB" sz="2000" dirty="0">
                <a:latin typeface="Raleway" pitchFamily="2" charset="0"/>
              </a:rPr>
              <a:t>Probabilities and simulations, risk</a:t>
            </a:r>
          </a:p>
          <a:p>
            <a:pPr marL="0" indent="0">
              <a:buNone/>
            </a:pPr>
            <a:endParaRPr lang="en-GB" sz="2000" dirty="0">
              <a:latin typeface="Raleway" pitchFamily="2" charset="0"/>
            </a:endParaRPr>
          </a:p>
          <a:p>
            <a:endParaRPr lang="LID4096" sz="2000" dirty="0">
              <a:latin typeface="Raleway" pitchFamily="2" charset="0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CF8582D-BE46-D731-D431-41A8884201FB}"/>
              </a:ext>
            </a:extLst>
          </p:cNvPr>
          <p:cNvSpPr txBox="1">
            <a:spLocks/>
          </p:cNvSpPr>
          <p:nvPr/>
        </p:nvSpPr>
        <p:spPr>
          <a:xfrm>
            <a:off x="2141349" y="6155352"/>
            <a:ext cx="8081819" cy="427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solidFill>
                  <a:srgbClr val="7BAF52"/>
                </a:solidFill>
                <a:latin typeface="Raleway" pitchFamily="2" charset="0"/>
              </a:rPr>
              <a:t>Realistic trading strategies</a:t>
            </a:r>
          </a:p>
          <a:p>
            <a:pPr algn="ctr"/>
            <a:endParaRPr lang="LID4096" sz="2000" dirty="0">
              <a:solidFill>
                <a:srgbClr val="7BAF52"/>
              </a:solidFill>
              <a:latin typeface="Raleway" pitchFamily="2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7E4D10C-B9BC-D35D-5A50-4FD1B4C627A1}"/>
              </a:ext>
            </a:extLst>
          </p:cNvPr>
          <p:cNvSpPr txBox="1">
            <a:spLocks/>
          </p:cNvSpPr>
          <p:nvPr/>
        </p:nvSpPr>
        <p:spPr>
          <a:xfrm>
            <a:off x="8164967" y="3507705"/>
            <a:ext cx="3136310" cy="1116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Raleway" pitchFamily="2" charset="0"/>
              </a:rPr>
              <a:t>More complex modelling approach</a:t>
            </a:r>
          </a:p>
          <a:p>
            <a:r>
              <a:rPr lang="en-GB" sz="2000" dirty="0">
                <a:latin typeface="Raleway" pitchFamily="2" charset="0"/>
              </a:rPr>
              <a:t>Requires market view on future volatility</a:t>
            </a:r>
          </a:p>
          <a:p>
            <a:pPr marL="0" indent="0">
              <a:buNone/>
            </a:pPr>
            <a:endParaRPr lang="en-GB" sz="2000" dirty="0">
              <a:latin typeface="Raleway" pitchFamily="2" charset="0"/>
            </a:endParaRPr>
          </a:p>
          <a:p>
            <a:endParaRPr lang="LID4096" sz="2000" dirty="0">
              <a:latin typeface="Raleway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B041A7-6135-27DD-B015-92310858A093}"/>
              </a:ext>
            </a:extLst>
          </p:cNvPr>
          <p:cNvSpPr/>
          <p:nvPr/>
        </p:nvSpPr>
        <p:spPr>
          <a:xfrm>
            <a:off x="2141349" y="1164752"/>
            <a:ext cx="3602503" cy="3844031"/>
          </a:xfrm>
          <a:prstGeom prst="rect">
            <a:avLst/>
          </a:prstGeom>
          <a:noFill/>
          <a:ln w="19050">
            <a:solidFill>
              <a:srgbClr val="7BAF5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1DC02-C85E-AE9F-31F9-BAC8B6F13F31}"/>
              </a:ext>
            </a:extLst>
          </p:cNvPr>
          <p:cNvSpPr/>
          <p:nvPr/>
        </p:nvSpPr>
        <p:spPr>
          <a:xfrm>
            <a:off x="7953380" y="1164751"/>
            <a:ext cx="3364561" cy="3844031"/>
          </a:xfrm>
          <a:prstGeom prst="rect">
            <a:avLst/>
          </a:prstGeom>
          <a:noFill/>
          <a:ln w="19050">
            <a:solidFill>
              <a:srgbClr val="7BAF5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6D7842-1AC5-87B5-FE6C-FC38FC5696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582" y="6075047"/>
            <a:ext cx="572790" cy="5360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DF51CE-9CFA-B601-8796-A9B792F6F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582" y="5499223"/>
            <a:ext cx="572790" cy="5630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62ED36-F72C-F9C7-378C-9E3C2B57B3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7123" flipH="1">
            <a:off x="10068579" y="1295513"/>
            <a:ext cx="1062724" cy="6480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BB0A28-D9F5-68FD-7565-409679005F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495372" y="1220016"/>
            <a:ext cx="977902" cy="636502"/>
          </a:xfrm>
          <a:prstGeom prst="rect">
            <a:avLst/>
          </a:prstGeom>
        </p:spPr>
      </p:pic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A367B4E3-B7AB-5C96-52B4-06CA0139248C}"/>
              </a:ext>
            </a:extLst>
          </p:cNvPr>
          <p:cNvSpPr txBox="1">
            <a:spLocks/>
          </p:cNvSpPr>
          <p:nvPr/>
        </p:nvSpPr>
        <p:spPr>
          <a:xfrm>
            <a:off x="1698202" y="5622465"/>
            <a:ext cx="8081819" cy="452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solidFill>
                  <a:srgbClr val="7BAF52"/>
                </a:solidFill>
                <a:latin typeface="Raleway" pitchFamily="2" charset="0"/>
              </a:rPr>
              <a:t>Realistic price data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348C92-7709-DE99-E1FE-6464823EEF2D}"/>
              </a:ext>
            </a:extLst>
          </p:cNvPr>
          <p:cNvCxnSpPr>
            <a:cxnSpLocks/>
          </p:cNvCxnSpPr>
          <p:nvPr/>
        </p:nvCxnSpPr>
        <p:spPr>
          <a:xfrm>
            <a:off x="4646736" y="5019376"/>
            <a:ext cx="2023571" cy="413789"/>
          </a:xfrm>
          <a:prstGeom prst="line">
            <a:avLst/>
          </a:prstGeom>
          <a:ln w="19050">
            <a:solidFill>
              <a:srgbClr val="7BAF52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452FA6D-D75C-C338-F8C6-49A1866AD07D}"/>
              </a:ext>
            </a:extLst>
          </p:cNvPr>
          <p:cNvCxnSpPr>
            <a:cxnSpLocks/>
          </p:cNvCxnSpPr>
          <p:nvPr/>
        </p:nvCxnSpPr>
        <p:spPr>
          <a:xfrm flipH="1">
            <a:off x="6899051" y="5018436"/>
            <a:ext cx="2023571" cy="413789"/>
          </a:xfrm>
          <a:prstGeom prst="line">
            <a:avLst/>
          </a:prstGeom>
          <a:ln w="19050">
            <a:solidFill>
              <a:srgbClr val="7BAF52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CEBE38A-5439-A6C7-AF35-7159BE7AAAB1}"/>
              </a:ext>
            </a:extLst>
          </p:cNvPr>
          <p:cNvSpPr/>
          <p:nvPr/>
        </p:nvSpPr>
        <p:spPr>
          <a:xfrm>
            <a:off x="4246263" y="5486438"/>
            <a:ext cx="5513574" cy="1162178"/>
          </a:xfrm>
          <a:prstGeom prst="rect">
            <a:avLst/>
          </a:prstGeom>
          <a:noFill/>
          <a:ln w="19050">
            <a:solidFill>
              <a:srgbClr val="7BAF5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95C53DB8-8225-4EA6-1A3B-25AE6D5547C1}"/>
              </a:ext>
            </a:extLst>
          </p:cNvPr>
          <p:cNvSpPr/>
          <p:nvPr/>
        </p:nvSpPr>
        <p:spPr>
          <a:xfrm>
            <a:off x="5958627" y="2624442"/>
            <a:ext cx="593326" cy="1166240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CF19B4BA-FBD9-27C9-D2BE-530408706380}"/>
              </a:ext>
            </a:extLst>
          </p:cNvPr>
          <p:cNvSpPr/>
          <p:nvPr/>
        </p:nvSpPr>
        <p:spPr>
          <a:xfrm flipH="1" flipV="1">
            <a:off x="7014041" y="2562296"/>
            <a:ext cx="593326" cy="1166240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0788DC6-01D3-1E26-B74A-B28BCBA74371}"/>
              </a:ext>
            </a:extLst>
          </p:cNvPr>
          <p:cNvSpPr txBox="1">
            <a:spLocks/>
          </p:cNvSpPr>
          <p:nvPr/>
        </p:nvSpPr>
        <p:spPr>
          <a:xfrm>
            <a:off x="5865138" y="3886152"/>
            <a:ext cx="1922989" cy="95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7BAF52"/>
                </a:solidFill>
                <a:latin typeface="Raleway" pitchFamily="2" charset="0"/>
              </a:rPr>
              <a:t>Use </a:t>
            </a:r>
            <a:r>
              <a:rPr lang="en-GB" sz="2000" b="1" dirty="0" err="1">
                <a:solidFill>
                  <a:srgbClr val="7BAF52"/>
                </a:solidFill>
                <a:latin typeface="Raleway" pitchFamily="2" charset="0"/>
              </a:rPr>
              <a:t>backtest</a:t>
            </a:r>
            <a:r>
              <a:rPr lang="en-GB" sz="2000" b="1" dirty="0">
                <a:solidFill>
                  <a:srgbClr val="7BAF52"/>
                </a:solidFill>
                <a:latin typeface="Raleway" pitchFamily="2" charset="0"/>
              </a:rPr>
              <a:t> to validate forecast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DF7136E-3DD4-E736-4436-0FBBB25FEA4F}"/>
              </a:ext>
            </a:extLst>
          </p:cNvPr>
          <p:cNvSpPr txBox="1">
            <a:spLocks/>
          </p:cNvSpPr>
          <p:nvPr/>
        </p:nvSpPr>
        <p:spPr>
          <a:xfrm>
            <a:off x="5896233" y="1400929"/>
            <a:ext cx="1922989" cy="95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7BAF52"/>
                </a:solidFill>
                <a:latin typeface="Raleway" pitchFamily="2" charset="0"/>
              </a:rPr>
              <a:t>Use forecast to improve </a:t>
            </a:r>
            <a:r>
              <a:rPr lang="en-GB" sz="2000" b="1" dirty="0" err="1">
                <a:solidFill>
                  <a:srgbClr val="7BAF52"/>
                </a:solidFill>
                <a:latin typeface="Raleway" pitchFamily="2" charset="0"/>
              </a:rPr>
              <a:t>backtest</a:t>
            </a:r>
            <a:endParaRPr lang="en-GB" sz="2000" b="1" dirty="0">
              <a:solidFill>
                <a:srgbClr val="7BAF52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64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C8EE92-D616-9A83-2610-2FDE95D45A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pPr marL="0" indent="0" algn="ctr">
              <a:buNone/>
            </a:pPr>
            <a:r>
              <a:rPr lang="en-US" sz="2400" u="sng" dirty="0"/>
              <a:t>Lack of good independent BESS benchmarks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Available for GB (e.g. Modo) – transparent data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Few markets (e.g. Germany) – available, but provided by optimizers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Most markets – not available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Independent benchmarks 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16FF0A-B0B4-B2F0-F8D0-FDEBE43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27" y="0"/>
            <a:ext cx="11466887" cy="928687"/>
          </a:xfrm>
        </p:spPr>
        <p:txBody>
          <a:bodyPr>
            <a:normAutofit/>
          </a:bodyPr>
          <a:lstStyle/>
          <a:p>
            <a:r>
              <a:rPr lang="en-US" dirty="0"/>
              <a:t>But…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06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CD5A4E-8BE2-5277-5A09-86299C344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917"/>
          <a:stretch/>
        </p:blipFill>
        <p:spPr>
          <a:xfrm>
            <a:off x="3701574" y="3813824"/>
            <a:ext cx="8226441" cy="286874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BCE65A-5A9F-5582-E33A-495AC33ED9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Assumptions: </a:t>
            </a:r>
          </a:p>
          <a:p>
            <a:pPr lvl="1"/>
            <a:r>
              <a:rPr lang="en-US" sz="1600" dirty="0"/>
              <a:t>Mix of intraday trading (100% of capacity) and passive imbalance trading (max 30%)</a:t>
            </a:r>
          </a:p>
          <a:p>
            <a:pPr lvl="1"/>
            <a:r>
              <a:rPr lang="en-US" sz="1600" dirty="0"/>
              <a:t>Intraday prices are ID1 (= index of average prices)</a:t>
            </a:r>
          </a:p>
          <a:p>
            <a:pPr lvl="1"/>
            <a:r>
              <a:rPr lang="en-US" sz="1600" dirty="0"/>
              <a:t>Intraday prices can be perfectly forecasted</a:t>
            </a:r>
          </a:p>
          <a:p>
            <a:r>
              <a:rPr lang="en-US" sz="1600" dirty="0"/>
              <a:t>Main advantages:</a:t>
            </a:r>
          </a:p>
          <a:p>
            <a:pPr lvl="1"/>
            <a:r>
              <a:rPr lang="en-US" sz="1600" dirty="0"/>
              <a:t>Can be validated relatively easily</a:t>
            </a:r>
          </a:p>
          <a:p>
            <a:pPr lvl="1"/>
            <a:r>
              <a:rPr lang="en-US" sz="1600" dirty="0"/>
              <a:t>Similar approach with ID1 prices can be used for forward valuation</a:t>
            </a:r>
          </a:p>
          <a:p>
            <a:pPr lvl="1"/>
            <a:endParaRPr lang="en-US" sz="1600" dirty="0"/>
          </a:p>
          <a:p>
            <a:endParaRPr lang="en-GB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5421D8-A40E-8912-8E66-D14E51F9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KYOS Battery Index</a:t>
            </a:r>
            <a:endParaRPr lang="en-GB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9028BC17-577F-9173-DC48-40BBACE6D74B}"/>
              </a:ext>
            </a:extLst>
          </p:cNvPr>
          <p:cNvSpPr txBox="1">
            <a:spLocks/>
          </p:cNvSpPr>
          <p:nvPr/>
        </p:nvSpPr>
        <p:spPr>
          <a:xfrm>
            <a:off x="1323451" y="3813824"/>
            <a:ext cx="2550459" cy="2774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Shows historical revenues for a 2-hour battery.</a:t>
            </a:r>
          </a:p>
          <a:p>
            <a:pPr marL="0" indent="0">
              <a:buNone/>
            </a:pPr>
            <a:r>
              <a:rPr lang="en-US" sz="1600" dirty="0"/>
              <a:t>Calculated with </a:t>
            </a:r>
            <a:r>
              <a:rPr lang="en-US" sz="1600" b="1" dirty="0" err="1"/>
              <a:t>KyBattery</a:t>
            </a:r>
            <a:r>
              <a:rPr lang="en-US" sz="1600" b="1" dirty="0"/>
              <a:t> software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dirty="0"/>
              <a:t>See also:</a:t>
            </a:r>
          </a:p>
          <a:p>
            <a:pPr marL="0" indent="0">
              <a:buNone/>
            </a:pPr>
            <a:r>
              <a:rPr lang="en-US" sz="1600" dirty="0"/>
              <a:t>https://power.kyos.com</a:t>
            </a:r>
          </a:p>
          <a:p>
            <a:pPr lvl="1"/>
            <a:endParaRPr lang="en-US" sz="1600" dirty="0"/>
          </a:p>
          <a:p>
            <a:endParaRPr lang="en-GB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737A9B-0705-A473-4012-47274EA3C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081" y="6387195"/>
            <a:ext cx="558829" cy="2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15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0E8098-A547-4F23-9DD1-BC41AF1C2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31"/>
          <a:stretch/>
        </p:blipFill>
        <p:spPr>
          <a:xfrm>
            <a:off x="3303638" y="1115862"/>
            <a:ext cx="8888361" cy="46378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D84575-0BA2-4560-87D2-068678BF0295}"/>
              </a:ext>
            </a:extLst>
          </p:cNvPr>
          <p:cNvSpPr/>
          <p:nvPr/>
        </p:nvSpPr>
        <p:spPr>
          <a:xfrm>
            <a:off x="0" y="1114242"/>
            <a:ext cx="7612856" cy="4637801"/>
          </a:xfrm>
          <a:prstGeom prst="rect">
            <a:avLst/>
          </a:prstGeom>
          <a:solidFill>
            <a:srgbClr val="7BAF5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BC3F63-E697-42E9-9CC9-F422323AE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3763" y="6190088"/>
            <a:ext cx="1110327" cy="383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6E8663-E070-4366-AF27-EAD2C01CF1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26195" y="874554"/>
            <a:ext cx="1057759" cy="4738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AEA547-514D-3C3D-3681-B71DC80543B6}"/>
              </a:ext>
            </a:extLst>
          </p:cNvPr>
          <p:cNvSpPr txBox="1"/>
          <p:nvPr/>
        </p:nvSpPr>
        <p:spPr>
          <a:xfrm>
            <a:off x="419225" y="1585098"/>
            <a:ext cx="7413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Raleway SemiBold" panose="020B0703030101060003" pitchFamily="34" charset="0"/>
              </a:rPr>
              <a:t>BESS optimization</a:t>
            </a:r>
          </a:p>
          <a:p>
            <a:endParaRPr lang="en-NL" sz="2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97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C8EE92-D616-9A83-2610-2FDE95D45A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Every valuation model has its simplifications and assumptions</a:t>
            </a:r>
          </a:p>
          <a:p>
            <a:pPr marL="0" indent="0" algn="ctr">
              <a:buNone/>
            </a:pPr>
            <a:r>
              <a:rPr lang="en-US" sz="2400" dirty="0"/>
              <a:t>Every benchmark has its simplifications and limitations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3200" dirty="0"/>
              <a:t>As always, reality is different!</a:t>
            </a:r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16FF0A-B0B4-B2F0-F8D0-FDEBE43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27" y="0"/>
            <a:ext cx="11466887" cy="928687"/>
          </a:xfrm>
        </p:spPr>
        <p:txBody>
          <a:bodyPr>
            <a:normAutofit/>
          </a:bodyPr>
          <a:lstStyle/>
          <a:p>
            <a:r>
              <a:rPr lang="en-US" dirty="0"/>
              <a:t>Theory is nice, but…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65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C8EE92-D616-9A83-2610-2FDE95D45A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Assess real trading performance: orderbook instead of ID1 index</a:t>
            </a:r>
          </a:p>
          <a:p>
            <a:endParaRPr lang="en-US" sz="2000" dirty="0"/>
          </a:p>
          <a:p>
            <a:r>
              <a:rPr lang="en-US" sz="2000" dirty="0"/>
              <a:t>KYOS developed </a:t>
            </a:r>
            <a:r>
              <a:rPr lang="en-US" sz="2000" b="1" dirty="0"/>
              <a:t>real-time battery optimization software</a:t>
            </a:r>
            <a:endParaRPr lang="en-US" sz="2000" dirty="0"/>
          </a:p>
          <a:p>
            <a:r>
              <a:rPr lang="en-US" sz="2000" dirty="0"/>
              <a:t>Can be run </a:t>
            </a:r>
            <a:r>
              <a:rPr lang="en-US" sz="2000" b="1" dirty="0"/>
              <a:t>real-time, </a:t>
            </a:r>
            <a:r>
              <a:rPr lang="en-US" sz="2000" dirty="0"/>
              <a:t>in </a:t>
            </a:r>
            <a:r>
              <a:rPr lang="en-US" sz="2000" b="1" dirty="0"/>
              <a:t>shadow-trading</a:t>
            </a:r>
            <a:r>
              <a:rPr lang="en-US" sz="2000" dirty="0"/>
              <a:t> or in </a:t>
            </a:r>
            <a:r>
              <a:rPr lang="en-US" sz="2000" b="1" dirty="0" err="1"/>
              <a:t>backtest</a:t>
            </a:r>
            <a:r>
              <a:rPr lang="en-US" sz="2000" dirty="0"/>
              <a:t> mode</a:t>
            </a: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16FF0A-B0B4-B2F0-F8D0-FDEBE43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27" y="0"/>
            <a:ext cx="11466887" cy="928687"/>
          </a:xfrm>
        </p:spPr>
        <p:txBody>
          <a:bodyPr>
            <a:normAutofit/>
          </a:bodyPr>
          <a:lstStyle/>
          <a:p>
            <a:r>
              <a:rPr lang="en-US" dirty="0"/>
              <a:t>Going beyond: real-time battery optimizer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B1A1D0-CE32-37D0-3018-D4C232B2D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841" y="4246272"/>
            <a:ext cx="2430417" cy="6166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DB20B7-BADD-35FB-7BE8-2194A7F38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396" y="4224684"/>
            <a:ext cx="1854295" cy="596931"/>
          </a:xfrm>
          <a:prstGeom prst="rect">
            <a:avLst/>
          </a:prstGeom>
        </p:spPr>
      </p:pic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5D2BD928-3A25-05DD-FC11-78FA280DFC06}"/>
              </a:ext>
            </a:extLst>
          </p:cNvPr>
          <p:cNvSpPr/>
          <p:nvPr/>
        </p:nvSpPr>
        <p:spPr>
          <a:xfrm rot="5400000" flipH="1" flipV="1">
            <a:off x="3512952" y="4218279"/>
            <a:ext cx="593326" cy="2162174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2E8C1A-A9AD-8948-97D7-12ABD39CC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949" y="3648775"/>
            <a:ext cx="1317835" cy="1317835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9D31A3A9-7324-72F4-9E9B-81C34E842206}"/>
              </a:ext>
            </a:extLst>
          </p:cNvPr>
          <p:cNvSpPr txBox="1">
            <a:spLocks/>
          </p:cNvSpPr>
          <p:nvPr/>
        </p:nvSpPr>
        <p:spPr>
          <a:xfrm>
            <a:off x="2597870" y="5782803"/>
            <a:ext cx="2493287" cy="952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rgbClr val="7BAF52"/>
                </a:solidFill>
                <a:latin typeface="Raleway" pitchFamily="2" charset="0"/>
              </a:rPr>
              <a:t>BESS state of charge and other technical parameters</a:t>
            </a:r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50087716-1584-15CF-3E63-C595FA0BAE1C}"/>
              </a:ext>
            </a:extLst>
          </p:cNvPr>
          <p:cNvSpPr/>
          <p:nvPr/>
        </p:nvSpPr>
        <p:spPr>
          <a:xfrm rot="16200000" flipH="1">
            <a:off x="6735207" y="2729346"/>
            <a:ext cx="593326" cy="2162174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1E0626-8F64-1F85-82D3-1353165686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550" y="4034928"/>
            <a:ext cx="1317835" cy="1233267"/>
          </a:xfrm>
          <a:prstGeom prst="rect">
            <a:avLst/>
          </a:prstGeom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066F5802-4F2F-AA79-B96D-1B92056CD3B8}"/>
              </a:ext>
            </a:extLst>
          </p:cNvPr>
          <p:cNvSpPr txBox="1">
            <a:spLocks/>
          </p:cNvSpPr>
          <p:nvPr/>
        </p:nvSpPr>
        <p:spPr>
          <a:xfrm>
            <a:off x="6168869" y="5828170"/>
            <a:ext cx="2302031" cy="95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rgbClr val="7BAF52"/>
                </a:solidFill>
                <a:latin typeface="Raleway" pitchFamily="2" charset="0"/>
              </a:rPr>
              <a:t>Orderbook, trades and other market data</a:t>
            </a:r>
          </a:p>
        </p:txBody>
      </p:sp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id="{11C4FBE6-0299-E5E5-9935-E2458E572073}"/>
              </a:ext>
            </a:extLst>
          </p:cNvPr>
          <p:cNvSpPr/>
          <p:nvPr/>
        </p:nvSpPr>
        <p:spPr>
          <a:xfrm rot="16200000" flipV="1">
            <a:off x="6668236" y="4248137"/>
            <a:ext cx="593326" cy="2162174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92E426F1-76A2-C9D7-C7C3-0AF6E9E9C3B4}"/>
              </a:ext>
            </a:extLst>
          </p:cNvPr>
          <p:cNvSpPr txBox="1">
            <a:spLocks/>
          </p:cNvSpPr>
          <p:nvPr/>
        </p:nvSpPr>
        <p:spPr>
          <a:xfrm>
            <a:off x="6122997" y="2956548"/>
            <a:ext cx="1922989" cy="493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rgbClr val="7BAF52"/>
                </a:solidFill>
                <a:latin typeface="Raleway" pitchFamily="2" charset="0"/>
              </a:rPr>
              <a:t>Trading signals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FC15CE4-EBC7-B87E-BDA8-1B53573FF1C7}"/>
              </a:ext>
            </a:extLst>
          </p:cNvPr>
          <p:cNvSpPr txBox="1">
            <a:spLocks/>
          </p:cNvSpPr>
          <p:nvPr/>
        </p:nvSpPr>
        <p:spPr>
          <a:xfrm>
            <a:off x="2759852" y="2964278"/>
            <a:ext cx="2162174" cy="485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rgbClr val="7BAF52"/>
                </a:solidFill>
                <a:latin typeface="Raleway" pitchFamily="2" charset="0"/>
              </a:rPr>
              <a:t>BESS operations</a:t>
            </a: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6A28AE88-08C1-05C5-9899-4387E4EFEF51}"/>
              </a:ext>
            </a:extLst>
          </p:cNvPr>
          <p:cNvSpPr/>
          <p:nvPr/>
        </p:nvSpPr>
        <p:spPr>
          <a:xfrm rot="5400000">
            <a:off x="3512952" y="2761385"/>
            <a:ext cx="593326" cy="2162174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1A7090B-7371-2D00-1264-0968611A70A1}"/>
              </a:ext>
            </a:extLst>
          </p:cNvPr>
          <p:cNvSpPr/>
          <p:nvPr/>
        </p:nvSpPr>
        <p:spPr>
          <a:xfrm>
            <a:off x="3595597" y="5084329"/>
            <a:ext cx="381000" cy="3951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0A3A939-D4F7-1B73-318B-475B8C295E20}"/>
              </a:ext>
            </a:extLst>
          </p:cNvPr>
          <p:cNvSpPr/>
          <p:nvPr/>
        </p:nvSpPr>
        <p:spPr>
          <a:xfrm>
            <a:off x="6828571" y="5048612"/>
            <a:ext cx="381000" cy="3951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C138642-4EB1-16AB-399B-A0E9B5A74935}"/>
              </a:ext>
            </a:extLst>
          </p:cNvPr>
          <p:cNvSpPr/>
          <p:nvPr/>
        </p:nvSpPr>
        <p:spPr>
          <a:xfrm>
            <a:off x="6828571" y="3615091"/>
            <a:ext cx="381000" cy="3951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294EA4-71AE-E874-71B7-44B7136DC5E6}"/>
              </a:ext>
            </a:extLst>
          </p:cNvPr>
          <p:cNvSpPr/>
          <p:nvPr/>
        </p:nvSpPr>
        <p:spPr>
          <a:xfrm>
            <a:off x="3595597" y="3639739"/>
            <a:ext cx="381000" cy="3951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248236-D44E-F885-B50D-906FCB93D729}"/>
              </a:ext>
            </a:extLst>
          </p:cNvPr>
          <p:cNvSpPr txBox="1"/>
          <p:nvPr/>
        </p:nvSpPr>
        <p:spPr>
          <a:xfrm>
            <a:off x="10481303" y="3652667"/>
            <a:ext cx="131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041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C8EE92-D616-9A83-2610-2FDE95D45A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Is the P&amp;L of the real-time battery optimizer (intraday orderbook, shadow trading) </a:t>
            </a:r>
            <a:br>
              <a:rPr lang="en-US" sz="2000" dirty="0"/>
            </a:br>
            <a:r>
              <a:rPr lang="en-US" sz="2000" dirty="0"/>
              <a:t>in line with the </a:t>
            </a:r>
            <a:r>
              <a:rPr lang="en-US" sz="2000" dirty="0" err="1"/>
              <a:t>KyBattery</a:t>
            </a:r>
            <a:r>
              <a:rPr lang="en-US" sz="2000" dirty="0"/>
              <a:t> </a:t>
            </a:r>
            <a:r>
              <a:rPr lang="en-US" sz="2000" dirty="0" err="1"/>
              <a:t>backtest</a:t>
            </a:r>
            <a:r>
              <a:rPr lang="en-US" sz="2000" dirty="0"/>
              <a:t> (ID1, ‘known prices’)?</a:t>
            </a:r>
            <a:endParaRPr lang="en-US" sz="1600" dirty="0"/>
          </a:p>
          <a:p>
            <a:r>
              <a:rPr lang="en-US" sz="2000" dirty="0"/>
              <a:t>Example results on the German intraday market</a:t>
            </a: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16FF0A-B0B4-B2F0-F8D0-FDEBE43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27" y="0"/>
            <a:ext cx="11466887" cy="928687"/>
          </a:xfrm>
        </p:spPr>
        <p:txBody>
          <a:bodyPr>
            <a:normAutofit/>
          </a:bodyPr>
          <a:lstStyle/>
          <a:p>
            <a:r>
              <a:rPr lang="en-US" dirty="0"/>
              <a:t>Real-time optimizer performance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94D7A9-ED0F-0DA8-A4EC-2EA323FB6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2231690"/>
            <a:ext cx="7396787" cy="4438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F4F1E-F946-D31B-CD10-F4AB10BD2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232" y="2960958"/>
            <a:ext cx="1010277" cy="32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15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F7CBF-EE0F-5CF1-5871-5D4347EE3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07E6D0-2760-AB82-A468-D7D0DA2699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BESS owners use Route-to-Market/optimizer</a:t>
            </a:r>
          </a:p>
          <a:p>
            <a:endParaRPr lang="en-GB" sz="2400" dirty="0"/>
          </a:p>
          <a:p>
            <a:r>
              <a:rPr lang="en-GB" sz="2400" dirty="0"/>
              <a:t>Different models possible:</a:t>
            </a:r>
          </a:p>
          <a:p>
            <a:pPr lvl="1"/>
            <a:r>
              <a:rPr lang="en-GB" sz="2000" dirty="0"/>
              <a:t>Fixed price/toll</a:t>
            </a:r>
          </a:p>
          <a:p>
            <a:pPr lvl="1"/>
            <a:r>
              <a:rPr lang="en-GB" sz="2000" dirty="0"/>
              <a:t>Index/formula</a:t>
            </a:r>
          </a:p>
          <a:p>
            <a:pPr lvl="1"/>
            <a:r>
              <a:rPr lang="en-GB" sz="2000" dirty="0"/>
              <a:t>Full merchant/open book</a:t>
            </a:r>
          </a:p>
          <a:p>
            <a:r>
              <a:rPr lang="en-GB" sz="2200" dirty="0"/>
              <a:t>Challenges:</a:t>
            </a:r>
          </a:p>
          <a:p>
            <a:pPr lvl="1"/>
            <a:r>
              <a:rPr lang="en-GB" sz="2000" dirty="0"/>
              <a:t>How to select the best </a:t>
            </a:r>
            <a:r>
              <a:rPr lang="en-GB" sz="2000" dirty="0" err="1"/>
              <a:t>RtM</a:t>
            </a:r>
            <a:r>
              <a:rPr lang="en-GB" sz="2000" dirty="0"/>
              <a:t> provider?</a:t>
            </a:r>
          </a:p>
          <a:p>
            <a:pPr lvl="1"/>
            <a:r>
              <a:rPr lang="en-GB" sz="2000" dirty="0"/>
              <a:t>Does the </a:t>
            </a:r>
            <a:r>
              <a:rPr lang="en-GB" sz="2000" dirty="0" err="1"/>
              <a:t>RtM</a:t>
            </a:r>
            <a:r>
              <a:rPr lang="en-GB" sz="2000" dirty="0"/>
              <a:t> provider perform well?</a:t>
            </a:r>
          </a:p>
          <a:p>
            <a:r>
              <a:rPr lang="en-GB" sz="2200" dirty="0"/>
              <a:t>Solutions:</a:t>
            </a:r>
          </a:p>
          <a:p>
            <a:pPr lvl="1"/>
            <a:r>
              <a:rPr lang="en-GB" sz="2000" dirty="0"/>
              <a:t>Upfront (forward) assessment of revenue models</a:t>
            </a:r>
          </a:p>
          <a:p>
            <a:pPr lvl="1"/>
            <a:r>
              <a:rPr lang="en-GB" sz="2000" dirty="0"/>
              <a:t>During operation: continuous benchmark of performance.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4115D5-A209-DF9C-C1BE-4CA086F6F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27" y="0"/>
            <a:ext cx="11466887" cy="928687"/>
          </a:xfrm>
        </p:spPr>
        <p:txBody>
          <a:bodyPr>
            <a:normAutofit/>
          </a:bodyPr>
          <a:lstStyle/>
          <a:p>
            <a:r>
              <a:rPr lang="en-US" dirty="0"/>
              <a:t>Example of challenge </a:t>
            </a:r>
            <a:r>
              <a:rPr lang="en-US" b="1" dirty="0"/>
              <a:t>for </a:t>
            </a:r>
            <a:r>
              <a:rPr lang="en-US" dirty="0"/>
              <a:t>BESS owner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972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16FF0A-B0B4-B2F0-F8D0-FDEBE43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27" y="0"/>
            <a:ext cx="11466887" cy="928687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A0D5C9-6545-A643-83C1-B7C7FC64FC30}"/>
              </a:ext>
            </a:extLst>
          </p:cNvPr>
          <p:cNvSpPr/>
          <p:nvPr/>
        </p:nvSpPr>
        <p:spPr>
          <a:xfrm>
            <a:off x="5571506" y="2622037"/>
            <a:ext cx="2182761" cy="9286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Raleway" pitchFamily="2" charset="0"/>
              </a:rPr>
              <a:t>bankable forecasts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6388CA-FC3A-EFD7-D752-83829030DB1B}"/>
              </a:ext>
            </a:extLst>
          </p:cNvPr>
          <p:cNvSpPr/>
          <p:nvPr/>
        </p:nvSpPr>
        <p:spPr>
          <a:xfrm>
            <a:off x="2890683" y="4895531"/>
            <a:ext cx="2182761" cy="9286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Raleway" pitchFamily="2" charset="0"/>
              </a:rPr>
              <a:t>benchmarks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D255FF-874E-75D6-6D85-85A9DA40592E}"/>
              </a:ext>
            </a:extLst>
          </p:cNvPr>
          <p:cNvSpPr/>
          <p:nvPr/>
        </p:nvSpPr>
        <p:spPr>
          <a:xfrm>
            <a:off x="8318048" y="4895532"/>
            <a:ext cx="2182761" cy="9286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Raleway" pitchFamily="2" charset="0"/>
              </a:rPr>
              <a:t>optimization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0AE76B-FED0-E55B-EAE3-CED2A44B0C9F}"/>
              </a:ext>
            </a:extLst>
          </p:cNvPr>
          <p:cNvSpPr txBox="1"/>
          <p:nvPr/>
        </p:nvSpPr>
        <p:spPr>
          <a:xfrm>
            <a:off x="2753032" y="1601277"/>
            <a:ext cx="8917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Raleway" pitchFamily="2" charset="0"/>
              </a:rPr>
              <a:t>BESS growth requires three, linked, key elements</a:t>
            </a:r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8C42FA0C-733B-7B1B-D4F5-91211F22DDDC}"/>
              </a:ext>
            </a:extLst>
          </p:cNvPr>
          <p:cNvSpPr/>
          <p:nvPr/>
        </p:nvSpPr>
        <p:spPr>
          <a:xfrm rot="2672191">
            <a:off x="8029527" y="3982672"/>
            <a:ext cx="1337188" cy="257524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09D269E9-18FE-0462-FA58-405B527DBEEA}"/>
              </a:ext>
            </a:extLst>
          </p:cNvPr>
          <p:cNvSpPr/>
          <p:nvPr/>
        </p:nvSpPr>
        <p:spPr>
          <a:xfrm rot="18927809" flipH="1">
            <a:off x="3959058" y="4064041"/>
            <a:ext cx="1337188" cy="257524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0E233632-A6BE-B81E-0B6C-C745C835DA7F}"/>
              </a:ext>
            </a:extLst>
          </p:cNvPr>
          <p:cNvSpPr/>
          <p:nvPr/>
        </p:nvSpPr>
        <p:spPr>
          <a:xfrm flipH="1">
            <a:off x="5994291" y="5069024"/>
            <a:ext cx="1337188" cy="257524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6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7F9C3B-F4CC-B810-A1FC-5C0BAA3A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KYOS Energy Analytics: quarterly publications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4859FE-A0AB-F466-9CB3-571BF5E6A474}"/>
              </a:ext>
            </a:extLst>
          </p:cNvPr>
          <p:cNvSpPr txBox="1">
            <a:spLocks/>
          </p:cNvSpPr>
          <p:nvPr/>
        </p:nvSpPr>
        <p:spPr>
          <a:xfrm>
            <a:off x="2807956" y="5124446"/>
            <a:ext cx="10108665" cy="44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See: https://www.kyos.com/knowledge-center/</a:t>
            </a:r>
          </a:p>
          <a:p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C01BB8-3AF3-6C1C-7E86-E1343FD855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036" y="2622484"/>
            <a:ext cx="3516603" cy="1978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B7ABDF-C79F-5BD4-5828-8664EAB9E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242" y="2633872"/>
            <a:ext cx="3516603" cy="1978089"/>
          </a:xfrm>
          <a:prstGeom prst="rect">
            <a:avLst/>
          </a:prstGeom>
        </p:spPr>
      </p:pic>
      <p:pic>
        <p:nvPicPr>
          <p:cNvPr id="11" name="Picture 2" descr="KYOS Energy Storage report sept 2024">
            <a:extLst>
              <a:ext uri="{FF2B5EF4-FFF2-40B4-BE49-F238E27FC236}">
                <a16:creationId xmlns:a16="http://schemas.microsoft.com/office/drawing/2014/main" id="{BD84E478-D012-06BB-1495-CE467640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7448" y="2633872"/>
            <a:ext cx="3516602" cy="19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DBA3FB5-D597-2942-32B0-E81DC9711C73}"/>
              </a:ext>
            </a:extLst>
          </p:cNvPr>
          <p:cNvSpPr txBox="1">
            <a:spLocks/>
          </p:cNvSpPr>
          <p:nvPr/>
        </p:nvSpPr>
        <p:spPr>
          <a:xfrm>
            <a:off x="2637660" y="1646713"/>
            <a:ext cx="10108665" cy="44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Free publications</a:t>
            </a:r>
          </a:p>
          <a:p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320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5B5E3-AA0E-CE82-F365-948861F6F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KYOS Energy Analytics</a:t>
            </a:r>
            <a:endParaRPr lang="LID4096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680D8419-1C65-B8B0-6A0C-DBA63BC5D367}"/>
              </a:ext>
            </a:extLst>
          </p:cNvPr>
          <p:cNvSpPr txBox="1">
            <a:spLocks/>
          </p:cNvSpPr>
          <p:nvPr/>
        </p:nvSpPr>
        <p:spPr>
          <a:xfrm>
            <a:off x="1819174" y="1272170"/>
            <a:ext cx="10108665" cy="16910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Raleway" pitchFamily="2" charset="0"/>
              </a:rPr>
              <a:t>Headquarters in the Netherlands. A team of 40+ people, 5 different teams.</a:t>
            </a:r>
          </a:p>
          <a:p>
            <a:r>
              <a:rPr lang="en-US" sz="2000" dirty="0">
                <a:latin typeface="Raleway" pitchFamily="2" charset="0"/>
              </a:rPr>
              <a:t>International client base across Europe, plus Americas and Japan.</a:t>
            </a:r>
          </a:p>
          <a:p>
            <a:r>
              <a:rPr lang="en-US" sz="2000" dirty="0">
                <a:latin typeface="Raleway" pitchFamily="2" charset="0"/>
              </a:rPr>
              <a:t>More than 100 corporate clients.</a:t>
            </a:r>
            <a:endParaRPr lang="en-NL" sz="2000" dirty="0"/>
          </a:p>
          <a:p>
            <a:endParaRPr lang="en-US" sz="2000" dirty="0">
              <a:latin typeface="Raleway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Raleway" pitchFamily="2" charset="0"/>
            </a:endParaRPr>
          </a:p>
        </p:txBody>
      </p:sp>
      <p:pic>
        <p:nvPicPr>
          <p:cNvPr id="4" name="Google Shape;803;p11">
            <a:extLst>
              <a:ext uri="{FF2B5EF4-FFF2-40B4-BE49-F238E27FC236}">
                <a16:creationId xmlns:a16="http://schemas.microsoft.com/office/drawing/2014/main" id="{506DF103-837E-4AAB-ADA1-A7705A80A755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7641" y="2992773"/>
            <a:ext cx="1408174" cy="49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8E0EAE6-CC8D-033D-F4C4-9E2EACE5E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3915" y="1826120"/>
            <a:ext cx="944282" cy="94428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4CA00B0-6282-AD0B-EB44-ABBAE66270D4}"/>
              </a:ext>
            </a:extLst>
          </p:cNvPr>
          <p:cNvGrpSpPr/>
          <p:nvPr/>
        </p:nvGrpSpPr>
        <p:grpSpPr>
          <a:xfrm>
            <a:off x="2644014" y="2777776"/>
            <a:ext cx="7326818" cy="3700802"/>
            <a:chOff x="2562330" y="3267239"/>
            <a:chExt cx="7067340" cy="347140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9D2281-6CE2-33E9-F835-C81AC2B9C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62330" y="3289387"/>
              <a:ext cx="7067340" cy="34492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02ABA1-31B2-2E8B-7EA2-35E8AE52BF31}"/>
                </a:ext>
              </a:extLst>
            </p:cNvPr>
            <p:cNvSpPr/>
            <p:nvPr/>
          </p:nvSpPr>
          <p:spPr>
            <a:xfrm>
              <a:off x="4621732" y="3267239"/>
              <a:ext cx="883920" cy="1034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25872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E9421-6E76-4B4D-A65E-DC6063060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020" y="1405852"/>
            <a:ext cx="8692212" cy="4691862"/>
          </a:xfrm>
        </p:spPr>
        <p:txBody>
          <a:bodyPr>
            <a:normAutofit/>
          </a:bodyPr>
          <a:lstStyle/>
          <a:p>
            <a:pPr marL="0" indent="0" defTabSz="457200">
              <a:buNone/>
            </a:pPr>
            <a:r>
              <a:rPr lang="en-US" dirty="0">
                <a:latin typeface="Raleway" panose="020B0503030101060003" pitchFamily="34" charset="0"/>
              </a:rPr>
              <a:t>We look forward to supporting you with the right data, tools and advice!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24961E-9E0E-45A9-83AE-4E9AE2EC738D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  <a:solidFill>
            <a:srgbClr val="7BA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6A830A-ACD5-4405-9A15-DEBC73AE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8262"/>
            <a:ext cx="10515600" cy="7921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aleway SemiBold" panose="020B0703030101060003" pitchFamily="34" charset="0"/>
              </a:rPr>
              <a:t>Contact us</a:t>
            </a:r>
            <a:endParaRPr lang="en-NL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3923EF-3E11-4EA3-BF04-F63F22C0B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607" y="3037954"/>
            <a:ext cx="1473639" cy="5084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EEFD34-B614-4699-B823-56B1B018A788}"/>
              </a:ext>
            </a:extLst>
          </p:cNvPr>
          <p:cNvSpPr txBox="1"/>
          <p:nvPr/>
        </p:nvSpPr>
        <p:spPr>
          <a:xfrm>
            <a:off x="3028607" y="3820046"/>
            <a:ext cx="34004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aleway" panose="020B0503030101060003" pitchFamily="34" charset="0"/>
                <a:hlinkClick r:id="rId3"/>
              </a:rPr>
              <a:t>info@kyos.com</a:t>
            </a:r>
            <a:br>
              <a:rPr lang="en-GB" sz="1600" dirty="0">
                <a:latin typeface="Raleway" panose="020B0503030101060003" pitchFamily="34" charset="0"/>
              </a:rPr>
            </a:br>
            <a:r>
              <a:rPr lang="en-GB" sz="1600" dirty="0">
                <a:latin typeface="Raleway" panose="020B0503030101060003" pitchFamily="34" charset="0"/>
                <a:hlinkClick r:id="rId4"/>
              </a:rPr>
              <a:t>https://www.kyos.com/contact/</a:t>
            </a:r>
            <a:r>
              <a:rPr lang="en-GB" sz="1600" dirty="0">
                <a:latin typeface="Raleway" panose="020B0503030101060003" pitchFamily="34" charset="0"/>
              </a:rPr>
              <a:t> </a:t>
            </a:r>
          </a:p>
          <a:p>
            <a:endParaRPr lang="en-GB" sz="1600" dirty="0">
              <a:latin typeface="Raleway" panose="020B0503030101060003" pitchFamily="34" charset="0"/>
            </a:endParaRPr>
          </a:p>
          <a:p>
            <a:endParaRPr lang="en-GB" sz="1600" dirty="0">
              <a:latin typeface="Raleway" panose="020B0503030101060003" pitchFamily="34" charset="0"/>
            </a:endParaRPr>
          </a:p>
          <a:p>
            <a:r>
              <a:rPr lang="en-GB" sz="1600" dirty="0">
                <a:latin typeface="Raleway" panose="020B0503030101060003" pitchFamily="34" charset="0"/>
              </a:rPr>
              <a:t>KYOS</a:t>
            </a:r>
          </a:p>
          <a:p>
            <a:r>
              <a:rPr lang="en-GB" sz="1600" dirty="0">
                <a:latin typeface="Raleway" panose="020B0503030101060003" pitchFamily="34" charset="0"/>
              </a:rPr>
              <a:t>Nieuwe Gracht 49</a:t>
            </a:r>
          </a:p>
          <a:p>
            <a:r>
              <a:rPr lang="en-GB" sz="1600" dirty="0">
                <a:latin typeface="Raleway" panose="020B0503030101060003" pitchFamily="34" charset="0"/>
              </a:rPr>
              <a:t>2011 ND  Haarlem</a:t>
            </a:r>
          </a:p>
          <a:p>
            <a:r>
              <a:rPr lang="en-GB" sz="1600" dirty="0">
                <a:latin typeface="Raleway" panose="020B0503030101060003" pitchFamily="34" charset="0"/>
              </a:rPr>
              <a:t>The Netherlands</a:t>
            </a:r>
            <a:endParaRPr lang="LID4096" sz="1600" dirty="0">
              <a:latin typeface="Raleway" panose="020B05030301010600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296804-28E2-4F69-AE41-E80B615CFC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25029" y="691761"/>
            <a:ext cx="1057759" cy="473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1685C8-95B2-A971-735A-570918D425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8687"/>
            <a:ext cx="2428875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6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B6A4F2F4-D817-4FEB-4143-FC55BA92B765}"/>
              </a:ext>
            </a:extLst>
          </p:cNvPr>
          <p:cNvSpPr txBox="1">
            <a:spLocks/>
          </p:cNvSpPr>
          <p:nvPr/>
        </p:nvSpPr>
        <p:spPr>
          <a:xfrm>
            <a:off x="5727032" y="1316624"/>
            <a:ext cx="6068510" cy="473789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800" dirty="0">
                <a:latin typeface="Raleway" pitchFamily="2" charset="0"/>
              </a:rPr>
              <a:t>Our Software &amp; Models have been developed over the past 20 years by an experienced team of markets practitioners (ex-procurement, trading), quantitative analysts and IT developers.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US" sz="1800" dirty="0">
              <a:latin typeface="Raleway" pitchFamily="2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800" dirty="0">
                <a:latin typeface="Raleway" pitchFamily="2" charset="0"/>
              </a:rPr>
              <a:t>Our E/CTRM software is in use by: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Raleway" pitchFamily="2" charset="0"/>
              </a:rPr>
              <a:t>Large Industrial consumers of energy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Raleway" pitchFamily="2" charset="0"/>
              </a:rPr>
              <a:t>Producers of energy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Raleway" pitchFamily="2" charset="0"/>
              </a:rPr>
              <a:t>Large industrials exposed to a multitude of commodities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1800" dirty="0">
              <a:latin typeface="Raleway" pitchFamily="2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800" dirty="0">
                <a:latin typeface="Raleway" pitchFamily="2" charset="0"/>
              </a:rPr>
              <a:t>We deliver an economical and flexible off-the-shelf SaaS solution, with quick implementation and strong support both during and post-implementation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US" sz="1800" dirty="0">
              <a:latin typeface="Raleway" pitchFamily="2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800" dirty="0">
                <a:latin typeface="Raleway" pitchFamily="2" charset="0"/>
              </a:rPr>
              <a:t>Continuous feedback from our clients helps us stay ahead.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US" sz="1800" dirty="0">
              <a:latin typeface="Raleway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799521-AF61-19C8-9208-46E9769E5BC8}"/>
              </a:ext>
            </a:extLst>
          </p:cNvPr>
          <p:cNvSpPr txBox="1"/>
          <p:nvPr/>
        </p:nvSpPr>
        <p:spPr>
          <a:xfrm>
            <a:off x="1199805" y="1249004"/>
            <a:ext cx="1960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latin typeface="Raleway" panose="020B0503030101060003" pitchFamily="34" charset="0"/>
              </a:rPr>
              <a:t>Software for energy valuation &amp; optimization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145A6D-6A54-BB79-5D8D-BCE07BA6F548}"/>
              </a:ext>
            </a:extLst>
          </p:cNvPr>
          <p:cNvSpPr txBox="1"/>
          <p:nvPr/>
        </p:nvSpPr>
        <p:spPr>
          <a:xfrm>
            <a:off x="1199805" y="2579491"/>
            <a:ext cx="27199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latin typeface="Raleway" panose="020B0503030101060003" pitchFamily="34" charset="0"/>
              </a:rPr>
              <a:t>E/CTRM Software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CBD14E-A793-9B97-7971-0AF551D2EDB8}"/>
              </a:ext>
            </a:extLst>
          </p:cNvPr>
          <p:cNvSpPr txBox="1"/>
          <p:nvPr/>
        </p:nvSpPr>
        <p:spPr>
          <a:xfrm>
            <a:off x="1199805" y="3885292"/>
            <a:ext cx="27199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latin typeface="Raleway" panose="020B0503030101060003" pitchFamily="34" charset="0"/>
              </a:rPr>
              <a:t>Consultancy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215957-5E85-33EB-A577-FED56F9DD18B}"/>
              </a:ext>
            </a:extLst>
          </p:cNvPr>
          <p:cNvSpPr txBox="1"/>
          <p:nvPr/>
        </p:nvSpPr>
        <p:spPr>
          <a:xfrm>
            <a:off x="1199805" y="5365839"/>
            <a:ext cx="37158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latin typeface="Raleway" panose="020B0503030101060003" pitchFamily="34" charset="0"/>
              </a:rPr>
              <a:t>Price data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9CFCA18-9875-0E7E-2E5D-D050EED6CA69}"/>
              </a:ext>
            </a:extLst>
          </p:cNvPr>
          <p:cNvGrpSpPr/>
          <p:nvPr/>
        </p:nvGrpSpPr>
        <p:grpSpPr>
          <a:xfrm>
            <a:off x="3202125" y="1086368"/>
            <a:ext cx="1302949" cy="5360961"/>
            <a:chOff x="1612580" y="1111838"/>
            <a:chExt cx="1302949" cy="536096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F3D3628-995D-7B83-FDB1-9B799169BBA5}"/>
                </a:ext>
              </a:extLst>
            </p:cNvPr>
            <p:cNvGrpSpPr/>
            <p:nvPr/>
          </p:nvGrpSpPr>
          <p:grpSpPr>
            <a:xfrm>
              <a:off x="1622816" y="3848340"/>
              <a:ext cx="1212371" cy="1271252"/>
              <a:chOff x="6186600" y="1892464"/>
              <a:chExt cx="1800000" cy="180000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43EE2FD-B6ED-FA69-9857-34E1A3555278}"/>
                  </a:ext>
                </a:extLst>
              </p:cNvPr>
              <p:cNvSpPr/>
              <p:nvPr/>
            </p:nvSpPr>
            <p:spPr>
              <a:xfrm>
                <a:off x="6186600" y="1892464"/>
                <a:ext cx="1800000" cy="180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1D705D5-5F55-72E0-1EE4-947AB9603C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6499670" y="2129660"/>
                <a:ext cx="1213487" cy="1213487"/>
              </a:xfrm>
              <a:prstGeom prst="rect">
                <a:avLst/>
              </a:prstGeom>
            </p:spPr>
          </p:pic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A41174D-05CA-0F45-02E1-20103A2BC7A2}"/>
                </a:ext>
              </a:extLst>
            </p:cNvPr>
            <p:cNvSpPr/>
            <p:nvPr/>
          </p:nvSpPr>
          <p:spPr>
            <a:xfrm>
              <a:off x="1633505" y="5287112"/>
              <a:ext cx="1282024" cy="118568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5DD2CB4-4BB1-FC9A-0F54-765E0D4BD129}"/>
                </a:ext>
              </a:extLst>
            </p:cNvPr>
            <p:cNvGrpSpPr/>
            <p:nvPr/>
          </p:nvGrpSpPr>
          <p:grpSpPr>
            <a:xfrm>
              <a:off x="1612580" y="2495132"/>
              <a:ext cx="1212370" cy="1185688"/>
              <a:chOff x="3236968" y="1892464"/>
              <a:chExt cx="1800000" cy="18000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8C044F8-EA00-F240-C293-CCE922C034D3}"/>
                  </a:ext>
                </a:extLst>
              </p:cNvPr>
              <p:cNvSpPr/>
              <p:nvPr/>
            </p:nvSpPr>
            <p:spPr>
              <a:xfrm>
                <a:off x="3236968" y="1892464"/>
                <a:ext cx="1800000" cy="180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1" name="Graphic 40" descr="Grain">
                <a:extLst>
                  <a:ext uri="{FF2B5EF4-FFF2-40B4-BE49-F238E27FC236}">
                    <a16:creationId xmlns:a16="http://schemas.microsoft.com/office/drawing/2014/main" id="{405E8EEE-E878-EAE0-DF23-EDEC598C2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414886" y="2097773"/>
                <a:ext cx="1323772" cy="1323772"/>
              </a:xfrm>
              <a:prstGeom prst="rect">
                <a:avLst/>
              </a:prstGeom>
            </p:spPr>
          </p:pic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AD344B1-6557-A147-4E4E-7DD0D3A05977}"/>
                </a:ext>
              </a:extLst>
            </p:cNvPr>
            <p:cNvSpPr/>
            <p:nvPr/>
          </p:nvSpPr>
          <p:spPr>
            <a:xfrm>
              <a:off x="1622817" y="1111838"/>
              <a:ext cx="1212371" cy="1215774"/>
            </a:xfrm>
            <a:prstGeom prst="ellipse">
              <a:avLst/>
            </a:prstGeom>
            <a:solidFill>
              <a:srgbClr val="2579C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pic>
          <p:nvPicPr>
            <p:cNvPr id="38" name="Graphic 34">
              <a:extLst>
                <a:ext uri="{FF2B5EF4-FFF2-40B4-BE49-F238E27FC236}">
                  <a16:creationId xmlns:a16="http://schemas.microsoft.com/office/drawing/2014/main" id="{58F003F0-031C-C8FC-AA99-987CA90CC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55274" y="1172281"/>
              <a:ext cx="926981" cy="926981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EBDD3EC1-78AA-A162-B46E-4D5E73EA6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1663032" y="5472657"/>
              <a:ext cx="1222969" cy="814596"/>
            </a:xfrm>
            <a:prstGeom prst="rect">
              <a:avLst/>
            </a:prstGeom>
          </p:spPr>
        </p:pic>
      </p:grpSp>
      <p:sp>
        <p:nvSpPr>
          <p:cNvPr id="61" name="Title 2">
            <a:extLst>
              <a:ext uri="{FF2B5EF4-FFF2-40B4-BE49-F238E27FC236}">
                <a16:creationId xmlns:a16="http://schemas.microsoft.com/office/drawing/2014/main" id="{863ECC35-129E-30AE-7411-3F7E8104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28" y="0"/>
            <a:ext cx="10515600" cy="928687"/>
          </a:xfrm>
        </p:spPr>
        <p:txBody>
          <a:bodyPr/>
          <a:lstStyle/>
          <a:p>
            <a:r>
              <a:rPr lang="en-GB" dirty="0"/>
              <a:t>KYOS Services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1547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3AEFB-E553-AC69-F9EC-CD1D144D6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F22A75-75CD-ADE2-8BE4-A138E8CA62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What are future BESS revenues? </a:t>
            </a:r>
          </a:p>
          <a:p>
            <a:pPr lvl="1"/>
            <a:r>
              <a:rPr lang="en-GB" sz="2000" dirty="0"/>
              <a:t>Market/asset specific</a:t>
            </a:r>
          </a:p>
          <a:p>
            <a:r>
              <a:rPr lang="en-GB" sz="2400" dirty="0"/>
              <a:t>Where are revenues coming from?</a:t>
            </a:r>
          </a:p>
          <a:p>
            <a:pPr lvl="1"/>
            <a:r>
              <a:rPr lang="en-GB" sz="2000" dirty="0"/>
              <a:t>Changing markets</a:t>
            </a:r>
          </a:p>
          <a:p>
            <a:r>
              <a:rPr lang="en-GB" sz="2200" dirty="0"/>
              <a:t>Route to Market/Optimizers</a:t>
            </a:r>
          </a:p>
          <a:p>
            <a:pPr lvl="1"/>
            <a:r>
              <a:rPr lang="en-GB" sz="2000" dirty="0"/>
              <a:t>How to select the best </a:t>
            </a:r>
            <a:r>
              <a:rPr lang="en-GB" sz="2000" dirty="0" err="1"/>
              <a:t>RtM</a:t>
            </a:r>
            <a:r>
              <a:rPr lang="en-GB" sz="2000" dirty="0"/>
              <a:t> provider?</a:t>
            </a:r>
          </a:p>
          <a:p>
            <a:pPr lvl="1"/>
            <a:r>
              <a:rPr lang="en-GB" sz="2000" dirty="0"/>
              <a:t>Does the </a:t>
            </a:r>
            <a:r>
              <a:rPr lang="en-GB" sz="2000" dirty="0" err="1"/>
              <a:t>RtM</a:t>
            </a:r>
            <a:r>
              <a:rPr lang="en-GB" sz="2000" dirty="0"/>
              <a:t> provider perform well?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7ED7DB-9E8A-6909-8EA2-55B81024C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27" y="0"/>
            <a:ext cx="11466887" cy="928687"/>
          </a:xfrm>
        </p:spPr>
        <p:txBody>
          <a:bodyPr>
            <a:normAutofit/>
          </a:bodyPr>
          <a:lstStyle/>
          <a:p>
            <a:r>
              <a:rPr lang="en-US" dirty="0"/>
              <a:t>Some challenges for BESS asset owners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32C179-5296-04D5-9687-13A7DE4A1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76" y="4078025"/>
            <a:ext cx="5345617" cy="259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4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0E8098-A547-4F23-9DD1-BC41AF1C2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31"/>
          <a:stretch/>
        </p:blipFill>
        <p:spPr>
          <a:xfrm>
            <a:off x="3303638" y="1115862"/>
            <a:ext cx="8888361" cy="46378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D84575-0BA2-4560-87D2-068678BF0295}"/>
              </a:ext>
            </a:extLst>
          </p:cNvPr>
          <p:cNvSpPr/>
          <p:nvPr/>
        </p:nvSpPr>
        <p:spPr>
          <a:xfrm>
            <a:off x="0" y="1114242"/>
            <a:ext cx="7612856" cy="4637801"/>
          </a:xfrm>
          <a:prstGeom prst="rect">
            <a:avLst/>
          </a:prstGeom>
          <a:solidFill>
            <a:srgbClr val="7BAF5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BC3F63-E697-42E9-9CC9-F422323AE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3763" y="6190088"/>
            <a:ext cx="1110327" cy="383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6E8663-E070-4366-AF27-EAD2C01CF1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26195" y="874554"/>
            <a:ext cx="1057759" cy="4738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AEA547-514D-3C3D-3681-B71DC80543B6}"/>
              </a:ext>
            </a:extLst>
          </p:cNvPr>
          <p:cNvSpPr txBox="1"/>
          <p:nvPr/>
        </p:nvSpPr>
        <p:spPr>
          <a:xfrm>
            <a:off x="419225" y="1585098"/>
            <a:ext cx="7413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Raleway SemiBold" panose="020B0703030101060003" pitchFamily="34" charset="0"/>
              </a:rPr>
              <a:t>BESS Investments </a:t>
            </a:r>
            <a:r>
              <a:rPr lang="en-US" sz="4400" dirty="0">
                <a:solidFill>
                  <a:schemeClr val="bg1"/>
                </a:solidFill>
                <a:latin typeface="Raleway SemiBold" panose="020B0703030101060003" pitchFamily="34" charset="0"/>
                <a:sym typeface="Symbol" panose="05050102010706020507" pitchFamily="18" charset="2"/>
              </a:rPr>
              <a:t></a:t>
            </a:r>
            <a:r>
              <a:rPr lang="en-US" sz="4400" dirty="0">
                <a:solidFill>
                  <a:schemeClr val="bg1"/>
                </a:solidFill>
                <a:latin typeface="Raleway SemiBold" panose="020B0703030101060003" pitchFamily="34" charset="0"/>
              </a:rPr>
              <a:t>  </a:t>
            </a:r>
            <a:br>
              <a:rPr lang="en-US" sz="4400" dirty="0">
                <a:solidFill>
                  <a:schemeClr val="bg1"/>
                </a:solidFill>
                <a:latin typeface="Raleway SemiBold" panose="020B0703030101060003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Raleway SemiBold" panose="020B0703030101060003" pitchFamily="34" charset="0"/>
              </a:rPr>
              <a:t>BESS Valuations</a:t>
            </a:r>
          </a:p>
          <a:p>
            <a:endParaRPr lang="en-NL" sz="2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0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DBD94A-F635-5A5B-7601-BD9DA6D1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storage – not as easy as PV or wind</a:t>
            </a:r>
            <a:endParaRPr lang="LID4096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E321EA-0B5D-316E-8BC2-6F1CE4E625B2}"/>
              </a:ext>
            </a:extLst>
          </p:cNvPr>
          <p:cNvSpPr/>
          <p:nvPr/>
        </p:nvSpPr>
        <p:spPr>
          <a:xfrm>
            <a:off x="8971550" y="1214882"/>
            <a:ext cx="2771800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latin typeface="Raleway" pitchFamily="2" charset="0"/>
              </a:rPr>
              <a:t>+ stable payments</a:t>
            </a:r>
          </a:p>
          <a:p>
            <a:r>
              <a:rPr lang="en-GB" sz="1400" dirty="0">
                <a:latin typeface="Raleway" pitchFamily="2" charset="0"/>
              </a:rPr>
              <a:t>-  obligations reduce potential further revenue stacking</a:t>
            </a:r>
            <a:endParaRPr lang="LID4096" sz="1400" dirty="0">
              <a:latin typeface="Raleway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508587-1F0D-D243-23FE-1E42D2AAA7AD}"/>
              </a:ext>
            </a:extLst>
          </p:cNvPr>
          <p:cNvSpPr/>
          <p:nvPr/>
        </p:nvSpPr>
        <p:spPr>
          <a:xfrm>
            <a:off x="8971550" y="3168910"/>
            <a:ext cx="2771800" cy="77954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latin typeface="Raleway" pitchFamily="2" charset="0"/>
              </a:rPr>
              <a:t>+ price peaks </a:t>
            </a:r>
          </a:p>
          <a:p>
            <a:r>
              <a:rPr lang="en-GB" sz="1400" dirty="0">
                <a:latin typeface="Raleway" pitchFamily="2" charset="0"/>
              </a:rPr>
              <a:t>+ growing market</a:t>
            </a:r>
          </a:p>
          <a:p>
            <a:r>
              <a:rPr lang="en-GB" sz="1400" dirty="0">
                <a:latin typeface="Raleway" pitchFamily="2" charset="0"/>
              </a:rPr>
              <a:t>-  advanced trading system</a:t>
            </a:r>
            <a:endParaRPr lang="LID4096" sz="1400" dirty="0">
              <a:latin typeface="Raleway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7C20EF-9369-430C-5CA6-93F7F8404C30}"/>
              </a:ext>
            </a:extLst>
          </p:cNvPr>
          <p:cNvSpPr/>
          <p:nvPr/>
        </p:nvSpPr>
        <p:spPr>
          <a:xfrm>
            <a:off x="6164322" y="1154337"/>
            <a:ext cx="1512168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Raleway" pitchFamily="2" charset="0"/>
              </a:rPr>
              <a:t>FCR</a:t>
            </a:r>
            <a:endParaRPr lang="LID4096" dirty="0">
              <a:latin typeface="Raleway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A79B3-9E2F-8BA3-F25E-EC40872A8735}"/>
              </a:ext>
            </a:extLst>
          </p:cNvPr>
          <p:cNvSpPr txBox="1"/>
          <p:nvPr/>
        </p:nvSpPr>
        <p:spPr>
          <a:xfrm>
            <a:off x="4126496" y="180415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aleway" pitchFamily="2" charset="0"/>
              </a:rPr>
              <a:t>Balancing market (TSO)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456EA9-B083-4C4D-34E2-76901D673147}"/>
              </a:ext>
            </a:extLst>
          </p:cNvPr>
          <p:cNvSpPr txBox="1"/>
          <p:nvPr/>
        </p:nvSpPr>
        <p:spPr>
          <a:xfrm>
            <a:off x="4148668" y="360435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aleway" pitchFamily="2" charset="0"/>
              </a:rPr>
              <a:t>Wholesale markets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120CF-4FC3-E764-E2E2-6B2F09C003E1}"/>
              </a:ext>
            </a:extLst>
          </p:cNvPr>
          <p:cNvSpPr txBox="1"/>
          <p:nvPr/>
        </p:nvSpPr>
        <p:spPr>
          <a:xfrm>
            <a:off x="4148668" y="475647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aleway" pitchFamily="2" charset="0"/>
              </a:rPr>
              <a:t>Local grid services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1AE7E-3622-F898-2296-FE9BC68F4FBC}"/>
              </a:ext>
            </a:extLst>
          </p:cNvPr>
          <p:cNvSpPr txBox="1"/>
          <p:nvPr/>
        </p:nvSpPr>
        <p:spPr>
          <a:xfrm>
            <a:off x="4148668" y="560631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aleway" pitchFamily="2" charset="0"/>
              </a:rPr>
              <a:t>Portfolio optimization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6B64C4-B162-C32B-E662-6B6E873E5CD7}"/>
              </a:ext>
            </a:extLst>
          </p:cNvPr>
          <p:cNvSpPr/>
          <p:nvPr/>
        </p:nvSpPr>
        <p:spPr>
          <a:xfrm>
            <a:off x="6164322" y="1879429"/>
            <a:ext cx="1512168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Raleway" pitchFamily="2" charset="0"/>
              </a:rPr>
              <a:t>FRR</a:t>
            </a:r>
            <a:endParaRPr lang="LID4096" dirty="0">
              <a:latin typeface="Raleway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D1CA70-239A-AE24-265B-8E43C2074344}"/>
              </a:ext>
            </a:extLst>
          </p:cNvPr>
          <p:cNvSpPr/>
          <p:nvPr/>
        </p:nvSpPr>
        <p:spPr>
          <a:xfrm>
            <a:off x="6164322" y="2604521"/>
            <a:ext cx="1512168" cy="49624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Raleway" pitchFamily="2" charset="0"/>
              </a:rPr>
              <a:t>Voluntary balancing</a:t>
            </a:r>
            <a:endParaRPr lang="LID4096" sz="1600" dirty="0">
              <a:latin typeface="Raleway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044919-8165-8450-FBEF-BF9E7D41FB00}"/>
              </a:ext>
            </a:extLst>
          </p:cNvPr>
          <p:cNvSpPr/>
          <p:nvPr/>
        </p:nvSpPr>
        <p:spPr>
          <a:xfrm>
            <a:off x="6164322" y="3393814"/>
            <a:ext cx="151216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Raleway" pitchFamily="2" charset="0"/>
              </a:rPr>
              <a:t>Intraday</a:t>
            </a:r>
            <a:endParaRPr lang="LID4096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547858-AFF3-A03B-DD70-99DC9B20A7EB}"/>
              </a:ext>
            </a:extLst>
          </p:cNvPr>
          <p:cNvSpPr/>
          <p:nvPr/>
        </p:nvSpPr>
        <p:spPr>
          <a:xfrm>
            <a:off x="6164322" y="4118906"/>
            <a:ext cx="151216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Raleway" pitchFamily="2" charset="0"/>
              </a:rPr>
              <a:t>Day ahead</a:t>
            </a:r>
            <a:endParaRPr lang="LID4096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813368-F410-A01F-4324-011C24AED59B}"/>
              </a:ext>
            </a:extLst>
          </p:cNvPr>
          <p:cNvSpPr/>
          <p:nvPr/>
        </p:nvSpPr>
        <p:spPr>
          <a:xfrm>
            <a:off x="6165750" y="4843998"/>
            <a:ext cx="1512168" cy="5009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aleway" pitchFamily="2" charset="0"/>
              </a:rPr>
              <a:t>Congestion management</a:t>
            </a:r>
            <a:endParaRPr lang="LID4096" sz="1600" dirty="0">
              <a:solidFill>
                <a:schemeClr val="tx1"/>
              </a:solidFill>
              <a:latin typeface="Raleway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52EC24-7524-65AA-CC65-07B48654BB4B}"/>
              </a:ext>
            </a:extLst>
          </p:cNvPr>
          <p:cNvSpPr/>
          <p:nvPr/>
        </p:nvSpPr>
        <p:spPr>
          <a:xfrm>
            <a:off x="6164322" y="5638032"/>
            <a:ext cx="1512168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aleway" pitchFamily="2" charset="0"/>
              </a:rPr>
              <a:t>Peak shaving</a:t>
            </a:r>
            <a:endParaRPr lang="LID4096" sz="1600" dirty="0">
              <a:solidFill>
                <a:schemeClr val="tx1"/>
              </a:solidFill>
              <a:latin typeface="Raleway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67E716-DA56-7190-990C-C1FA323C116A}"/>
              </a:ext>
            </a:extLst>
          </p:cNvPr>
          <p:cNvCxnSpPr>
            <a:cxnSpLocks/>
          </p:cNvCxnSpPr>
          <p:nvPr/>
        </p:nvCxnSpPr>
        <p:spPr>
          <a:xfrm flipV="1">
            <a:off x="3860636" y="3224411"/>
            <a:ext cx="4339002" cy="534"/>
          </a:xfrm>
          <a:prstGeom prst="line">
            <a:avLst/>
          </a:prstGeom>
          <a:ln w="38100">
            <a:solidFill>
              <a:srgbClr val="7BAF5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37D6A0-C5CD-B7B3-7E90-B3FDAF759AC7}"/>
              </a:ext>
            </a:extLst>
          </p:cNvPr>
          <p:cNvCxnSpPr>
            <a:cxnSpLocks/>
          </p:cNvCxnSpPr>
          <p:nvPr/>
        </p:nvCxnSpPr>
        <p:spPr>
          <a:xfrm>
            <a:off x="3860636" y="4682729"/>
            <a:ext cx="4320480" cy="0"/>
          </a:xfrm>
          <a:prstGeom prst="line">
            <a:avLst/>
          </a:prstGeom>
          <a:ln w="38100">
            <a:solidFill>
              <a:srgbClr val="7BAF5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6FFC2C-B580-2C30-403D-7A85B640BB56}"/>
              </a:ext>
            </a:extLst>
          </p:cNvPr>
          <p:cNvCxnSpPr>
            <a:cxnSpLocks/>
          </p:cNvCxnSpPr>
          <p:nvPr/>
        </p:nvCxnSpPr>
        <p:spPr>
          <a:xfrm>
            <a:off x="3860636" y="5474817"/>
            <a:ext cx="4339002" cy="0"/>
          </a:xfrm>
          <a:prstGeom prst="line">
            <a:avLst/>
          </a:prstGeom>
          <a:ln w="38100">
            <a:solidFill>
              <a:srgbClr val="7BAF5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>
            <a:extLst>
              <a:ext uri="{FF2B5EF4-FFF2-40B4-BE49-F238E27FC236}">
                <a16:creationId xmlns:a16="http://schemas.microsoft.com/office/drawing/2014/main" id="{C00B8BBE-7E67-2352-E55A-DC313F916091}"/>
              </a:ext>
            </a:extLst>
          </p:cNvPr>
          <p:cNvSpPr/>
          <p:nvPr/>
        </p:nvSpPr>
        <p:spPr>
          <a:xfrm>
            <a:off x="8181116" y="1242090"/>
            <a:ext cx="288032" cy="893902"/>
          </a:xfrm>
          <a:prstGeom prst="rightBrace">
            <a:avLst/>
          </a:prstGeom>
          <a:ln>
            <a:solidFill>
              <a:srgbClr val="7B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>
              <a:latin typeface="Raleway" pitchFamily="2" charset="0"/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9224715F-3414-0632-EA11-7BABBD8D5D79}"/>
              </a:ext>
            </a:extLst>
          </p:cNvPr>
          <p:cNvSpPr/>
          <p:nvPr/>
        </p:nvSpPr>
        <p:spPr>
          <a:xfrm>
            <a:off x="8199638" y="2584206"/>
            <a:ext cx="248764" cy="1790195"/>
          </a:xfrm>
          <a:prstGeom prst="rightBrace">
            <a:avLst/>
          </a:prstGeom>
          <a:ln>
            <a:solidFill>
              <a:srgbClr val="7B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>
              <a:latin typeface="Raleway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E9CEA45-67FD-5EA5-9230-050FC76B5642}"/>
              </a:ext>
            </a:extLst>
          </p:cNvPr>
          <p:cNvSpPr/>
          <p:nvPr/>
        </p:nvSpPr>
        <p:spPr>
          <a:xfrm>
            <a:off x="8971550" y="4769064"/>
            <a:ext cx="2771800" cy="50099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latin typeface="Raleway" pitchFamily="2" charset="0"/>
              </a:rPr>
              <a:t>+ various types of payments</a:t>
            </a:r>
          </a:p>
          <a:p>
            <a:r>
              <a:rPr lang="en-GB" sz="1400" dirty="0">
                <a:latin typeface="Raleway" pitchFamily="2" charset="0"/>
              </a:rPr>
              <a:t>-  location and country specific</a:t>
            </a:r>
            <a:endParaRPr lang="LID4096" sz="1400" dirty="0">
              <a:latin typeface="Raleway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04EBAA7-9DFE-1E88-D619-3999FFAF7CF7}"/>
              </a:ext>
            </a:extLst>
          </p:cNvPr>
          <p:cNvSpPr/>
          <p:nvPr/>
        </p:nvSpPr>
        <p:spPr>
          <a:xfrm>
            <a:off x="8971550" y="5582616"/>
            <a:ext cx="2771800" cy="55686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latin typeface="Raleway" pitchFamily="2" charset="0"/>
              </a:rPr>
              <a:t>+ increase overall revenue</a:t>
            </a:r>
          </a:p>
          <a:p>
            <a:r>
              <a:rPr lang="en-GB" sz="1400" dirty="0">
                <a:latin typeface="Raleway" pitchFamily="2" charset="0"/>
              </a:rPr>
              <a:t>-  more complex projects</a:t>
            </a:r>
            <a:endParaRPr lang="LID4096" sz="1400" dirty="0">
              <a:latin typeface="Raleway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54DC43-C0F3-F7A6-FCE0-696D13DA35E4}"/>
              </a:ext>
            </a:extLst>
          </p:cNvPr>
          <p:cNvSpPr txBox="1"/>
          <p:nvPr/>
        </p:nvSpPr>
        <p:spPr>
          <a:xfrm>
            <a:off x="838962" y="2852645"/>
            <a:ext cx="28023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/>
            <a:r>
              <a:rPr lang="en-GB" dirty="0">
                <a:latin typeface="Raleway" pitchFamily="2" charset="0"/>
              </a:rPr>
              <a:t>A battery business case has to include a combination of revenue streams</a:t>
            </a:r>
          </a:p>
          <a:p>
            <a:pPr marL="457200" lvl="1" indent="0"/>
            <a:endParaRPr lang="en-GB" dirty="0">
              <a:latin typeface="Raleway" pitchFamily="2" charset="0"/>
            </a:endParaRPr>
          </a:p>
          <a:p>
            <a:pPr marL="457200" lvl="1" indent="0"/>
            <a:r>
              <a:rPr lang="en-GB" dirty="0">
                <a:latin typeface="Raleway" pitchFamily="2" charset="0"/>
              </a:rPr>
              <a:t>Full value can only be realized with active trading activities</a:t>
            </a:r>
          </a:p>
          <a:p>
            <a:pPr marL="457200" lvl="1" indent="0"/>
            <a:endParaRPr lang="en-US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0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DBD94A-F635-5A5B-7601-BD9DA6D1F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27" y="0"/>
            <a:ext cx="11086647" cy="928687"/>
          </a:xfrm>
        </p:spPr>
        <p:txBody>
          <a:bodyPr>
            <a:normAutofit/>
          </a:bodyPr>
          <a:lstStyle/>
          <a:p>
            <a:pPr>
              <a:tabLst>
                <a:tab pos="2876550" algn="l"/>
              </a:tabLst>
            </a:pPr>
            <a:r>
              <a:rPr lang="en-GB" dirty="0"/>
              <a:t>KYOS BESS valuation approach (</a:t>
            </a:r>
            <a:r>
              <a:rPr lang="en-GB" dirty="0" err="1"/>
              <a:t>KyBattery</a:t>
            </a:r>
            <a:r>
              <a:rPr lang="en-GB" dirty="0"/>
              <a:t>)</a:t>
            </a:r>
            <a:endParaRPr lang="LID4096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874A02D-8F9D-C519-C9AB-56CA3DF81B6A}"/>
              </a:ext>
            </a:extLst>
          </p:cNvPr>
          <p:cNvSpPr txBox="1">
            <a:spLocks/>
          </p:cNvSpPr>
          <p:nvPr/>
        </p:nvSpPr>
        <p:spPr>
          <a:xfrm>
            <a:off x="1338618" y="1235074"/>
            <a:ext cx="10115550" cy="5470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500"/>
              </a:spcBef>
            </a:pPr>
            <a:r>
              <a:rPr lang="en-US" sz="2400" dirty="0">
                <a:latin typeface="Raleway" pitchFamily="2" charset="0"/>
              </a:rPr>
              <a:t>Calculates future market value, </a:t>
            </a:r>
            <a:r>
              <a:rPr lang="en-US" sz="2400" b="1" dirty="0">
                <a:latin typeface="Raleway" pitchFamily="2" charset="0"/>
              </a:rPr>
              <a:t>stacking revenue streams</a:t>
            </a:r>
            <a:r>
              <a:rPr lang="en-US" sz="2400" dirty="0">
                <a:latin typeface="Raleway" pitchFamily="2" charset="0"/>
              </a:rPr>
              <a:t>: </a:t>
            </a:r>
          </a:p>
          <a:p>
            <a:pPr marL="742950" lvl="1" indent="-285750"/>
            <a:r>
              <a:rPr lang="en-US" dirty="0">
                <a:latin typeface="Raleway" pitchFamily="2" charset="0"/>
              </a:rPr>
              <a:t>Day-ahead, intraday, passive imbalance or a combination 	</a:t>
            </a:r>
          </a:p>
          <a:p>
            <a:pPr marL="742950" lvl="1" indent="-285750"/>
            <a:r>
              <a:rPr lang="en-US" dirty="0">
                <a:latin typeface="Raleway" pitchFamily="2" charset="0"/>
              </a:rPr>
              <a:t>Combine with optimizing in FCR or </a:t>
            </a:r>
            <a:r>
              <a:rPr lang="en-US" dirty="0" err="1">
                <a:latin typeface="Raleway" pitchFamily="2" charset="0"/>
              </a:rPr>
              <a:t>aFRR</a:t>
            </a:r>
            <a:r>
              <a:rPr lang="en-US" dirty="0">
                <a:latin typeface="Raleway" pitchFamily="2" charset="0"/>
              </a:rPr>
              <a:t> market</a:t>
            </a:r>
          </a:p>
          <a:p>
            <a:pPr marL="742950" lvl="1" indent="-285750"/>
            <a:r>
              <a:rPr lang="en-US" dirty="0">
                <a:latin typeface="Raleway" pitchFamily="2" charset="0"/>
              </a:rPr>
              <a:t>Stand-alone or co-located asset</a:t>
            </a:r>
          </a:p>
          <a:p>
            <a:pPr marL="457200" lvl="1" indent="0">
              <a:buNone/>
            </a:pPr>
            <a:endParaRPr lang="en-US" dirty="0">
              <a:latin typeface="Raleway" pitchFamily="2" charset="0"/>
            </a:endParaRPr>
          </a:p>
          <a:p>
            <a:pPr marL="285750" indent="-285750">
              <a:spcBef>
                <a:spcPts val="500"/>
              </a:spcBef>
            </a:pPr>
            <a:r>
              <a:rPr lang="en-US" sz="2400" b="1" dirty="0">
                <a:latin typeface="Raleway" pitchFamily="2" charset="0"/>
              </a:rPr>
              <a:t>Advanced trading strategies</a:t>
            </a:r>
          </a:p>
          <a:p>
            <a:pPr marL="285750" indent="-285750">
              <a:spcBef>
                <a:spcPts val="500"/>
              </a:spcBef>
            </a:pPr>
            <a:endParaRPr lang="en-US" sz="2400" b="1" dirty="0">
              <a:latin typeface="Raleway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94C3B-3B79-2725-B7EC-3623E95CD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393" y="2975403"/>
            <a:ext cx="5023035" cy="326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7EF6B-C893-B4D4-6CB7-F80FA8F4C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49F99C-410C-D07E-C55F-8E76B20C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27" y="0"/>
            <a:ext cx="11086647" cy="928687"/>
          </a:xfrm>
        </p:spPr>
        <p:txBody>
          <a:bodyPr>
            <a:normAutofit/>
          </a:bodyPr>
          <a:lstStyle/>
          <a:p>
            <a:pPr>
              <a:tabLst>
                <a:tab pos="2876550" algn="l"/>
              </a:tabLst>
            </a:pPr>
            <a:r>
              <a:rPr lang="en-GB" dirty="0"/>
              <a:t>KYOS BESS valuation approach (</a:t>
            </a:r>
            <a:r>
              <a:rPr lang="en-GB" dirty="0" err="1"/>
              <a:t>KyBattery</a:t>
            </a:r>
            <a:r>
              <a:rPr lang="en-GB" dirty="0"/>
              <a:t>)</a:t>
            </a:r>
            <a:endParaRPr lang="LID4096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4F5F4CD-A811-B758-957A-76A5072A3E6C}"/>
              </a:ext>
            </a:extLst>
          </p:cNvPr>
          <p:cNvSpPr txBox="1">
            <a:spLocks/>
          </p:cNvSpPr>
          <p:nvPr/>
        </p:nvSpPr>
        <p:spPr>
          <a:xfrm>
            <a:off x="1338618" y="1235074"/>
            <a:ext cx="10115550" cy="5470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500"/>
              </a:spcBef>
            </a:pPr>
            <a:r>
              <a:rPr lang="en-US" sz="2400" dirty="0">
                <a:latin typeface="Raleway" pitchFamily="2" charset="0"/>
              </a:rPr>
              <a:t>Value of BESS: optionality</a:t>
            </a:r>
          </a:p>
          <a:p>
            <a:pPr marL="285750" indent="-285750">
              <a:spcBef>
                <a:spcPts val="500"/>
              </a:spcBef>
            </a:pPr>
            <a:endParaRPr lang="en-US" sz="2400" dirty="0">
              <a:latin typeface="Raleway" pitchFamily="2" charset="0"/>
            </a:endParaRPr>
          </a:p>
          <a:p>
            <a:pPr marL="285750" indent="-285750">
              <a:spcBef>
                <a:spcPts val="500"/>
              </a:spcBef>
            </a:pPr>
            <a:r>
              <a:rPr lang="en-US" sz="2400" dirty="0">
                <a:latin typeface="Raleway" pitchFamily="2" charset="0"/>
              </a:rPr>
              <a:t>One price curve/scenario is not enough!</a:t>
            </a:r>
          </a:p>
          <a:p>
            <a:pPr marL="285750" indent="-285750">
              <a:spcBef>
                <a:spcPts val="500"/>
              </a:spcBef>
            </a:pPr>
            <a:endParaRPr lang="en-US" sz="2400" b="1" dirty="0">
              <a:latin typeface="Raleway" pitchFamily="2" charset="0"/>
            </a:endParaRPr>
          </a:p>
          <a:p>
            <a:pPr marL="285750" indent="-285750">
              <a:spcBef>
                <a:spcPts val="500"/>
              </a:spcBef>
            </a:pPr>
            <a:r>
              <a:rPr lang="en-US" sz="2400" b="1" dirty="0">
                <a:latin typeface="Raleway" pitchFamily="2" charset="0"/>
              </a:rPr>
              <a:t>Unique: usage of realistic price simulations!</a:t>
            </a:r>
          </a:p>
          <a:p>
            <a:pPr marL="285750" indent="-285750">
              <a:spcBef>
                <a:spcPts val="500"/>
              </a:spcBef>
            </a:pPr>
            <a:endParaRPr lang="en-US" sz="2400" b="1" dirty="0">
              <a:latin typeface="Raleway" pitchFamily="2" charset="0"/>
            </a:endParaRPr>
          </a:p>
          <a:p>
            <a:pPr marL="285750" indent="-285750">
              <a:spcBef>
                <a:spcPts val="500"/>
              </a:spcBef>
            </a:pPr>
            <a:endParaRPr lang="en-US" sz="2400" dirty="0">
              <a:latin typeface="Raleway" pitchFamily="2" charset="0"/>
            </a:endParaRPr>
          </a:p>
          <a:p>
            <a:pPr marL="285750" indent="-285750">
              <a:spcBef>
                <a:spcPts val="500"/>
              </a:spcBef>
            </a:pPr>
            <a:r>
              <a:rPr lang="en-US" sz="2400" dirty="0">
                <a:latin typeface="Raleway" pitchFamily="2" charset="0"/>
              </a:rPr>
              <a:t>Valuation gives:</a:t>
            </a:r>
          </a:p>
          <a:p>
            <a:pPr marL="742950" lvl="1" indent="-285750"/>
            <a:r>
              <a:rPr lang="en-US" dirty="0">
                <a:latin typeface="Raleway" pitchFamily="2" charset="0"/>
              </a:rPr>
              <a:t>Expected value (intrinsic and extrinsic value)</a:t>
            </a:r>
          </a:p>
          <a:p>
            <a:pPr marL="742950" lvl="1" indent="-285750"/>
            <a:r>
              <a:rPr lang="en-US" dirty="0">
                <a:latin typeface="Raleway" pitchFamily="2" charset="0"/>
              </a:rPr>
              <a:t>Risk distribution</a:t>
            </a:r>
          </a:p>
          <a:p>
            <a:pPr marL="742950" lvl="1" indent="-285750"/>
            <a:endParaRPr lang="en-US" sz="2000" dirty="0">
              <a:latin typeface="Raleway" pitchFamily="2" charset="0"/>
            </a:endParaRPr>
          </a:p>
          <a:p>
            <a:pPr marL="742950" lvl="1" indent="-285750"/>
            <a:endParaRPr lang="en-US" sz="2000" dirty="0">
              <a:latin typeface="Raleway" pitchFamily="2" charset="0"/>
            </a:endParaRPr>
          </a:p>
          <a:p>
            <a:pPr marL="285750" indent="-285750"/>
            <a:r>
              <a:rPr lang="en-US" sz="2400" dirty="0">
                <a:latin typeface="Raleway" pitchFamily="2" charset="0"/>
              </a:rPr>
              <a:t>Important: transparent methodology to ensure bankability</a:t>
            </a:r>
          </a:p>
        </p:txBody>
      </p:sp>
    </p:spTree>
    <p:extLst>
      <p:ext uri="{BB962C8B-B14F-4D97-AF65-F5344CB8AC3E}">
        <p14:creationId xmlns:p14="http://schemas.microsoft.com/office/powerpoint/2010/main" val="147993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0E8098-A547-4F23-9DD1-BC41AF1C2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31"/>
          <a:stretch/>
        </p:blipFill>
        <p:spPr>
          <a:xfrm>
            <a:off x="3303638" y="1115862"/>
            <a:ext cx="8888361" cy="46378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D84575-0BA2-4560-87D2-068678BF0295}"/>
              </a:ext>
            </a:extLst>
          </p:cNvPr>
          <p:cNvSpPr/>
          <p:nvPr/>
        </p:nvSpPr>
        <p:spPr>
          <a:xfrm>
            <a:off x="0" y="1114242"/>
            <a:ext cx="7612856" cy="4637801"/>
          </a:xfrm>
          <a:prstGeom prst="rect">
            <a:avLst/>
          </a:prstGeom>
          <a:solidFill>
            <a:srgbClr val="7BAF5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BC3F63-E697-42E9-9CC9-F422323AE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3763" y="6190088"/>
            <a:ext cx="1110327" cy="383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6E8663-E070-4366-AF27-EAD2C01CF1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26195" y="874554"/>
            <a:ext cx="1057759" cy="4738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AEA547-514D-3C3D-3681-B71DC80543B6}"/>
              </a:ext>
            </a:extLst>
          </p:cNvPr>
          <p:cNvSpPr txBox="1"/>
          <p:nvPr/>
        </p:nvSpPr>
        <p:spPr>
          <a:xfrm>
            <a:off x="419225" y="1585098"/>
            <a:ext cx="7413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Raleway SemiBold" panose="020B0703030101060003" pitchFamily="34" charset="0"/>
              </a:rPr>
              <a:t>BESS benchmarks</a:t>
            </a:r>
          </a:p>
          <a:p>
            <a:endParaRPr lang="en-NL" sz="2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66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D05C73CA9FE34E820618FAD4014184" ma:contentTypeVersion="24" ma:contentTypeDescription="Create a new document." ma:contentTypeScope="" ma:versionID="1a1b78e43a190b8127c667ab31bcd9c9">
  <xsd:schema xmlns:xsd="http://www.w3.org/2001/XMLSchema" xmlns:xs="http://www.w3.org/2001/XMLSchema" xmlns:p="http://schemas.microsoft.com/office/2006/metadata/properties" xmlns:ns2="472a0e48-0145-4f55-a6bb-a8fd9078d407" xmlns:ns3="f6f6ce5a-03cd-4adf-a050-2e9c68287072" targetNamespace="http://schemas.microsoft.com/office/2006/metadata/properties" ma:root="true" ma:fieldsID="fd1e99ce9505c417c013b68b1e630e3d" ns2:_="" ns3:_="">
    <xsd:import namespace="472a0e48-0145-4f55-a6bb-a8fd9078d407"/>
    <xsd:import namespace="f6f6ce5a-03cd-4adf-a050-2e9c68287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igrationWizId" minOccurs="0"/>
                <xsd:element ref="ns2:MigrationWizIdPermissions" minOccurs="0"/>
                <xsd:element ref="ns2:MigrationWizIdVersion" minOccurs="0"/>
                <xsd:element ref="ns2:lcf76f155ced4ddcb4097134ff3c332f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a0e48-0145-4f55-a6bb-a8fd9078d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GenerationTime" ma:index="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0" nillable="true" ma:displayName="Location" ma:description="" ma:internalName="MediaServiceLocation" ma:readOnly="true">
      <xsd:simpleType>
        <xsd:restriction base="dms:Text"/>
      </xsd:simpleType>
    </xsd:element>
    <xsd:element name="MediaLengthInSeconds" ma:index="11" nillable="true" ma:displayName="MediaLengthInSeconds" ma:description="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igrationWizId" ma:index="21" nillable="true" ma:displayName="MigrationWizId" ma:internalName="MigrationWizId">
      <xsd:simpleType>
        <xsd:restriction base="dms:Text"/>
      </xsd:simpleType>
    </xsd:element>
    <xsd:element name="MigrationWizIdPermissions" ma:index="22" nillable="true" ma:displayName="MigrationWizIdPermissions" ma:internalName="MigrationWizIdPermissions">
      <xsd:simpleType>
        <xsd:restriction base="dms:Text"/>
      </xsd:simpleType>
    </xsd:element>
    <xsd:element name="MigrationWizIdVersion" ma:index="23" nillable="true" ma:displayName="MigrationWizIdVersion" ma:internalName="MigrationWizIdVersion">
      <xsd:simpleType>
        <xsd:restriction base="dms:Text"/>
      </xsd:simpleType>
    </xsd:element>
    <xsd:element name="lcf76f155ced4ddcb4097134ff3c332f0" ma:index="24" nillable="true" ma:displayName="Image Tags_0" ma:hidden="true" ma:internalName="lcf76f155ced4ddcb4097134ff3c332f0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6ce5a-03cd-4adf-a050-2e9c6828707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8169b49-c07d-4000-acaa-6b5edd4fca4f}" ma:internalName="TaxCatchAll" ma:showField="CatchAllData" ma:web="f6f6ce5a-03cd-4adf-a050-2e9c68287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472a0e48-0145-4f55-a6bb-a8fd9078d407" xsi:nil="true"/>
    <MigrationWizIdPermissions xmlns="472a0e48-0145-4f55-a6bb-a8fd9078d407" xsi:nil="true"/>
    <TaxCatchAll xmlns="f6f6ce5a-03cd-4adf-a050-2e9c68287072" xsi:nil="true"/>
    <lcf76f155ced4ddcb4097134ff3c332f0 xmlns="472a0e48-0145-4f55-a6bb-a8fd9078d407" xsi:nil="true"/>
    <MigrationWizIdVersion xmlns="472a0e48-0145-4f55-a6bb-a8fd9078d407" xsi:nil="true"/>
    <lcf76f155ced4ddcb4097134ff3c332f xmlns="472a0e48-0145-4f55-a6bb-a8fd9078d4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748CE8-922E-482D-95B7-D34E25CC3F4A}"/>
</file>

<file path=customXml/itemProps2.xml><?xml version="1.0" encoding="utf-8"?>
<ds:datastoreItem xmlns:ds="http://schemas.openxmlformats.org/officeDocument/2006/customXml" ds:itemID="{AE3AD382-0F80-447D-B1F1-34822B888A70}"/>
</file>

<file path=customXml/itemProps3.xml><?xml version="1.0" encoding="utf-8"?>
<ds:datastoreItem xmlns:ds="http://schemas.openxmlformats.org/officeDocument/2006/customXml" ds:itemID="{7A8EBC82-2DF8-4CAF-8D54-3FEC0E5DF0E1}"/>
</file>

<file path=docProps/app.xml><?xml version="1.0" encoding="utf-8"?>
<Properties xmlns="http://schemas.openxmlformats.org/officeDocument/2006/extended-properties" xmlns:vt="http://schemas.openxmlformats.org/officeDocument/2006/docPropsVTypes">
  <TotalTime>17024</TotalTime>
  <Words>857</Words>
  <Application>Microsoft Office PowerPoint</Application>
  <PresentationFormat>Widescreen</PresentationFormat>
  <Paragraphs>177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Raleway</vt:lpstr>
      <vt:lpstr>Raleway SemiBold</vt:lpstr>
      <vt:lpstr>Rockwell</vt:lpstr>
      <vt:lpstr>Office Theme</vt:lpstr>
      <vt:lpstr>PowerPoint Presentation</vt:lpstr>
      <vt:lpstr>KYOS Energy Analytics</vt:lpstr>
      <vt:lpstr>KYOS Services</vt:lpstr>
      <vt:lpstr>Some challenges for BESS asset owners</vt:lpstr>
      <vt:lpstr>PowerPoint Presentation</vt:lpstr>
      <vt:lpstr>Energy storage – not as easy as PV or wind</vt:lpstr>
      <vt:lpstr>KYOS BESS valuation approach (KyBattery)</vt:lpstr>
      <vt:lpstr>KYOS BESS valuation approach (KyBattery)</vt:lpstr>
      <vt:lpstr>PowerPoint Presentation</vt:lpstr>
      <vt:lpstr>How good are BESS valuations?</vt:lpstr>
      <vt:lpstr>But…</vt:lpstr>
      <vt:lpstr>KYOS Battery Index</vt:lpstr>
      <vt:lpstr>PowerPoint Presentation</vt:lpstr>
      <vt:lpstr>Theory is nice, but…</vt:lpstr>
      <vt:lpstr>Going beyond: real-time battery optimizer</vt:lpstr>
      <vt:lpstr>Real-time optimizer performance</vt:lpstr>
      <vt:lpstr>Example of challenge for BESS owner</vt:lpstr>
      <vt:lpstr>Summary</vt:lpstr>
      <vt:lpstr>KYOS Energy Analytics: quarterly publications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KYOS Presentation</dc:title>
  <dc:creator>Marieke de Vries</dc:creator>
  <cp:lastModifiedBy>Perdue, Thomas</cp:lastModifiedBy>
  <cp:revision>74</cp:revision>
  <dcterms:created xsi:type="dcterms:W3CDTF">2022-02-10T18:39:02Z</dcterms:created>
  <dcterms:modified xsi:type="dcterms:W3CDTF">2024-12-04T13:23:26Z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2024-12-04T13:22:49Z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c95dac75-91d3-48f5-bfd1-c35aa4196ca8</vt:lpwstr>
  </property>
  <property fmtid="{D5CDD505-2E9C-101B-9397-08002B2CF9AE}" pid="8" name="MSIP_Label_2bbab825-a111-45e4-86a1-18cee000589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Information Classification: General</vt:lpwstr>
  </property>
  <property fmtid="{D5CDD505-2E9C-101B-9397-08002B2CF9AE}" pid="11" name="ContentTypeId">
    <vt:lpwstr>0x01010032D05C73CA9FE34E820618FAD4014184</vt:lpwstr>
  </property>
</Properties>
</file>