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MS)" panose="020B0604020202020204" charset="0"/>
      <p:regular r:id="rId14"/>
    </p:embeddedFont>
    <p:embeddedFont>
      <p:font typeface="Calibri (MS) Bold" panose="020B0604020202020204" charset="0"/>
      <p:regular r:id="rId15"/>
    </p:embeddedFont>
    <p:embeddedFont>
      <p:font typeface="Calibri (MS) Bold Italics" panose="020B0604020202020204" charset="0"/>
      <p:regular r:id="rId16"/>
    </p:embeddedFont>
    <p:embeddedFont>
      <p:font typeface="Carlito Bold" panose="020B0604020202020204" charset="0"/>
      <p:regular r:id="rId17"/>
    </p:embeddedFont>
    <p:embeddedFont>
      <p:font typeface="IBM Plex Sans" panose="020B0503050203000203" pitchFamily="34" charset="0"/>
      <p:regular r:id="rId18"/>
      <p:bold r:id="rId19"/>
    </p:embeddedFont>
    <p:embeddedFont>
      <p:font typeface="IBM Plex Sans Bold" panose="020B0803050203000203" pitchFamily="34" charset="0"/>
      <p:regular r:id="rId20"/>
      <p:bold r:id="rId21"/>
    </p:embeddedFont>
    <p:embeddedFont>
      <p:font typeface="Rockwell" panose="02060603020205020403" pitchFamily="18"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9" d="100"/>
          <a:sy n="5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E4798-57B2-4873-8005-FFE97E1EC7E5}"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615A5-C875-4D64-8B62-3DCB851C2FA2}" type="slidenum">
              <a:rPr lang="en-US" smtClean="0"/>
              <a:t>‹#›</a:t>
            </a:fld>
            <a:endParaRPr lang="en-US"/>
          </a:p>
        </p:txBody>
      </p:sp>
    </p:spTree>
    <p:extLst>
      <p:ext uri="{BB962C8B-B14F-4D97-AF65-F5344CB8AC3E}">
        <p14:creationId xmlns:p14="http://schemas.microsoft.com/office/powerpoint/2010/main" val="403187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5615A5-C875-4D64-8B62-3DCB851C2FA2}" type="slidenum">
              <a:rPr lang="en-US" smtClean="0"/>
              <a:t>5</a:t>
            </a:fld>
            <a:endParaRPr lang="en-US"/>
          </a:p>
        </p:txBody>
      </p:sp>
    </p:spTree>
    <p:extLst>
      <p:ext uri="{BB962C8B-B14F-4D97-AF65-F5344CB8AC3E}">
        <p14:creationId xmlns:p14="http://schemas.microsoft.com/office/powerpoint/2010/main" val="15179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5615A5-C875-4D64-8B62-3DCB851C2FA2}" type="slidenum">
              <a:rPr lang="en-US" smtClean="0"/>
              <a:t>10</a:t>
            </a:fld>
            <a:endParaRPr lang="en-US"/>
          </a:p>
        </p:txBody>
      </p:sp>
    </p:spTree>
    <p:extLst>
      <p:ext uri="{BB962C8B-B14F-4D97-AF65-F5344CB8AC3E}">
        <p14:creationId xmlns:p14="http://schemas.microsoft.com/office/powerpoint/2010/main" val="227032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ACF26F-944E-422F-AF34-23DA4B11FC2A}"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8E0220-1B18-492A-8939-E5E44A789037}"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3D4EF-8DAE-41CA-AF4B-5E04F15154A0}"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BC5B40-DE73-4080-B7E7-B7E5415D0118}"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57640F-202F-4609-8366-C86E4BD2ED18}"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428DCF-3355-4F18-8FBF-67FE3151E77D}"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D14C3F-9C44-4406-823B-C1C7A0A23D44}" type="datetime1">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F7845C-98D2-49AF-A9EC-075FE6ED8C6B}"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8F9C2-DCFA-4481-B06E-C64CA9385E55}" type="datetime1">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002C4-4DDA-4589-A6A9-F48C1EE3EC69}"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94B678-6B20-4926-9FBB-11459CB728CD}"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0D46A-D367-4A5B-960A-F20D05289A2B}" type="datetime1">
              <a:rPr lang="en-US" smtClean="0"/>
              <a:t>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A52A4877-06C1-F238-B648-49B5733EB7AC}"/>
              </a:ext>
            </a:extLst>
          </p:cNvPr>
          <p:cNvSpPr txBox="1"/>
          <p:nvPr userDrawn="1">
            <p:extLst>
              <p:ext uri="{1162E1C5-73C7-4A58-AE30-91384D911F3F}">
                <p184:classification xmlns:p184="http://schemas.microsoft.com/office/powerpoint/2018/4/main" val="ftr"/>
              </p:ext>
            </p:extLst>
          </p:nvPr>
        </p:nvSpPr>
        <p:spPr>
          <a:xfrm>
            <a:off x="190500" y="6530340"/>
            <a:ext cx="1857375" cy="137160"/>
          </a:xfrm>
          <a:prstGeom prst="rect">
            <a:avLst/>
          </a:prstGeom>
        </p:spPr>
        <p:txBody>
          <a:bodyPr horzOverflow="overflow" lIns="0" tIns="0" rIns="0" bIns="0">
            <a:spAutoFit/>
          </a:bodyPr>
          <a:lstStyle/>
          <a:p>
            <a:pPr algn="l"/>
            <a:r>
              <a:rPr lang="en-GB" sz="900">
                <a:solidFill>
                  <a:srgbClr val="0078D7"/>
                </a:solidFill>
                <a:latin typeface="Rockwell" panose="02060603020205020403" pitchFamily="18" charset="0"/>
              </a:rPr>
              <a:t>Information Classification: General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jpeg"/><Relationship Id="rId4" Type="http://schemas.openxmlformats.org/officeDocument/2006/relationships/image" Target="../media/image5.jpeg"/><Relationship Id="rId9" Type="http://schemas.openxmlformats.org/officeDocument/2006/relationships/image" Target="../media/image10.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6.png"/><Relationship Id="rId4" Type="http://schemas.openxmlformats.org/officeDocument/2006/relationships/image" Target="../media/image5.jpeg"/><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29.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4.png"/><Relationship Id="rId7"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2.jpeg"/><Relationship Id="rId4" Type="http://schemas.openxmlformats.org/officeDocument/2006/relationships/image" Target="../media/image5.jpe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stretch>
              <a:fillRect/>
            </a:stretch>
          </a:blipFill>
        </p:spPr>
        <p:txBody>
          <a:bodyPr/>
          <a:lstStyle/>
          <a:p>
            <a:endParaRPr lang="en-US"/>
          </a:p>
        </p:txBody>
      </p:sp>
      <p:sp>
        <p:nvSpPr>
          <p:cNvPr id="3" name="Freeform 3"/>
          <p:cNvSpPr/>
          <p:nvPr/>
        </p:nvSpPr>
        <p:spPr>
          <a:xfrm>
            <a:off x="457200" y="304800"/>
            <a:ext cx="1371600" cy="685800"/>
          </a:xfrm>
          <a:custGeom>
            <a:avLst/>
            <a:gdLst/>
            <a:ahLst/>
            <a:cxnLst/>
            <a:rect l="l" t="t" r="r" b="b"/>
            <a:pathLst>
              <a:path w="1371600" h="685800">
                <a:moveTo>
                  <a:pt x="0" y="0"/>
                </a:moveTo>
                <a:lnTo>
                  <a:pt x="1371600" y="0"/>
                </a:lnTo>
                <a:lnTo>
                  <a:pt x="1371600" y="685800"/>
                </a:lnTo>
                <a:lnTo>
                  <a:pt x="0" y="68580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4879257" y="2171805"/>
            <a:ext cx="2198999" cy="659130"/>
          </a:xfrm>
          <a:prstGeom prst="rect">
            <a:avLst/>
          </a:prstGeom>
        </p:spPr>
        <p:txBody>
          <a:bodyPr lIns="0" tIns="0" rIns="0" bIns="0" rtlCol="0" anchor="t">
            <a:spAutoFit/>
          </a:bodyPr>
          <a:lstStyle/>
          <a:p>
            <a:pPr algn="l">
              <a:lnSpc>
                <a:spcPts val="5040"/>
              </a:lnSpc>
            </a:pPr>
            <a:r>
              <a:rPr lang="en-US" sz="3600" b="1">
                <a:solidFill>
                  <a:srgbClr val="C00000"/>
                </a:solidFill>
                <a:latin typeface="Calibri (MS) Bold"/>
                <a:ea typeface="Calibri (MS) Bold"/>
                <a:cs typeface="Calibri (MS) Bold"/>
                <a:sym typeface="Calibri (MS) Bold"/>
              </a:rPr>
              <a:t>MONSSON </a:t>
            </a:r>
          </a:p>
        </p:txBody>
      </p:sp>
      <p:sp>
        <p:nvSpPr>
          <p:cNvPr id="5" name="TextBox 5"/>
          <p:cNvSpPr txBox="1"/>
          <p:nvPr/>
        </p:nvSpPr>
        <p:spPr>
          <a:xfrm>
            <a:off x="3755669" y="3306223"/>
            <a:ext cx="4468035" cy="888368"/>
          </a:xfrm>
          <a:prstGeom prst="rect">
            <a:avLst/>
          </a:prstGeom>
        </p:spPr>
        <p:txBody>
          <a:bodyPr lIns="0" tIns="0" rIns="0" bIns="0" rtlCol="0" anchor="t">
            <a:spAutoFit/>
          </a:bodyPr>
          <a:lstStyle/>
          <a:p>
            <a:pPr algn="ctr">
              <a:lnSpc>
                <a:spcPts val="3399"/>
              </a:lnSpc>
            </a:pPr>
            <a:r>
              <a:rPr lang="en-US" sz="2799" b="1">
                <a:solidFill>
                  <a:srgbClr val="002060"/>
                </a:solidFill>
                <a:latin typeface="Calibri (MS) Bold"/>
                <a:ea typeface="Calibri (MS) Bold"/>
                <a:cs typeface="Calibri (MS) Bold"/>
                <a:sym typeface="Calibri (MS) Bold"/>
              </a:rPr>
              <a:t>From Vision to Reality: Innovative BESS Solutions for </a:t>
            </a:r>
          </a:p>
        </p:txBody>
      </p:sp>
      <p:sp>
        <p:nvSpPr>
          <p:cNvPr id="6" name="TextBox 6"/>
          <p:cNvSpPr txBox="1"/>
          <p:nvPr/>
        </p:nvSpPr>
        <p:spPr>
          <a:xfrm>
            <a:off x="3986594" y="4169816"/>
            <a:ext cx="3913889" cy="456562"/>
          </a:xfrm>
          <a:prstGeom prst="rect">
            <a:avLst/>
          </a:prstGeom>
        </p:spPr>
        <p:txBody>
          <a:bodyPr lIns="0" tIns="0" rIns="0" bIns="0" rtlCol="0" anchor="t">
            <a:spAutoFit/>
          </a:bodyPr>
          <a:lstStyle/>
          <a:p>
            <a:pPr algn="l">
              <a:lnSpc>
                <a:spcPts val="3399"/>
              </a:lnSpc>
            </a:pPr>
            <a:r>
              <a:rPr lang="en-US" sz="2799" b="1">
                <a:solidFill>
                  <a:srgbClr val="002060"/>
                </a:solidFill>
                <a:latin typeface="Calibri (MS) Bold"/>
                <a:ea typeface="Calibri (MS) Bold"/>
                <a:cs typeface="Calibri (MS) Bold"/>
                <a:sym typeface="Calibri (MS) Bold"/>
              </a:rPr>
              <a:t>Today's Energy Challenges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539" y="6205538"/>
            <a:ext cx="11954932" cy="500062"/>
          </a:xfrm>
          <a:custGeom>
            <a:avLst/>
            <a:gdLst/>
            <a:ahLst/>
            <a:cxnLst/>
            <a:rect l="l" t="t" r="r" b="b"/>
            <a:pathLst>
              <a:path w="11954932" h="500062">
                <a:moveTo>
                  <a:pt x="0" y="0"/>
                </a:moveTo>
                <a:lnTo>
                  <a:pt x="11954932" y="0"/>
                </a:lnTo>
                <a:lnTo>
                  <a:pt x="11954932" y="500062"/>
                </a:lnTo>
                <a:lnTo>
                  <a:pt x="0" y="500062"/>
                </a:lnTo>
                <a:lnTo>
                  <a:pt x="0" y="0"/>
                </a:lnTo>
                <a:close/>
              </a:path>
            </a:pathLst>
          </a:custGeom>
          <a:blipFill>
            <a:blip r:embed="rId3"/>
            <a:stretch>
              <a:fillRect/>
            </a:stretch>
          </a:blipFill>
        </p:spPr>
        <p:txBody>
          <a:bodyPr/>
          <a:lstStyle/>
          <a:p>
            <a:endParaRPr lang="en-US"/>
          </a:p>
        </p:txBody>
      </p:sp>
      <p:sp>
        <p:nvSpPr>
          <p:cNvPr id="3" name="Freeform 3"/>
          <p:cNvSpPr/>
          <p:nvPr/>
        </p:nvSpPr>
        <p:spPr>
          <a:xfrm>
            <a:off x="0" y="241297"/>
            <a:ext cx="11753850" cy="454028"/>
          </a:xfrm>
          <a:custGeom>
            <a:avLst/>
            <a:gdLst/>
            <a:ahLst/>
            <a:cxnLst/>
            <a:rect l="l" t="t" r="r" b="b"/>
            <a:pathLst>
              <a:path w="11753850" h="454028">
                <a:moveTo>
                  <a:pt x="0" y="0"/>
                </a:moveTo>
                <a:lnTo>
                  <a:pt x="11753850" y="0"/>
                </a:lnTo>
                <a:lnTo>
                  <a:pt x="11753850" y="454028"/>
                </a:lnTo>
                <a:lnTo>
                  <a:pt x="0" y="454028"/>
                </a:lnTo>
                <a:lnTo>
                  <a:pt x="0" y="0"/>
                </a:lnTo>
                <a:close/>
              </a:path>
            </a:pathLst>
          </a:custGeom>
          <a:blipFill>
            <a:blip r:embed="rId4"/>
            <a:stretch>
              <a:fillRect/>
            </a:stretch>
          </a:blipFill>
        </p:spPr>
        <p:txBody>
          <a:bodyPr/>
          <a:lstStyle/>
          <a:p>
            <a:endParaRPr lang="en-US"/>
          </a:p>
        </p:txBody>
      </p:sp>
      <p:sp>
        <p:nvSpPr>
          <p:cNvPr id="4" name="Freeform 4"/>
          <p:cNvSpPr/>
          <p:nvPr/>
        </p:nvSpPr>
        <p:spPr>
          <a:xfrm>
            <a:off x="10566397" y="0"/>
            <a:ext cx="1212847" cy="909638"/>
          </a:xfrm>
          <a:custGeom>
            <a:avLst/>
            <a:gdLst/>
            <a:ahLst/>
            <a:cxnLst/>
            <a:rect l="l" t="t" r="r" b="b"/>
            <a:pathLst>
              <a:path w="1212847" h="909638">
                <a:moveTo>
                  <a:pt x="0" y="0"/>
                </a:moveTo>
                <a:lnTo>
                  <a:pt x="1212847" y="0"/>
                </a:lnTo>
                <a:lnTo>
                  <a:pt x="1212847" y="909638"/>
                </a:lnTo>
                <a:lnTo>
                  <a:pt x="0" y="909638"/>
                </a:lnTo>
                <a:lnTo>
                  <a:pt x="0" y="0"/>
                </a:lnTo>
                <a:close/>
              </a:path>
            </a:pathLst>
          </a:custGeom>
          <a:blipFill>
            <a:blip r:embed="rId5"/>
            <a:stretch>
              <a:fillRect/>
            </a:stretch>
          </a:blipFill>
        </p:spPr>
        <p:txBody>
          <a:bodyPr/>
          <a:lstStyle/>
          <a:p>
            <a:endParaRPr lang="en-US"/>
          </a:p>
        </p:txBody>
      </p:sp>
      <p:sp>
        <p:nvSpPr>
          <p:cNvPr id="5" name="Freeform 5"/>
          <p:cNvSpPr/>
          <p:nvPr/>
        </p:nvSpPr>
        <p:spPr>
          <a:xfrm>
            <a:off x="309048" y="927478"/>
            <a:ext cx="7411926" cy="4938198"/>
          </a:xfrm>
          <a:custGeom>
            <a:avLst/>
            <a:gdLst/>
            <a:ahLst/>
            <a:cxnLst/>
            <a:rect l="l" t="t" r="r" b="b"/>
            <a:pathLst>
              <a:path w="7411926" h="4938198">
                <a:moveTo>
                  <a:pt x="0" y="0"/>
                </a:moveTo>
                <a:lnTo>
                  <a:pt x="7411927" y="0"/>
                </a:lnTo>
                <a:lnTo>
                  <a:pt x="7411927" y="4938198"/>
                </a:lnTo>
                <a:lnTo>
                  <a:pt x="0" y="4938198"/>
                </a:lnTo>
                <a:lnTo>
                  <a:pt x="0" y="0"/>
                </a:lnTo>
                <a:close/>
              </a:path>
            </a:pathLst>
          </a:custGeom>
          <a:blipFill>
            <a:blip r:embed="rId6">
              <a:alphaModFix amt="47700"/>
            </a:blip>
            <a:stretch>
              <a:fillRect/>
            </a:stretch>
          </a:blipFill>
        </p:spPr>
        <p:txBody>
          <a:bodyPr/>
          <a:lstStyle/>
          <a:p>
            <a:endParaRPr lang="en-US"/>
          </a:p>
        </p:txBody>
      </p:sp>
      <p:sp>
        <p:nvSpPr>
          <p:cNvPr id="6" name="Freeform 6"/>
          <p:cNvSpPr/>
          <p:nvPr/>
        </p:nvSpPr>
        <p:spPr>
          <a:xfrm>
            <a:off x="10515600" y="152400"/>
            <a:ext cx="1371600" cy="685800"/>
          </a:xfrm>
          <a:custGeom>
            <a:avLst/>
            <a:gdLst/>
            <a:ahLst/>
            <a:cxnLst/>
            <a:rect l="l" t="t" r="r" b="b"/>
            <a:pathLst>
              <a:path w="1371600" h="685800">
                <a:moveTo>
                  <a:pt x="0" y="0"/>
                </a:moveTo>
                <a:lnTo>
                  <a:pt x="1371600" y="0"/>
                </a:lnTo>
                <a:lnTo>
                  <a:pt x="1371600" y="685800"/>
                </a:lnTo>
                <a:lnTo>
                  <a:pt x="0" y="685800"/>
                </a:lnTo>
                <a:lnTo>
                  <a:pt x="0" y="0"/>
                </a:lnTo>
                <a:close/>
              </a:path>
            </a:pathLst>
          </a:custGeom>
          <a:blipFill>
            <a:blip r:embed="rId7"/>
            <a:stretch>
              <a:fillRect/>
            </a:stretch>
          </a:blipFill>
        </p:spPr>
        <p:txBody>
          <a:bodyPr/>
          <a:lstStyle/>
          <a:p>
            <a:endParaRPr lang="en-US"/>
          </a:p>
        </p:txBody>
      </p:sp>
      <p:sp>
        <p:nvSpPr>
          <p:cNvPr id="7" name="Freeform 7"/>
          <p:cNvSpPr/>
          <p:nvPr/>
        </p:nvSpPr>
        <p:spPr>
          <a:xfrm>
            <a:off x="5609292" y="1264796"/>
            <a:ext cx="5919626" cy="4368403"/>
          </a:xfrm>
          <a:custGeom>
            <a:avLst/>
            <a:gdLst/>
            <a:ahLst/>
            <a:cxnLst/>
            <a:rect l="l" t="t" r="r" b="b"/>
            <a:pathLst>
              <a:path w="5919626" h="4368403">
                <a:moveTo>
                  <a:pt x="0" y="0"/>
                </a:moveTo>
                <a:lnTo>
                  <a:pt x="5919625" y="0"/>
                </a:lnTo>
                <a:lnTo>
                  <a:pt x="5919625" y="4368403"/>
                </a:lnTo>
                <a:lnTo>
                  <a:pt x="0" y="4368403"/>
                </a:lnTo>
                <a:lnTo>
                  <a:pt x="0" y="0"/>
                </a:lnTo>
                <a:close/>
              </a:path>
            </a:pathLst>
          </a:custGeom>
          <a:blipFill>
            <a:blip r:embed="rId8">
              <a:alphaModFix amt="38000"/>
            </a:blip>
            <a:stretch>
              <a:fillRect/>
            </a:stretch>
          </a:blipFill>
        </p:spPr>
        <p:txBody>
          <a:bodyPr/>
          <a:lstStyle/>
          <a:p>
            <a:endParaRPr lang="en-US"/>
          </a:p>
        </p:txBody>
      </p:sp>
      <p:sp>
        <p:nvSpPr>
          <p:cNvPr id="9" name="Freeform 9"/>
          <p:cNvSpPr/>
          <p:nvPr/>
        </p:nvSpPr>
        <p:spPr>
          <a:xfrm>
            <a:off x="5486400" y="1141792"/>
            <a:ext cx="5999696" cy="4428496"/>
          </a:xfrm>
          <a:custGeom>
            <a:avLst/>
            <a:gdLst/>
            <a:ahLst/>
            <a:cxnLst/>
            <a:rect l="l" t="t" r="r" b="b"/>
            <a:pathLst>
              <a:path w="5833872" h="4282567">
                <a:moveTo>
                  <a:pt x="0" y="4282567"/>
                </a:moveTo>
                <a:lnTo>
                  <a:pt x="5833872" y="4282567"/>
                </a:lnTo>
                <a:lnTo>
                  <a:pt x="5833872" y="0"/>
                </a:lnTo>
                <a:lnTo>
                  <a:pt x="0" y="0"/>
                </a:lnTo>
                <a:close/>
              </a:path>
            </a:pathLst>
          </a:custGeom>
          <a:solidFill>
            <a:srgbClr val="F2F2F2"/>
          </a:solidFill>
        </p:spPr>
        <p:txBody>
          <a:bodyPr/>
          <a:lstStyle/>
          <a:p>
            <a:endParaRPr lang="en-US"/>
          </a:p>
        </p:txBody>
      </p:sp>
      <p:sp>
        <p:nvSpPr>
          <p:cNvPr id="11" name="TextBox 11"/>
          <p:cNvSpPr txBox="1"/>
          <p:nvPr/>
        </p:nvSpPr>
        <p:spPr>
          <a:xfrm>
            <a:off x="546097" y="332137"/>
            <a:ext cx="3335331" cy="290827"/>
          </a:xfrm>
          <a:prstGeom prst="rect">
            <a:avLst/>
          </a:prstGeom>
        </p:spPr>
        <p:txBody>
          <a:bodyPr lIns="0" tIns="0" rIns="0" bIns="0" rtlCol="0" anchor="t">
            <a:spAutoFit/>
          </a:bodyPr>
          <a:lstStyle/>
          <a:p>
            <a:pPr algn="l">
              <a:lnSpc>
                <a:spcPts val="2240"/>
              </a:lnSpc>
            </a:pPr>
            <a:r>
              <a:rPr lang="en-US" sz="1600" b="1">
                <a:solidFill>
                  <a:srgbClr val="FFFFFF"/>
                </a:solidFill>
                <a:latin typeface="Calibri (MS) Bold"/>
                <a:ea typeface="Calibri (MS) Bold"/>
                <a:cs typeface="Calibri (MS) Bold"/>
                <a:sym typeface="Calibri (MS) Bold"/>
              </a:rPr>
              <a:t>Comprehensive Impact and Conclusion</a:t>
            </a:r>
          </a:p>
        </p:txBody>
      </p:sp>
      <p:sp>
        <p:nvSpPr>
          <p:cNvPr id="12" name="TextBox 12"/>
          <p:cNvSpPr txBox="1"/>
          <p:nvPr/>
        </p:nvSpPr>
        <p:spPr>
          <a:xfrm>
            <a:off x="5656917" y="1265158"/>
            <a:ext cx="1779213" cy="271777"/>
          </a:xfrm>
          <a:prstGeom prst="rect">
            <a:avLst/>
          </a:prstGeom>
        </p:spPr>
        <p:txBody>
          <a:bodyPr lIns="0" tIns="0" rIns="0" bIns="0" rtlCol="0" anchor="t">
            <a:spAutoFit/>
          </a:bodyPr>
          <a:lstStyle/>
          <a:p>
            <a:pPr algn="l">
              <a:lnSpc>
                <a:spcPts val="2000"/>
              </a:lnSpc>
            </a:pPr>
            <a:r>
              <a:rPr lang="en-US" sz="1600" b="1" dirty="0">
                <a:solidFill>
                  <a:srgbClr val="000000"/>
                </a:solidFill>
                <a:latin typeface="Calibri (MS) Bold"/>
                <a:ea typeface="Calibri (MS) Bold"/>
                <a:cs typeface="Calibri (MS) Bold"/>
                <a:sym typeface="Calibri (MS) Bold"/>
              </a:rPr>
              <a:t>Realizing the Vision: </a:t>
            </a:r>
          </a:p>
        </p:txBody>
      </p:sp>
      <p:sp>
        <p:nvSpPr>
          <p:cNvPr id="13" name="TextBox 13"/>
          <p:cNvSpPr txBox="1"/>
          <p:nvPr/>
        </p:nvSpPr>
        <p:spPr>
          <a:xfrm>
            <a:off x="6114117" y="1511837"/>
            <a:ext cx="4852445" cy="525780"/>
          </a:xfrm>
          <a:prstGeom prst="rect">
            <a:avLst/>
          </a:prstGeom>
        </p:spPr>
        <p:txBody>
          <a:bodyPr lIns="0" tIns="0" rIns="0" bIns="0" rtlCol="0" anchor="t">
            <a:spAutoFit/>
          </a:bodyPr>
          <a:lstStyle/>
          <a:p>
            <a:pPr algn="l">
              <a:lnSpc>
                <a:spcPts val="2000"/>
              </a:lnSpc>
            </a:pPr>
            <a:r>
              <a:rPr lang="en-US" sz="1600" dirty="0">
                <a:solidFill>
                  <a:srgbClr val="000000"/>
                </a:solidFill>
                <a:latin typeface="Calibri (MS)"/>
                <a:ea typeface="Calibri (MS)"/>
                <a:cs typeface="Calibri (MS)"/>
                <a:sym typeface="Calibri (MS)"/>
              </a:rPr>
              <a:t>At the core of renewable integration, Monsson drives the transition to sustainable and resilient energy systems. </a:t>
            </a:r>
          </a:p>
        </p:txBody>
      </p:sp>
      <p:sp>
        <p:nvSpPr>
          <p:cNvPr id="14" name="TextBox 14"/>
          <p:cNvSpPr txBox="1"/>
          <p:nvPr/>
        </p:nvSpPr>
        <p:spPr>
          <a:xfrm>
            <a:off x="5656917" y="2027158"/>
            <a:ext cx="1846974" cy="271777"/>
          </a:xfrm>
          <a:prstGeom prst="rect">
            <a:avLst/>
          </a:prstGeom>
        </p:spPr>
        <p:txBody>
          <a:bodyPr lIns="0" tIns="0" rIns="0" bIns="0" rtlCol="0" anchor="t">
            <a:spAutoFit/>
          </a:bodyPr>
          <a:lstStyle/>
          <a:p>
            <a:pPr algn="l">
              <a:lnSpc>
                <a:spcPts val="2000"/>
              </a:lnSpc>
            </a:pPr>
            <a:r>
              <a:rPr lang="en-US" sz="1600" b="1" dirty="0">
                <a:solidFill>
                  <a:srgbClr val="000000"/>
                </a:solidFill>
                <a:latin typeface="Calibri (MS) Bold"/>
                <a:ea typeface="Calibri (MS) Bold"/>
                <a:cs typeface="Calibri (MS) Bold"/>
                <a:sym typeface="Calibri (MS) Bold"/>
              </a:rPr>
              <a:t>Innovation in Action: </a:t>
            </a:r>
          </a:p>
        </p:txBody>
      </p:sp>
      <p:sp>
        <p:nvSpPr>
          <p:cNvPr id="15" name="TextBox 15"/>
          <p:cNvSpPr txBox="1"/>
          <p:nvPr/>
        </p:nvSpPr>
        <p:spPr>
          <a:xfrm>
            <a:off x="6114117" y="2273837"/>
            <a:ext cx="5393922" cy="1541783"/>
          </a:xfrm>
          <a:prstGeom prst="rect">
            <a:avLst/>
          </a:prstGeom>
        </p:spPr>
        <p:txBody>
          <a:bodyPr lIns="0" tIns="0" rIns="0" bIns="0" rtlCol="0" anchor="t">
            <a:spAutoFit/>
          </a:bodyPr>
          <a:lstStyle/>
          <a:p>
            <a:pPr algn="l">
              <a:lnSpc>
                <a:spcPts val="2000"/>
              </a:lnSpc>
            </a:pPr>
            <a:r>
              <a:rPr lang="en-US" sz="1600" dirty="0">
                <a:solidFill>
                  <a:srgbClr val="000000"/>
                </a:solidFill>
                <a:latin typeface="Calibri (MS)"/>
                <a:ea typeface="Calibri (MS)"/>
                <a:cs typeface="Calibri (MS)"/>
                <a:sym typeface="Calibri (MS)"/>
              </a:rPr>
              <a:t>Monsson has developed an energy storage solution that addresses both the unique challenges of hybrid renewable energy projects or standalone projects. By integrating advanced cooling systems, intelligent SCADA control, and robust safety features, the system ensures reliability and efficiency in diverse operational scenarios. </a:t>
            </a:r>
          </a:p>
        </p:txBody>
      </p:sp>
      <p:sp>
        <p:nvSpPr>
          <p:cNvPr id="16" name="TextBox 16"/>
          <p:cNvSpPr txBox="1"/>
          <p:nvPr/>
        </p:nvSpPr>
        <p:spPr>
          <a:xfrm>
            <a:off x="5656917" y="3805152"/>
            <a:ext cx="1617736" cy="271777"/>
          </a:xfrm>
          <a:prstGeom prst="rect">
            <a:avLst/>
          </a:prstGeom>
        </p:spPr>
        <p:txBody>
          <a:bodyPr lIns="0" tIns="0" rIns="0" bIns="0" rtlCol="0" anchor="t">
            <a:spAutoFit/>
          </a:bodyPr>
          <a:lstStyle/>
          <a:p>
            <a:pPr algn="l">
              <a:lnSpc>
                <a:spcPts val="2000"/>
              </a:lnSpc>
            </a:pPr>
            <a:r>
              <a:rPr lang="en-US" sz="1600" b="1">
                <a:solidFill>
                  <a:srgbClr val="000000"/>
                </a:solidFill>
                <a:latin typeface="Calibri (MS) Bold"/>
                <a:ea typeface="Calibri (MS) Bold"/>
                <a:cs typeface="Calibri (MS) Bold"/>
                <a:sym typeface="Calibri (MS) Bold"/>
              </a:rPr>
              <a:t>Delivering Impact: </a:t>
            </a:r>
          </a:p>
        </p:txBody>
      </p:sp>
      <p:sp>
        <p:nvSpPr>
          <p:cNvPr id="17" name="TextBox 17"/>
          <p:cNvSpPr txBox="1"/>
          <p:nvPr/>
        </p:nvSpPr>
        <p:spPr>
          <a:xfrm>
            <a:off x="6114117" y="4051840"/>
            <a:ext cx="5228396" cy="525780"/>
          </a:xfrm>
          <a:prstGeom prst="rect">
            <a:avLst/>
          </a:prstGeom>
        </p:spPr>
        <p:txBody>
          <a:bodyPr lIns="0" tIns="0" rIns="0" bIns="0" rtlCol="0" anchor="t">
            <a:spAutoFit/>
          </a:bodyPr>
          <a:lstStyle/>
          <a:p>
            <a:pPr algn="l">
              <a:lnSpc>
                <a:spcPts val="2000"/>
              </a:lnSpc>
            </a:pPr>
            <a:r>
              <a:rPr lang="en-US" sz="1600">
                <a:solidFill>
                  <a:srgbClr val="000000"/>
                </a:solidFill>
                <a:latin typeface="Calibri (MS)"/>
                <a:ea typeface="Calibri (MS)"/>
                <a:cs typeface="Calibri (MS)"/>
                <a:sym typeface="Calibri (MS)"/>
              </a:rPr>
              <a:t>Increased renewable penetration and grid flexibility. Reduced emissions, supporting global energy transition goals. </a:t>
            </a:r>
          </a:p>
        </p:txBody>
      </p:sp>
      <p:sp>
        <p:nvSpPr>
          <p:cNvPr id="18" name="TextBox 18"/>
          <p:cNvSpPr txBox="1"/>
          <p:nvPr/>
        </p:nvSpPr>
        <p:spPr>
          <a:xfrm>
            <a:off x="5656917" y="4567152"/>
            <a:ext cx="2316737" cy="271777"/>
          </a:xfrm>
          <a:prstGeom prst="rect">
            <a:avLst/>
          </a:prstGeom>
        </p:spPr>
        <p:txBody>
          <a:bodyPr lIns="0" tIns="0" rIns="0" bIns="0" rtlCol="0" anchor="t">
            <a:spAutoFit/>
          </a:bodyPr>
          <a:lstStyle/>
          <a:p>
            <a:pPr algn="l">
              <a:lnSpc>
                <a:spcPts val="2000"/>
              </a:lnSpc>
            </a:pPr>
            <a:r>
              <a:rPr lang="en-US" sz="1600" b="1" dirty="0">
                <a:solidFill>
                  <a:srgbClr val="000000"/>
                </a:solidFill>
                <a:latin typeface="Calibri (MS) Bold"/>
                <a:ea typeface="Calibri (MS) Bold"/>
                <a:cs typeface="Calibri (MS) Bold"/>
                <a:sym typeface="Calibri (MS) Bold"/>
              </a:rPr>
              <a:t>A Blueprint for the Future: </a:t>
            </a:r>
          </a:p>
        </p:txBody>
      </p:sp>
      <p:sp>
        <p:nvSpPr>
          <p:cNvPr id="19" name="TextBox 19"/>
          <p:cNvSpPr txBox="1"/>
          <p:nvPr/>
        </p:nvSpPr>
        <p:spPr>
          <a:xfrm>
            <a:off x="6114117" y="4813840"/>
            <a:ext cx="5284108" cy="502958"/>
          </a:xfrm>
          <a:prstGeom prst="rect">
            <a:avLst/>
          </a:prstGeom>
        </p:spPr>
        <p:txBody>
          <a:bodyPr lIns="0" tIns="0" rIns="0" bIns="0" rtlCol="0" anchor="t">
            <a:spAutoFit/>
          </a:bodyPr>
          <a:lstStyle/>
          <a:p>
            <a:pPr algn="l">
              <a:lnSpc>
                <a:spcPts val="2000"/>
              </a:lnSpc>
            </a:pPr>
            <a:r>
              <a:rPr lang="en-US" sz="1600" dirty="0">
                <a:solidFill>
                  <a:srgbClr val="000000"/>
                </a:solidFill>
                <a:latin typeface="Calibri (MS)"/>
                <a:ea typeface="Calibri (MS)"/>
                <a:cs typeface="Calibri (MS)"/>
                <a:sym typeface="Calibri (MS)"/>
              </a:rPr>
              <a:t>Scalable, adaptable solutions already demonstrated, set the stage for similar hybrid projects worldwide. </a:t>
            </a:r>
          </a:p>
        </p:txBody>
      </p:sp>
      <p:sp>
        <p:nvSpPr>
          <p:cNvPr id="20" name="TextBox 20"/>
          <p:cNvSpPr txBox="1"/>
          <p:nvPr/>
        </p:nvSpPr>
        <p:spPr>
          <a:xfrm>
            <a:off x="10988040" y="6360157"/>
            <a:ext cx="144456" cy="208283"/>
          </a:xfrm>
          <a:prstGeom prst="rect">
            <a:avLst/>
          </a:prstGeom>
        </p:spPr>
        <p:txBody>
          <a:bodyPr lIns="0" tIns="0" rIns="0" bIns="0" rtlCol="0" anchor="t">
            <a:spAutoFit/>
          </a:bodyPr>
          <a:lstStyle/>
          <a:p>
            <a:pPr algn="l">
              <a:lnSpc>
                <a:spcPts val="1539"/>
              </a:lnSpc>
            </a:pPr>
            <a:r>
              <a:rPr lang="en-US" sz="1100" b="1">
                <a:solidFill>
                  <a:srgbClr val="808080"/>
                </a:solidFill>
                <a:latin typeface="Calibri (MS) Bold"/>
                <a:ea typeface="Calibri (MS) Bold"/>
                <a:cs typeface="Calibri (MS) Bold"/>
                <a:sym typeface="Calibri (MS) Bold"/>
              </a:rPr>
              <a:t>11</a:t>
            </a:r>
          </a:p>
        </p:txBody>
      </p:sp>
      <p:sp>
        <p:nvSpPr>
          <p:cNvPr id="23" name="Date Placeholder 22">
            <a:extLst>
              <a:ext uri="{FF2B5EF4-FFF2-40B4-BE49-F238E27FC236}">
                <a16:creationId xmlns:a16="http://schemas.microsoft.com/office/drawing/2014/main" id="{7738AA44-D09F-2535-2B06-F85931FB445E}"/>
              </a:ext>
            </a:extLst>
          </p:cNvPr>
          <p:cNvSpPr>
            <a:spLocks noGrp="1"/>
          </p:cNvSpPr>
          <p:nvPr>
            <p:ph type="dt" sz="half" idx="10"/>
          </p:nvPr>
        </p:nvSpPr>
        <p:spPr>
          <a:xfrm>
            <a:off x="457200" y="6281735"/>
            <a:ext cx="2133600" cy="365125"/>
          </a:xfrm>
        </p:spPr>
        <p:txBody>
          <a:bodyPr/>
          <a:lstStyle/>
          <a:p>
            <a:fld id="{47E0C843-BC97-49B5-B6F9-B04EC5B8810E}" type="datetime1">
              <a:rPr lang="en-US" smtClean="0"/>
              <a:t>12/4/2024</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534" y="6205538"/>
            <a:ext cx="11954932" cy="500062"/>
          </a:xfrm>
          <a:custGeom>
            <a:avLst/>
            <a:gdLst/>
            <a:ahLst/>
            <a:cxnLst/>
            <a:rect l="l" t="t" r="r" b="b"/>
            <a:pathLst>
              <a:path w="11954932" h="500062">
                <a:moveTo>
                  <a:pt x="0" y="0"/>
                </a:moveTo>
                <a:lnTo>
                  <a:pt x="11954932" y="0"/>
                </a:lnTo>
                <a:lnTo>
                  <a:pt x="11954932" y="500062"/>
                </a:lnTo>
                <a:lnTo>
                  <a:pt x="0" y="500062"/>
                </a:lnTo>
                <a:lnTo>
                  <a:pt x="0" y="0"/>
                </a:lnTo>
                <a:close/>
              </a:path>
            </a:pathLst>
          </a:custGeom>
          <a:blipFill>
            <a:blip r:embed="rId2"/>
            <a:stretch>
              <a:fillRect/>
            </a:stretch>
          </a:blipFill>
        </p:spPr>
        <p:txBody>
          <a:bodyPr/>
          <a:lstStyle/>
          <a:p>
            <a:endParaRPr lang="en-US"/>
          </a:p>
        </p:txBody>
      </p:sp>
      <p:sp>
        <p:nvSpPr>
          <p:cNvPr id="3" name="Freeform 3"/>
          <p:cNvSpPr/>
          <p:nvPr/>
        </p:nvSpPr>
        <p:spPr>
          <a:xfrm>
            <a:off x="0" y="241297"/>
            <a:ext cx="11753850" cy="454028"/>
          </a:xfrm>
          <a:custGeom>
            <a:avLst/>
            <a:gdLst/>
            <a:ahLst/>
            <a:cxnLst/>
            <a:rect l="l" t="t" r="r" b="b"/>
            <a:pathLst>
              <a:path w="11753850" h="454028">
                <a:moveTo>
                  <a:pt x="0" y="0"/>
                </a:moveTo>
                <a:lnTo>
                  <a:pt x="11753850" y="0"/>
                </a:lnTo>
                <a:lnTo>
                  <a:pt x="11753850" y="454028"/>
                </a:lnTo>
                <a:lnTo>
                  <a:pt x="0" y="454028"/>
                </a:lnTo>
                <a:lnTo>
                  <a:pt x="0" y="0"/>
                </a:lnTo>
                <a:close/>
              </a:path>
            </a:pathLst>
          </a:custGeom>
          <a:blipFill>
            <a:blip r:embed="rId3"/>
            <a:stretch>
              <a:fillRect/>
            </a:stretch>
          </a:blipFill>
        </p:spPr>
        <p:txBody>
          <a:bodyPr/>
          <a:lstStyle/>
          <a:p>
            <a:endParaRPr lang="en-US"/>
          </a:p>
        </p:txBody>
      </p:sp>
      <p:sp>
        <p:nvSpPr>
          <p:cNvPr id="4" name="Freeform 4"/>
          <p:cNvSpPr/>
          <p:nvPr/>
        </p:nvSpPr>
        <p:spPr>
          <a:xfrm>
            <a:off x="10566397" y="0"/>
            <a:ext cx="1212847" cy="909638"/>
          </a:xfrm>
          <a:custGeom>
            <a:avLst/>
            <a:gdLst/>
            <a:ahLst/>
            <a:cxnLst/>
            <a:rect l="l" t="t" r="r" b="b"/>
            <a:pathLst>
              <a:path w="1212847" h="909638">
                <a:moveTo>
                  <a:pt x="0" y="0"/>
                </a:moveTo>
                <a:lnTo>
                  <a:pt x="1212847" y="0"/>
                </a:lnTo>
                <a:lnTo>
                  <a:pt x="1212847" y="909638"/>
                </a:lnTo>
                <a:lnTo>
                  <a:pt x="0" y="909638"/>
                </a:lnTo>
                <a:lnTo>
                  <a:pt x="0" y="0"/>
                </a:lnTo>
                <a:close/>
              </a:path>
            </a:pathLst>
          </a:custGeom>
          <a:blipFill>
            <a:blip r:embed="rId4"/>
            <a:stretch>
              <a:fillRect/>
            </a:stretch>
          </a:blipFill>
        </p:spPr>
        <p:txBody>
          <a:bodyPr/>
          <a:lstStyle/>
          <a:p>
            <a:endParaRPr lang="en-US"/>
          </a:p>
        </p:txBody>
      </p:sp>
      <p:grpSp>
        <p:nvGrpSpPr>
          <p:cNvPr id="5" name="Group 5"/>
          <p:cNvGrpSpPr>
            <a:grpSpLocks noChangeAspect="1"/>
          </p:cNvGrpSpPr>
          <p:nvPr/>
        </p:nvGrpSpPr>
        <p:grpSpPr>
          <a:xfrm>
            <a:off x="381000" y="317497"/>
            <a:ext cx="3744916" cy="300590"/>
            <a:chOff x="0" y="0"/>
            <a:chExt cx="3744912" cy="300596"/>
          </a:xfrm>
        </p:grpSpPr>
        <p:sp>
          <p:nvSpPr>
            <p:cNvPr id="6" name="Freeform 6"/>
            <p:cNvSpPr/>
            <p:nvPr/>
          </p:nvSpPr>
          <p:spPr>
            <a:xfrm>
              <a:off x="0" y="0"/>
              <a:ext cx="3744976" cy="300609"/>
            </a:xfrm>
            <a:custGeom>
              <a:avLst/>
              <a:gdLst/>
              <a:ahLst/>
              <a:cxnLst/>
              <a:rect l="l" t="t" r="r" b="b"/>
              <a:pathLst>
                <a:path w="3744976" h="300609">
                  <a:moveTo>
                    <a:pt x="0" y="300609"/>
                  </a:moveTo>
                  <a:lnTo>
                    <a:pt x="3744976" y="300609"/>
                  </a:lnTo>
                  <a:lnTo>
                    <a:pt x="3744976" y="0"/>
                  </a:lnTo>
                  <a:lnTo>
                    <a:pt x="0" y="0"/>
                  </a:lnTo>
                  <a:close/>
                </a:path>
              </a:pathLst>
            </a:custGeom>
            <a:solidFill>
              <a:srgbClr val="FF0000"/>
            </a:solidFill>
          </p:spPr>
          <p:txBody>
            <a:bodyPr/>
            <a:lstStyle/>
            <a:p>
              <a:endParaRPr lang="en-US"/>
            </a:p>
          </p:txBody>
        </p:sp>
      </p:grpSp>
      <p:grpSp>
        <p:nvGrpSpPr>
          <p:cNvPr id="7" name="Group 7"/>
          <p:cNvGrpSpPr>
            <a:grpSpLocks noChangeAspect="1"/>
          </p:cNvGrpSpPr>
          <p:nvPr/>
        </p:nvGrpSpPr>
        <p:grpSpPr>
          <a:xfrm>
            <a:off x="837067" y="4226509"/>
            <a:ext cx="3581400" cy="300590"/>
            <a:chOff x="0" y="0"/>
            <a:chExt cx="3581400" cy="300596"/>
          </a:xfrm>
        </p:grpSpPr>
        <p:sp>
          <p:nvSpPr>
            <p:cNvPr id="8" name="Freeform 8"/>
            <p:cNvSpPr/>
            <p:nvPr/>
          </p:nvSpPr>
          <p:spPr>
            <a:xfrm>
              <a:off x="0" y="0"/>
              <a:ext cx="3581400" cy="300609"/>
            </a:xfrm>
            <a:custGeom>
              <a:avLst/>
              <a:gdLst/>
              <a:ahLst/>
              <a:cxnLst/>
              <a:rect l="l" t="t" r="r" b="b"/>
              <a:pathLst>
                <a:path w="3581400" h="300609">
                  <a:moveTo>
                    <a:pt x="0" y="300609"/>
                  </a:moveTo>
                  <a:lnTo>
                    <a:pt x="3581400" y="300609"/>
                  </a:lnTo>
                  <a:lnTo>
                    <a:pt x="3581400" y="0"/>
                  </a:lnTo>
                  <a:lnTo>
                    <a:pt x="0" y="0"/>
                  </a:lnTo>
                  <a:close/>
                </a:path>
              </a:pathLst>
            </a:custGeom>
            <a:solidFill>
              <a:srgbClr val="535353"/>
            </a:solidFill>
          </p:spPr>
          <p:txBody>
            <a:bodyPr/>
            <a:lstStyle/>
            <a:p>
              <a:endParaRPr lang="en-US"/>
            </a:p>
          </p:txBody>
        </p:sp>
      </p:grpSp>
      <p:sp>
        <p:nvSpPr>
          <p:cNvPr id="9" name="Freeform 9"/>
          <p:cNvSpPr/>
          <p:nvPr/>
        </p:nvSpPr>
        <p:spPr>
          <a:xfrm>
            <a:off x="10515600" y="152400"/>
            <a:ext cx="1371600" cy="685800"/>
          </a:xfrm>
          <a:custGeom>
            <a:avLst/>
            <a:gdLst/>
            <a:ahLst/>
            <a:cxnLst/>
            <a:rect l="l" t="t" r="r" b="b"/>
            <a:pathLst>
              <a:path w="1371600" h="685800">
                <a:moveTo>
                  <a:pt x="0" y="0"/>
                </a:moveTo>
                <a:lnTo>
                  <a:pt x="1371600" y="0"/>
                </a:lnTo>
                <a:lnTo>
                  <a:pt x="1371600" y="685800"/>
                </a:lnTo>
                <a:lnTo>
                  <a:pt x="0" y="685800"/>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643414" y="316897"/>
            <a:ext cx="661130" cy="290827"/>
          </a:xfrm>
          <a:prstGeom prst="rect">
            <a:avLst/>
          </a:prstGeom>
        </p:spPr>
        <p:txBody>
          <a:bodyPr lIns="0" tIns="0" rIns="0" bIns="0" rtlCol="0" anchor="t">
            <a:spAutoFit/>
          </a:bodyPr>
          <a:lstStyle/>
          <a:p>
            <a:pPr algn="l">
              <a:lnSpc>
                <a:spcPts val="2240"/>
              </a:lnSpc>
            </a:pPr>
            <a:r>
              <a:rPr lang="en-US" sz="1600" b="1">
                <a:solidFill>
                  <a:srgbClr val="FFFFFF"/>
                </a:solidFill>
                <a:latin typeface="Calibri (MS) Bold"/>
                <a:ea typeface="Calibri (MS) Bold"/>
                <a:cs typeface="Calibri (MS) Bold"/>
                <a:sym typeface="Calibri (MS) Bold"/>
              </a:rPr>
              <a:t>Contact</a:t>
            </a:r>
          </a:p>
        </p:txBody>
      </p:sp>
      <p:sp>
        <p:nvSpPr>
          <p:cNvPr id="11" name="TextBox 11"/>
          <p:cNvSpPr txBox="1"/>
          <p:nvPr/>
        </p:nvSpPr>
        <p:spPr>
          <a:xfrm>
            <a:off x="831316" y="2450976"/>
            <a:ext cx="5029924" cy="1308050"/>
          </a:xfrm>
          <a:prstGeom prst="rect">
            <a:avLst/>
          </a:prstGeom>
        </p:spPr>
        <p:txBody>
          <a:bodyPr wrap="square" lIns="0" tIns="0" rIns="0" bIns="0" rtlCol="0" anchor="t">
            <a:spAutoFit/>
          </a:bodyPr>
          <a:lstStyle/>
          <a:p>
            <a:pPr algn="l">
              <a:lnSpc>
                <a:spcPts val="5101"/>
              </a:lnSpc>
            </a:pPr>
            <a:r>
              <a:rPr lang="en-US" sz="4600" b="1" spc="124" dirty="0">
                <a:solidFill>
                  <a:srgbClr val="000000"/>
                </a:solidFill>
                <a:latin typeface="IBM Plex Sans Bold"/>
                <a:ea typeface="IBM Plex Sans Bold"/>
                <a:cs typeface="IBM Plex Sans Bold"/>
                <a:sym typeface="IBM Plex Sans Bold"/>
              </a:rPr>
              <a:t>Thank you for your attention.</a:t>
            </a:r>
          </a:p>
        </p:txBody>
      </p:sp>
      <p:sp>
        <p:nvSpPr>
          <p:cNvPr id="12" name="TextBox 12"/>
          <p:cNvSpPr txBox="1"/>
          <p:nvPr/>
        </p:nvSpPr>
        <p:spPr>
          <a:xfrm>
            <a:off x="1870281" y="4045725"/>
            <a:ext cx="1545155" cy="462277"/>
          </a:xfrm>
          <a:prstGeom prst="rect">
            <a:avLst/>
          </a:prstGeom>
        </p:spPr>
        <p:txBody>
          <a:bodyPr lIns="0" tIns="0" rIns="0" bIns="0" rtlCol="0" anchor="t">
            <a:spAutoFit/>
          </a:bodyPr>
          <a:lstStyle/>
          <a:p>
            <a:pPr algn="l">
              <a:lnSpc>
                <a:spcPts val="4000"/>
              </a:lnSpc>
            </a:pPr>
            <a:r>
              <a:rPr lang="en-US" sz="1600" b="1" i="1" dirty="0">
                <a:solidFill>
                  <a:srgbClr val="FFFFFF"/>
                </a:solidFill>
                <a:latin typeface="Calibri (MS) Bold Italics"/>
                <a:ea typeface="Calibri (MS) Bold Italics"/>
                <a:cs typeface="Calibri (MS) Bold Italics"/>
                <a:sym typeface="Calibri (MS) Bold Italics"/>
              </a:rPr>
              <a:t>www.monsson.eu</a:t>
            </a:r>
          </a:p>
        </p:txBody>
      </p:sp>
      <p:sp>
        <p:nvSpPr>
          <p:cNvPr id="13" name="TextBox 13"/>
          <p:cNvSpPr txBox="1"/>
          <p:nvPr/>
        </p:nvSpPr>
        <p:spPr>
          <a:xfrm>
            <a:off x="6913369" y="2514600"/>
            <a:ext cx="3145031" cy="427040"/>
          </a:xfrm>
          <a:prstGeom prst="rect">
            <a:avLst/>
          </a:prstGeom>
        </p:spPr>
        <p:txBody>
          <a:bodyPr wrap="square" lIns="0" tIns="0" rIns="0" bIns="0" rtlCol="0" anchor="t">
            <a:spAutoFit/>
          </a:bodyPr>
          <a:lstStyle/>
          <a:p>
            <a:pPr algn="l">
              <a:lnSpc>
                <a:spcPts val="1699"/>
              </a:lnSpc>
            </a:pPr>
            <a:r>
              <a:rPr lang="en-US" sz="1399" b="1" spc="54" dirty="0">
                <a:solidFill>
                  <a:srgbClr val="000000"/>
                </a:solidFill>
                <a:latin typeface="IBM Plex Sans Bold"/>
                <a:ea typeface="IBM Plex Sans Bold"/>
                <a:cs typeface="IBM Plex Sans Bold"/>
                <a:sym typeface="IBM Plex Sans Bold"/>
              </a:rPr>
              <a:t>Mihaela Popescu</a:t>
            </a:r>
            <a:r>
              <a:rPr lang="en-US" sz="1399" spc="54" dirty="0">
                <a:solidFill>
                  <a:srgbClr val="000000"/>
                </a:solidFill>
                <a:latin typeface="IBM Plex Sans"/>
                <a:ea typeface="IBM Plex Sans"/>
                <a:cs typeface="IBM Plex Sans"/>
                <a:sym typeface="IBM Plex Sans"/>
              </a:rPr>
              <a:t> </a:t>
            </a:r>
            <a:r>
              <a:rPr lang="en-US" sz="1399" b="1" spc="54" dirty="0">
                <a:solidFill>
                  <a:srgbClr val="000000"/>
                </a:solidFill>
                <a:latin typeface="IBM Plex Sans Bold"/>
                <a:ea typeface="IBM Plex Sans Bold"/>
                <a:cs typeface="IBM Plex Sans Bold"/>
                <a:sym typeface="IBM Plex Sans Bold"/>
              </a:rPr>
              <a:t>+40 751 22 44 76</a:t>
            </a:r>
            <a:endParaRPr lang="en-US" sz="1399" spc="54" dirty="0">
              <a:solidFill>
                <a:srgbClr val="000000"/>
              </a:solidFill>
              <a:latin typeface="IBM Plex Sans"/>
              <a:ea typeface="IBM Plex Sans"/>
              <a:cs typeface="IBM Plex Sans"/>
              <a:sym typeface="IBM Plex Sans"/>
            </a:endParaRPr>
          </a:p>
          <a:p>
            <a:pPr algn="l">
              <a:lnSpc>
                <a:spcPts val="1699"/>
              </a:lnSpc>
            </a:pPr>
            <a:r>
              <a:rPr lang="en-US" sz="1399" b="1" spc="54" dirty="0">
                <a:solidFill>
                  <a:srgbClr val="000000"/>
                </a:solidFill>
                <a:latin typeface="IBM Plex Sans Bold"/>
                <a:ea typeface="IBM Plex Sans Bold"/>
                <a:cs typeface="IBM Plex Sans Bold"/>
                <a:sym typeface="IBM Plex Sans Bold"/>
              </a:rPr>
              <a:t>mihaela.popescu@monsson.eu</a:t>
            </a:r>
          </a:p>
        </p:txBody>
      </p:sp>
      <p:sp>
        <p:nvSpPr>
          <p:cNvPr id="14" name="TextBox 14"/>
          <p:cNvSpPr txBox="1"/>
          <p:nvPr/>
        </p:nvSpPr>
        <p:spPr>
          <a:xfrm>
            <a:off x="6913369" y="3199352"/>
            <a:ext cx="2942958" cy="847230"/>
          </a:xfrm>
          <a:prstGeom prst="rect">
            <a:avLst/>
          </a:prstGeom>
        </p:spPr>
        <p:txBody>
          <a:bodyPr lIns="0" tIns="0" rIns="0" bIns="0" rtlCol="0" anchor="t">
            <a:spAutoFit/>
          </a:bodyPr>
          <a:lstStyle/>
          <a:p>
            <a:pPr algn="l">
              <a:lnSpc>
                <a:spcPts val="3499"/>
              </a:lnSpc>
            </a:pPr>
            <a:r>
              <a:rPr lang="en-US" sz="1399" b="1" spc="43">
                <a:solidFill>
                  <a:srgbClr val="000000"/>
                </a:solidFill>
                <a:latin typeface="IBM Plex Sans Bold"/>
                <a:ea typeface="IBM Plex Sans Bold"/>
                <a:cs typeface="IBM Plex Sans Bold"/>
                <a:sym typeface="IBM Plex Sans Bold"/>
              </a:rPr>
              <a:t>Director</a:t>
            </a:r>
            <a:r>
              <a:rPr lang="en-US" sz="1399" spc="43">
                <a:solidFill>
                  <a:srgbClr val="000000"/>
                </a:solidFill>
                <a:latin typeface="IBM Plex Sans"/>
                <a:ea typeface="IBM Plex Sans"/>
                <a:cs typeface="IBM Plex Sans"/>
                <a:sym typeface="IBM Plex Sans"/>
              </a:rPr>
              <a:t> </a:t>
            </a:r>
          </a:p>
          <a:p>
            <a:pPr algn="l">
              <a:lnSpc>
                <a:spcPts val="699"/>
              </a:lnSpc>
            </a:pPr>
            <a:r>
              <a:rPr lang="en-US" sz="1399" b="1" spc="44">
                <a:solidFill>
                  <a:srgbClr val="000000"/>
                </a:solidFill>
                <a:latin typeface="IBM Plex Sans Bold"/>
                <a:ea typeface="IBM Plex Sans Bold"/>
                <a:cs typeface="IBM Plex Sans Bold"/>
                <a:sym typeface="IBM Plex Sans Bold"/>
              </a:rPr>
              <a:t>ASSET MANAGEMENT DIVISION</a:t>
            </a:r>
            <a:r>
              <a:rPr lang="en-US" sz="1399" spc="44">
                <a:solidFill>
                  <a:srgbClr val="000000"/>
                </a:solidFill>
                <a:latin typeface="IBM Plex Sans"/>
                <a:ea typeface="IBM Plex Sans"/>
                <a:cs typeface="IBM Plex Sans"/>
                <a:sym typeface="IBM Plex Sans"/>
              </a:rPr>
              <a:t> </a:t>
            </a:r>
          </a:p>
          <a:p>
            <a:pPr algn="l">
              <a:lnSpc>
                <a:spcPts val="2700"/>
              </a:lnSpc>
            </a:pPr>
            <a:r>
              <a:rPr lang="en-US" sz="1399" b="1" spc="44">
                <a:solidFill>
                  <a:srgbClr val="000000"/>
                </a:solidFill>
                <a:latin typeface="IBM Plex Sans Bold"/>
                <a:ea typeface="IBM Plex Sans Bold"/>
                <a:cs typeface="IBM Plex Sans Bold"/>
                <a:sym typeface="IBM Plex Sans Bold"/>
              </a:rPr>
              <a:t>Battery Energy Storage</a:t>
            </a:r>
          </a:p>
        </p:txBody>
      </p:sp>
      <p:sp>
        <p:nvSpPr>
          <p:cNvPr id="15" name="TextBox 15"/>
          <p:cNvSpPr txBox="1"/>
          <p:nvPr/>
        </p:nvSpPr>
        <p:spPr>
          <a:xfrm>
            <a:off x="10988040" y="6360157"/>
            <a:ext cx="144456" cy="208283"/>
          </a:xfrm>
          <a:prstGeom prst="rect">
            <a:avLst/>
          </a:prstGeom>
        </p:spPr>
        <p:txBody>
          <a:bodyPr lIns="0" tIns="0" rIns="0" bIns="0" rtlCol="0" anchor="t">
            <a:spAutoFit/>
          </a:bodyPr>
          <a:lstStyle/>
          <a:p>
            <a:pPr algn="l">
              <a:lnSpc>
                <a:spcPts val="1539"/>
              </a:lnSpc>
            </a:pPr>
            <a:r>
              <a:rPr lang="en-US" sz="1100" b="1">
                <a:solidFill>
                  <a:srgbClr val="808080"/>
                </a:solidFill>
                <a:latin typeface="Calibri (MS) Bold"/>
                <a:ea typeface="Calibri (MS) Bold"/>
                <a:cs typeface="Calibri (MS) Bold"/>
                <a:sym typeface="Calibri (MS) Bold"/>
              </a:rPr>
              <a:t>12</a:t>
            </a:r>
          </a:p>
        </p:txBody>
      </p:sp>
      <p:sp>
        <p:nvSpPr>
          <p:cNvPr id="18" name="Date Placeholder 17">
            <a:extLst>
              <a:ext uri="{FF2B5EF4-FFF2-40B4-BE49-F238E27FC236}">
                <a16:creationId xmlns:a16="http://schemas.microsoft.com/office/drawing/2014/main" id="{AD9F1C8F-7388-16CA-3105-23B200862100}"/>
              </a:ext>
            </a:extLst>
          </p:cNvPr>
          <p:cNvSpPr>
            <a:spLocks noGrp="1"/>
          </p:cNvSpPr>
          <p:nvPr>
            <p:ph type="dt" sz="half" idx="10"/>
          </p:nvPr>
        </p:nvSpPr>
        <p:spPr>
          <a:xfrm>
            <a:off x="402566" y="6262693"/>
            <a:ext cx="2133600" cy="365125"/>
          </a:xfrm>
        </p:spPr>
        <p:txBody>
          <a:bodyPr/>
          <a:lstStyle/>
          <a:p>
            <a:fld id="{6DDD0F18-6315-47A6-B0DE-B5AF0D1A90A8}" type="datetime1">
              <a:rPr lang="en-US" smtClean="0"/>
              <a:t>12/4/2024</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539" y="6205538"/>
            <a:ext cx="11954932" cy="500062"/>
          </a:xfrm>
          <a:custGeom>
            <a:avLst/>
            <a:gdLst/>
            <a:ahLst/>
            <a:cxnLst/>
            <a:rect l="l" t="t" r="r" b="b"/>
            <a:pathLst>
              <a:path w="11954932" h="500062">
                <a:moveTo>
                  <a:pt x="0" y="0"/>
                </a:moveTo>
                <a:lnTo>
                  <a:pt x="11954932" y="0"/>
                </a:lnTo>
                <a:lnTo>
                  <a:pt x="11954932" y="500062"/>
                </a:lnTo>
                <a:lnTo>
                  <a:pt x="0" y="500062"/>
                </a:lnTo>
                <a:lnTo>
                  <a:pt x="0" y="0"/>
                </a:lnTo>
                <a:close/>
              </a:path>
            </a:pathLst>
          </a:custGeom>
          <a:blipFill>
            <a:blip r:embed="rId2"/>
            <a:stretch>
              <a:fillRect/>
            </a:stretch>
          </a:blipFill>
        </p:spPr>
        <p:txBody>
          <a:bodyPr/>
          <a:lstStyle/>
          <a:p>
            <a:endParaRPr lang="en-US"/>
          </a:p>
        </p:txBody>
      </p:sp>
      <p:sp>
        <p:nvSpPr>
          <p:cNvPr id="3" name="Freeform 3"/>
          <p:cNvSpPr/>
          <p:nvPr/>
        </p:nvSpPr>
        <p:spPr>
          <a:xfrm>
            <a:off x="0" y="241297"/>
            <a:ext cx="11753850" cy="454028"/>
          </a:xfrm>
          <a:custGeom>
            <a:avLst/>
            <a:gdLst/>
            <a:ahLst/>
            <a:cxnLst/>
            <a:rect l="l" t="t" r="r" b="b"/>
            <a:pathLst>
              <a:path w="11753850" h="454028">
                <a:moveTo>
                  <a:pt x="0" y="0"/>
                </a:moveTo>
                <a:lnTo>
                  <a:pt x="11753850" y="0"/>
                </a:lnTo>
                <a:lnTo>
                  <a:pt x="11753850" y="454028"/>
                </a:lnTo>
                <a:lnTo>
                  <a:pt x="0" y="454028"/>
                </a:lnTo>
                <a:lnTo>
                  <a:pt x="0" y="0"/>
                </a:lnTo>
                <a:close/>
              </a:path>
            </a:pathLst>
          </a:custGeom>
          <a:blipFill>
            <a:blip r:embed="rId3"/>
            <a:stretch>
              <a:fillRect/>
            </a:stretch>
          </a:blipFill>
        </p:spPr>
        <p:txBody>
          <a:bodyPr/>
          <a:lstStyle/>
          <a:p>
            <a:endParaRPr lang="en-US"/>
          </a:p>
        </p:txBody>
      </p:sp>
      <p:sp>
        <p:nvSpPr>
          <p:cNvPr id="4" name="Freeform 4"/>
          <p:cNvSpPr/>
          <p:nvPr/>
        </p:nvSpPr>
        <p:spPr>
          <a:xfrm>
            <a:off x="10566397" y="0"/>
            <a:ext cx="1212847" cy="909638"/>
          </a:xfrm>
          <a:custGeom>
            <a:avLst/>
            <a:gdLst/>
            <a:ahLst/>
            <a:cxnLst/>
            <a:rect l="l" t="t" r="r" b="b"/>
            <a:pathLst>
              <a:path w="1212847" h="909638">
                <a:moveTo>
                  <a:pt x="0" y="0"/>
                </a:moveTo>
                <a:lnTo>
                  <a:pt x="1212847" y="0"/>
                </a:lnTo>
                <a:lnTo>
                  <a:pt x="1212847" y="909638"/>
                </a:lnTo>
                <a:lnTo>
                  <a:pt x="0" y="909638"/>
                </a:lnTo>
                <a:lnTo>
                  <a:pt x="0" y="0"/>
                </a:lnTo>
                <a:close/>
              </a:path>
            </a:pathLst>
          </a:custGeom>
          <a:blipFill>
            <a:blip r:embed="rId4"/>
            <a:stretch>
              <a:fillRect/>
            </a:stretch>
          </a:blipFill>
        </p:spPr>
        <p:txBody>
          <a:bodyPr/>
          <a:lstStyle/>
          <a:p>
            <a:endParaRPr lang="en-US"/>
          </a:p>
        </p:txBody>
      </p:sp>
      <p:grpSp>
        <p:nvGrpSpPr>
          <p:cNvPr id="5" name="Group 5"/>
          <p:cNvGrpSpPr>
            <a:grpSpLocks noChangeAspect="1"/>
          </p:cNvGrpSpPr>
          <p:nvPr/>
        </p:nvGrpSpPr>
        <p:grpSpPr>
          <a:xfrm>
            <a:off x="3751736" y="1610182"/>
            <a:ext cx="725329" cy="752513"/>
            <a:chOff x="0" y="0"/>
            <a:chExt cx="725335" cy="752513"/>
          </a:xfrm>
        </p:grpSpPr>
        <p:sp>
          <p:nvSpPr>
            <p:cNvPr id="6" name="Freeform 6"/>
            <p:cNvSpPr/>
            <p:nvPr/>
          </p:nvSpPr>
          <p:spPr>
            <a:xfrm>
              <a:off x="76200" y="76200"/>
              <a:ext cx="572897" cy="600075"/>
            </a:xfrm>
            <a:custGeom>
              <a:avLst/>
              <a:gdLst/>
              <a:ahLst/>
              <a:cxnLst/>
              <a:rect l="l" t="t" r="r" b="b"/>
              <a:pathLst>
                <a:path w="572897" h="600075">
                  <a:moveTo>
                    <a:pt x="327914" y="548767"/>
                  </a:moveTo>
                  <a:cubicBezTo>
                    <a:pt x="376936" y="485648"/>
                    <a:pt x="431165" y="405892"/>
                    <a:pt x="436499" y="315849"/>
                  </a:cubicBezTo>
                  <a:lnTo>
                    <a:pt x="526923" y="315849"/>
                  </a:lnTo>
                  <a:cubicBezTo>
                    <a:pt x="520192" y="433451"/>
                    <a:pt x="436499" y="529082"/>
                    <a:pt x="327914" y="548767"/>
                  </a:cubicBezTo>
                  <a:close/>
                  <a:moveTo>
                    <a:pt x="45974" y="315849"/>
                  </a:moveTo>
                  <a:lnTo>
                    <a:pt x="136398" y="315849"/>
                  </a:lnTo>
                  <a:cubicBezTo>
                    <a:pt x="142367" y="405892"/>
                    <a:pt x="195961" y="485648"/>
                    <a:pt x="244983" y="548767"/>
                  </a:cubicBezTo>
                  <a:cubicBezTo>
                    <a:pt x="136398" y="529082"/>
                    <a:pt x="52705" y="433451"/>
                    <a:pt x="45974" y="315849"/>
                  </a:cubicBezTo>
                  <a:close/>
                  <a:moveTo>
                    <a:pt x="244983" y="51308"/>
                  </a:moveTo>
                  <a:cubicBezTo>
                    <a:pt x="195961" y="114427"/>
                    <a:pt x="141732" y="194183"/>
                    <a:pt x="136398" y="284226"/>
                  </a:cubicBezTo>
                  <a:lnTo>
                    <a:pt x="45974" y="284226"/>
                  </a:lnTo>
                  <a:cubicBezTo>
                    <a:pt x="52705" y="166624"/>
                    <a:pt x="136398" y="70993"/>
                    <a:pt x="244983" y="51308"/>
                  </a:cubicBezTo>
                  <a:close/>
                  <a:moveTo>
                    <a:pt x="301498" y="315849"/>
                  </a:moveTo>
                  <a:lnTo>
                    <a:pt x="406273" y="315849"/>
                  </a:lnTo>
                  <a:cubicBezTo>
                    <a:pt x="400304" y="397129"/>
                    <a:pt x="349758" y="470662"/>
                    <a:pt x="301498" y="533019"/>
                  </a:cubicBezTo>
                  <a:lnTo>
                    <a:pt x="301498" y="315849"/>
                  </a:lnTo>
                  <a:close/>
                  <a:moveTo>
                    <a:pt x="271399" y="315849"/>
                  </a:moveTo>
                  <a:lnTo>
                    <a:pt x="271399" y="533019"/>
                  </a:lnTo>
                  <a:cubicBezTo>
                    <a:pt x="223139" y="470662"/>
                    <a:pt x="172593" y="397256"/>
                    <a:pt x="166624" y="315849"/>
                  </a:cubicBezTo>
                  <a:lnTo>
                    <a:pt x="271399" y="315849"/>
                  </a:lnTo>
                  <a:close/>
                  <a:moveTo>
                    <a:pt x="301498" y="67056"/>
                  </a:moveTo>
                  <a:cubicBezTo>
                    <a:pt x="349758" y="129413"/>
                    <a:pt x="400304" y="202057"/>
                    <a:pt x="406273" y="284226"/>
                  </a:cubicBezTo>
                  <a:lnTo>
                    <a:pt x="301498" y="284226"/>
                  </a:lnTo>
                  <a:lnTo>
                    <a:pt x="301498" y="67056"/>
                  </a:lnTo>
                  <a:close/>
                  <a:moveTo>
                    <a:pt x="271399" y="284226"/>
                  </a:moveTo>
                  <a:lnTo>
                    <a:pt x="166624" y="284226"/>
                  </a:lnTo>
                  <a:cubicBezTo>
                    <a:pt x="172593" y="202946"/>
                    <a:pt x="223139" y="129413"/>
                    <a:pt x="271399" y="67056"/>
                  </a:cubicBezTo>
                  <a:lnTo>
                    <a:pt x="271399" y="284226"/>
                  </a:lnTo>
                  <a:close/>
                  <a:moveTo>
                    <a:pt x="526923" y="284226"/>
                  </a:moveTo>
                  <a:lnTo>
                    <a:pt x="436499" y="284226"/>
                  </a:lnTo>
                  <a:cubicBezTo>
                    <a:pt x="431165" y="194183"/>
                    <a:pt x="376936" y="114427"/>
                    <a:pt x="327914" y="51308"/>
                  </a:cubicBezTo>
                  <a:cubicBezTo>
                    <a:pt x="436499" y="70993"/>
                    <a:pt x="520192" y="166624"/>
                    <a:pt x="526923" y="284226"/>
                  </a:cubicBezTo>
                  <a:close/>
                  <a:moveTo>
                    <a:pt x="286512" y="0"/>
                  </a:moveTo>
                  <a:cubicBezTo>
                    <a:pt x="128143" y="0"/>
                    <a:pt x="0" y="134239"/>
                    <a:pt x="0" y="300101"/>
                  </a:cubicBezTo>
                  <a:cubicBezTo>
                    <a:pt x="0" y="465963"/>
                    <a:pt x="128143" y="600075"/>
                    <a:pt x="286512" y="600075"/>
                  </a:cubicBezTo>
                  <a:cubicBezTo>
                    <a:pt x="444881" y="600075"/>
                    <a:pt x="572897" y="465836"/>
                    <a:pt x="572897" y="300101"/>
                  </a:cubicBezTo>
                  <a:cubicBezTo>
                    <a:pt x="572897" y="134366"/>
                    <a:pt x="444754" y="0"/>
                    <a:pt x="286512" y="0"/>
                  </a:cubicBezTo>
                  <a:close/>
                </a:path>
              </a:pathLst>
            </a:custGeom>
            <a:solidFill>
              <a:srgbClr val="FFFFFF"/>
            </a:solidFill>
          </p:spPr>
          <p:txBody>
            <a:bodyPr/>
            <a:lstStyle/>
            <a:p>
              <a:endParaRPr lang="en-US"/>
            </a:p>
          </p:txBody>
        </p:sp>
        <p:sp>
          <p:nvSpPr>
            <p:cNvPr id="7" name="Freeform 7"/>
            <p:cNvSpPr/>
            <p:nvPr/>
          </p:nvSpPr>
          <p:spPr>
            <a:xfrm>
              <a:off x="63500" y="63500"/>
              <a:ext cx="598297" cy="625475"/>
            </a:xfrm>
            <a:custGeom>
              <a:avLst/>
              <a:gdLst/>
              <a:ahLst/>
              <a:cxnLst/>
              <a:rect l="l" t="t" r="r" b="b"/>
              <a:pathLst>
                <a:path w="598297" h="625475">
                  <a:moveTo>
                    <a:pt x="330581" y="553720"/>
                  </a:moveTo>
                  <a:cubicBezTo>
                    <a:pt x="379603" y="490601"/>
                    <a:pt x="431419" y="413512"/>
                    <a:pt x="436499" y="327787"/>
                  </a:cubicBezTo>
                  <a:cubicBezTo>
                    <a:pt x="436880" y="321056"/>
                    <a:pt x="442468" y="315849"/>
                    <a:pt x="449199" y="315849"/>
                  </a:cubicBezTo>
                  <a:lnTo>
                    <a:pt x="539623" y="315849"/>
                  </a:lnTo>
                  <a:cubicBezTo>
                    <a:pt x="543179" y="315849"/>
                    <a:pt x="546481" y="317246"/>
                    <a:pt x="548894" y="319786"/>
                  </a:cubicBezTo>
                  <a:cubicBezTo>
                    <a:pt x="551307" y="322326"/>
                    <a:pt x="552577" y="325755"/>
                    <a:pt x="552323" y="329184"/>
                  </a:cubicBezTo>
                  <a:cubicBezTo>
                    <a:pt x="545211" y="452501"/>
                    <a:pt x="457454" y="553085"/>
                    <a:pt x="342900" y="574040"/>
                  </a:cubicBezTo>
                  <a:cubicBezTo>
                    <a:pt x="337693" y="574929"/>
                    <a:pt x="332486" y="572643"/>
                    <a:pt x="329819" y="568071"/>
                  </a:cubicBezTo>
                  <a:cubicBezTo>
                    <a:pt x="327152" y="563499"/>
                    <a:pt x="327406" y="557911"/>
                    <a:pt x="330581" y="553720"/>
                  </a:cubicBezTo>
                  <a:moveTo>
                    <a:pt x="350647" y="569341"/>
                  </a:moveTo>
                  <a:lnTo>
                    <a:pt x="340614" y="561594"/>
                  </a:lnTo>
                  <a:lnTo>
                    <a:pt x="338328" y="549148"/>
                  </a:lnTo>
                  <a:cubicBezTo>
                    <a:pt x="440817" y="530479"/>
                    <a:pt x="520446" y="440055"/>
                    <a:pt x="526923" y="327914"/>
                  </a:cubicBezTo>
                  <a:lnTo>
                    <a:pt x="539623" y="328676"/>
                  </a:lnTo>
                  <a:lnTo>
                    <a:pt x="539623" y="341376"/>
                  </a:lnTo>
                  <a:lnTo>
                    <a:pt x="449199" y="341376"/>
                  </a:lnTo>
                  <a:lnTo>
                    <a:pt x="449199" y="328676"/>
                  </a:lnTo>
                  <a:lnTo>
                    <a:pt x="461899" y="329438"/>
                  </a:lnTo>
                  <a:cubicBezTo>
                    <a:pt x="456311" y="423672"/>
                    <a:pt x="399669" y="506222"/>
                    <a:pt x="350647" y="569468"/>
                  </a:cubicBezTo>
                  <a:close/>
                  <a:moveTo>
                    <a:pt x="58674" y="315849"/>
                  </a:moveTo>
                  <a:lnTo>
                    <a:pt x="149098" y="315849"/>
                  </a:lnTo>
                  <a:cubicBezTo>
                    <a:pt x="155829" y="315849"/>
                    <a:pt x="161290" y="321056"/>
                    <a:pt x="161798" y="327660"/>
                  </a:cubicBezTo>
                  <a:cubicBezTo>
                    <a:pt x="167513" y="413512"/>
                    <a:pt x="218821" y="490601"/>
                    <a:pt x="267716" y="553720"/>
                  </a:cubicBezTo>
                  <a:cubicBezTo>
                    <a:pt x="270891" y="557911"/>
                    <a:pt x="271272" y="563626"/>
                    <a:pt x="268478" y="568071"/>
                  </a:cubicBezTo>
                  <a:cubicBezTo>
                    <a:pt x="265684" y="572516"/>
                    <a:pt x="260477" y="574929"/>
                    <a:pt x="255397" y="574040"/>
                  </a:cubicBezTo>
                  <a:cubicBezTo>
                    <a:pt x="140843" y="553085"/>
                    <a:pt x="53086" y="452501"/>
                    <a:pt x="45974" y="329311"/>
                  </a:cubicBezTo>
                  <a:cubicBezTo>
                    <a:pt x="45720" y="325882"/>
                    <a:pt x="46990" y="322453"/>
                    <a:pt x="49403" y="319913"/>
                  </a:cubicBezTo>
                  <a:cubicBezTo>
                    <a:pt x="51816" y="317373"/>
                    <a:pt x="55118" y="315976"/>
                    <a:pt x="58674" y="315976"/>
                  </a:cubicBezTo>
                  <a:moveTo>
                    <a:pt x="58674" y="341376"/>
                  </a:moveTo>
                  <a:lnTo>
                    <a:pt x="58674" y="328676"/>
                  </a:lnTo>
                  <a:lnTo>
                    <a:pt x="71374" y="327914"/>
                  </a:lnTo>
                  <a:cubicBezTo>
                    <a:pt x="77851" y="440055"/>
                    <a:pt x="157480" y="530479"/>
                    <a:pt x="259969" y="549148"/>
                  </a:cubicBezTo>
                  <a:lnTo>
                    <a:pt x="257683" y="561594"/>
                  </a:lnTo>
                  <a:lnTo>
                    <a:pt x="247650" y="569341"/>
                  </a:lnTo>
                  <a:cubicBezTo>
                    <a:pt x="198628" y="506095"/>
                    <a:pt x="142748" y="423672"/>
                    <a:pt x="136398" y="329438"/>
                  </a:cubicBezTo>
                  <a:lnTo>
                    <a:pt x="149098" y="328549"/>
                  </a:lnTo>
                  <a:lnTo>
                    <a:pt x="149098" y="341249"/>
                  </a:lnTo>
                  <a:lnTo>
                    <a:pt x="58674" y="341249"/>
                  </a:lnTo>
                  <a:close/>
                  <a:moveTo>
                    <a:pt x="267716" y="71755"/>
                  </a:moveTo>
                  <a:cubicBezTo>
                    <a:pt x="218694" y="134874"/>
                    <a:pt x="166878" y="211963"/>
                    <a:pt x="161798" y="297688"/>
                  </a:cubicBezTo>
                  <a:cubicBezTo>
                    <a:pt x="161417" y="304419"/>
                    <a:pt x="155829" y="309626"/>
                    <a:pt x="149098" y="309626"/>
                  </a:cubicBezTo>
                  <a:lnTo>
                    <a:pt x="58674" y="309626"/>
                  </a:lnTo>
                  <a:cubicBezTo>
                    <a:pt x="55118" y="309626"/>
                    <a:pt x="51816" y="308229"/>
                    <a:pt x="49403" y="305689"/>
                  </a:cubicBezTo>
                  <a:cubicBezTo>
                    <a:pt x="46990" y="303149"/>
                    <a:pt x="45720" y="299720"/>
                    <a:pt x="45974" y="296291"/>
                  </a:cubicBezTo>
                  <a:cubicBezTo>
                    <a:pt x="53086" y="173101"/>
                    <a:pt x="140843" y="72390"/>
                    <a:pt x="255397" y="51562"/>
                  </a:cubicBezTo>
                  <a:cubicBezTo>
                    <a:pt x="260604" y="50673"/>
                    <a:pt x="265811" y="52959"/>
                    <a:pt x="268478" y="57531"/>
                  </a:cubicBezTo>
                  <a:cubicBezTo>
                    <a:pt x="271145" y="62103"/>
                    <a:pt x="270891" y="67691"/>
                    <a:pt x="267716" y="71882"/>
                  </a:cubicBezTo>
                  <a:moveTo>
                    <a:pt x="247650" y="56261"/>
                  </a:moveTo>
                  <a:lnTo>
                    <a:pt x="257683" y="64008"/>
                  </a:lnTo>
                  <a:lnTo>
                    <a:pt x="259969" y="76454"/>
                  </a:lnTo>
                  <a:cubicBezTo>
                    <a:pt x="157480" y="95123"/>
                    <a:pt x="77851" y="185547"/>
                    <a:pt x="71374" y="297688"/>
                  </a:cubicBezTo>
                  <a:lnTo>
                    <a:pt x="58674" y="296926"/>
                  </a:lnTo>
                  <a:lnTo>
                    <a:pt x="58674" y="284226"/>
                  </a:lnTo>
                  <a:lnTo>
                    <a:pt x="149098" y="284226"/>
                  </a:lnTo>
                  <a:lnTo>
                    <a:pt x="149098" y="296926"/>
                  </a:lnTo>
                  <a:lnTo>
                    <a:pt x="136398" y="296164"/>
                  </a:lnTo>
                  <a:cubicBezTo>
                    <a:pt x="141986" y="201930"/>
                    <a:pt x="198628" y="119380"/>
                    <a:pt x="247650" y="56134"/>
                  </a:cubicBezTo>
                  <a:close/>
                  <a:moveTo>
                    <a:pt x="314198" y="315849"/>
                  </a:moveTo>
                  <a:lnTo>
                    <a:pt x="418973" y="315849"/>
                  </a:lnTo>
                  <a:cubicBezTo>
                    <a:pt x="422529" y="315849"/>
                    <a:pt x="425831" y="317373"/>
                    <a:pt x="428244" y="319913"/>
                  </a:cubicBezTo>
                  <a:cubicBezTo>
                    <a:pt x="430657" y="322453"/>
                    <a:pt x="431927" y="326009"/>
                    <a:pt x="431546" y="329438"/>
                  </a:cubicBezTo>
                  <a:cubicBezTo>
                    <a:pt x="425196" y="415036"/>
                    <a:pt x="372237" y="491109"/>
                    <a:pt x="324104" y="553466"/>
                  </a:cubicBezTo>
                  <a:cubicBezTo>
                    <a:pt x="320802" y="557784"/>
                    <a:pt x="315087" y="559435"/>
                    <a:pt x="310007" y="557657"/>
                  </a:cubicBezTo>
                  <a:cubicBezTo>
                    <a:pt x="304927" y="555879"/>
                    <a:pt x="301371" y="551053"/>
                    <a:pt x="301371" y="545592"/>
                  </a:cubicBezTo>
                  <a:lnTo>
                    <a:pt x="301371" y="328549"/>
                  </a:lnTo>
                  <a:cubicBezTo>
                    <a:pt x="301371" y="321564"/>
                    <a:pt x="307086" y="315849"/>
                    <a:pt x="314071" y="315849"/>
                  </a:cubicBezTo>
                  <a:moveTo>
                    <a:pt x="314071" y="341249"/>
                  </a:moveTo>
                  <a:lnTo>
                    <a:pt x="314071" y="328549"/>
                  </a:lnTo>
                  <a:lnTo>
                    <a:pt x="326771" y="328549"/>
                  </a:lnTo>
                  <a:lnTo>
                    <a:pt x="326771" y="545719"/>
                  </a:lnTo>
                  <a:lnTo>
                    <a:pt x="314071" y="545719"/>
                  </a:lnTo>
                  <a:lnTo>
                    <a:pt x="304038" y="537972"/>
                  </a:lnTo>
                  <a:cubicBezTo>
                    <a:pt x="352552" y="475361"/>
                    <a:pt x="400685" y="404749"/>
                    <a:pt x="406400" y="327660"/>
                  </a:cubicBezTo>
                  <a:lnTo>
                    <a:pt x="419100" y="328549"/>
                  </a:lnTo>
                  <a:lnTo>
                    <a:pt x="419100" y="341249"/>
                  </a:lnTo>
                  <a:lnTo>
                    <a:pt x="314198" y="341249"/>
                  </a:lnTo>
                  <a:close/>
                  <a:moveTo>
                    <a:pt x="296672" y="328549"/>
                  </a:moveTo>
                  <a:lnTo>
                    <a:pt x="296672" y="545719"/>
                  </a:lnTo>
                  <a:cubicBezTo>
                    <a:pt x="296672" y="551180"/>
                    <a:pt x="293243" y="556006"/>
                    <a:pt x="288036" y="557784"/>
                  </a:cubicBezTo>
                  <a:cubicBezTo>
                    <a:pt x="282829" y="559562"/>
                    <a:pt x="277241" y="557784"/>
                    <a:pt x="273939" y="553593"/>
                  </a:cubicBezTo>
                  <a:cubicBezTo>
                    <a:pt x="225806" y="491363"/>
                    <a:pt x="172847" y="415163"/>
                    <a:pt x="166497" y="329565"/>
                  </a:cubicBezTo>
                  <a:cubicBezTo>
                    <a:pt x="166243" y="326009"/>
                    <a:pt x="167513" y="322580"/>
                    <a:pt x="169799" y="320040"/>
                  </a:cubicBezTo>
                  <a:cubicBezTo>
                    <a:pt x="172085" y="317500"/>
                    <a:pt x="175514" y="315976"/>
                    <a:pt x="179070" y="315976"/>
                  </a:cubicBezTo>
                  <a:lnTo>
                    <a:pt x="283845" y="315976"/>
                  </a:lnTo>
                  <a:cubicBezTo>
                    <a:pt x="290830" y="315976"/>
                    <a:pt x="296545" y="321691"/>
                    <a:pt x="296545" y="328676"/>
                  </a:cubicBezTo>
                  <a:moveTo>
                    <a:pt x="271145" y="328676"/>
                  </a:moveTo>
                  <a:lnTo>
                    <a:pt x="283845" y="328676"/>
                  </a:lnTo>
                  <a:lnTo>
                    <a:pt x="283845" y="341376"/>
                  </a:lnTo>
                  <a:lnTo>
                    <a:pt x="179324" y="341376"/>
                  </a:lnTo>
                  <a:lnTo>
                    <a:pt x="179324" y="328676"/>
                  </a:lnTo>
                  <a:lnTo>
                    <a:pt x="192024" y="327787"/>
                  </a:lnTo>
                  <a:cubicBezTo>
                    <a:pt x="197739" y="404876"/>
                    <a:pt x="245872" y="475615"/>
                    <a:pt x="294132" y="538099"/>
                  </a:cubicBezTo>
                  <a:lnTo>
                    <a:pt x="284099" y="545846"/>
                  </a:lnTo>
                  <a:lnTo>
                    <a:pt x="271399" y="545846"/>
                  </a:lnTo>
                  <a:lnTo>
                    <a:pt x="271399" y="328549"/>
                  </a:lnTo>
                  <a:close/>
                  <a:moveTo>
                    <a:pt x="324104" y="72136"/>
                  </a:moveTo>
                  <a:cubicBezTo>
                    <a:pt x="372237" y="134366"/>
                    <a:pt x="425196" y="209804"/>
                    <a:pt x="431546" y="296164"/>
                  </a:cubicBezTo>
                  <a:cubicBezTo>
                    <a:pt x="431800" y="299720"/>
                    <a:pt x="430530" y="303149"/>
                    <a:pt x="428244" y="305689"/>
                  </a:cubicBezTo>
                  <a:cubicBezTo>
                    <a:pt x="425958" y="308229"/>
                    <a:pt x="422529" y="309753"/>
                    <a:pt x="418973" y="309753"/>
                  </a:cubicBezTo>
                  <a:lnTo>
                    <a:pt x="314198" y="309753"/>
                  </a:lnTo>
                  <a:cubicBezTo>
                    <a:pt x="307213" y="309753"/>
                    <a:pt x="301498" y="304038"/>
                    <a:pt x="301498" y="297053"/>
                  </a:cubicBezTo>
                  <a:lnTo>
                    <a:pt x="301498" y="79756"/>
                  </a:lnTo>
                  <a:cubicBezTo>
                    <a:pt x="301498" y="74295"/>
                    <a:pt x="304927" y="69469"/>
                    <a:pt x="310134" y="67691"/>
                  </a:cubicBezTo>
                  <a:cubicBezTo>
                    <a:pt x="315341" y="65913"/>
                    <a:pt x="320929" y="67691"/>
                    <a:pt x="324231" y="71882"/>
                  </a:cubicBezTo>
                  <a:moveTo>
                    <a:pt x="304165" y="87630"/>
                  </a:moveTo>
                  <a:lnTo>
                    <a:pt x="314198" y="79883"/>
                  </a:lnTo>
                  <a:lnTo>
                    <a:pt x="326898" y="79883"/>
                  </a:lnTo>
                  <a:lnTo>
                    <a:pt x="326898" y="297053"/>
                  </a:lnTo>
                  <a:lnTo>
                    <a:pt x="314198" y="297053"/>
                  </a:lnTo>
                  <a:lnTo>
                    <a:pt x="314198" y="284353"/>
                  </a:lnTo>
                  <a:lnTo>
                    <a:pt x="418973" y="284353"/>
                  </a:lnTo>
                  <a:lnTo>
                    <a:pt x="418973" y="297053"/>
                  </a:lnTo>
                  <a:lnTo>
                    <a:pt x="406273" y="297942"/>
                  </a:lnTo>
                  <a:cubicBezTo>
                    <a:pt x="400558" y="220091"/>
                    <a:pt x="352425" y="150114"/>
                    <a:pt x="304165" y="87630"/>
                  </a:cubicBezTo>
                  <a:close/>
                  <a:moveTo>
                    <a:pt x="284099" y="309626"/>
                  </a:moveTo>
                  <a:lnTo>
                    <a:pt x="179324" y="309626"/>
                  </a:lnTo>
                  <a:cubicBezTo>
                    <a:pt x="175768" y="309626"/>
                    <a:pt x="172466" y="308102"/>
                    <a:pt x="170053" y="305562"/>
                  </a:cubicBezTo>
                  <a:cubicBezTo>
                    <a:pt x="167640" y="303022"/>
                    <a:pt x="166370" y="299466"/>
                    <a:pt x="166751" y="296037"/>
                  </a:cubicBezTo>
                  <a:cubicBezTo>
                    <a:pt x="173101" y="210439"/>
                    <a:pt x="226060" y="134366"/>
                    <a:pt x="274193" y="72009"/>
                  </a:cubicBezTo>
                  <a:cubicBezTo>
                    <a:pt x="277495" y="67691"/>
                    <a:pt x="283210" y="66040"/>
                    <a:pt x="288290" y="67818"/>
                  </a:cubicBezTo>
                  <a:cubicBezTo>
                    <a:pt x="293370" y="69596"/>
                    <a:pt x="296926" y="74422"/>
                    <a:pt x="296926" y="79883"/>
                  </a:cubicBezTo>
                  <a:lnTo>
                    <a:pt x="296926" y="297053"/>
                  </a:lnTo>
                  <a:cubicBezTo>
                    <a:pt x="296926" y="304038"/>
                    <a:pt x="291211" y="309753"/>
                    <a:pt x="284226" y="309753"/>
                  </a:cubicBezTo>
                  <a:moveTo>
                    <a:pt x="284226" y="284353"/>
                  </a:moveTo>
                  <a:lnTo>
                    <a:pt x="284226" y="297053"/>
                  </a:lnTo>
                  <a:lnTo>
                    <a:pt x="271526" y="297053"/>
                  </a:lnTo>
                  <a:lnTo>
                    <a:pt x="271526" y="79756"/>
                  </a:lnTo>
                  <a:lnTo>
                    <a:pt x="284226" y="79756"/>
                  </a:lnTo>
                  <a:lnTo>
                    <a:pt x="294259" y="87503"/>
                  </a:lnTo>
                  <a:cubicBezTo>
                    <a:pt x="245872" y="149987"/>
                    <a:pt x="197866" y="220726"/>
                    <a:pt x="192151" y="297815"/>
                  </a:cubicBezTo>
                  <a:lnTo>
                    <a:pt x="179451" y="296926"/>
                  </a:lnTo>
                  <a:lnTo>
                    <a:pt x="179451" y="284226"/>
                  </a:lnTo>
                  <a:lnTo>
                    <a:pt x="284226" y="284226"/>
                  </a:lnTo>
                  <a:close/>
                  <a:moveTo>
                    <a:pt x="539750" y="309753"/>
                  </a:moveTo>
                  <a:lnTo>
                    <a:pt x="449199" y="309753"/>
                  </a:lnTo>
                  <a:cubicBezTo>
                    <a:pt x="442468" y="309753"/>
                    <a:pt x="436880" y="304546"/>
                    <a:pt x="436499" y="297815"/>
                  </a:cubicBezTo>
                  <a:cubicBezTo>
                    <a:pt x="431419" y="212090"/>
                    <a:pt x="379603" y="135128"/>
                    <a:pt x="330581" y="71882"/>
                  </a:cubicBezTo>
                  <a:cubicBezTo>
                    <a:pt x="327406" y="67691"/>
                    <a:pt x="327025" y="61976"/>
                    <a:pt x="329819" y="57531"/>
                  </a:cubicBezTo>
                  <a:cubicBezTo>
                    <a:pt x="332613" y="53086"/>
                    <a:pt x="337820" y="50673"/>
                    <a:pt x="342900" y="51562"/>
                  </a:cubicBezTo>
                  <a:cubicBezTo>
                    <a:pt x="457454" y="72390"/>
                    <a:pt x="545211" y="173101"/>
                    <a:pt x="552323" y="296291"/>
                  </a:cubicBezTo>
                  <a:cubicBezTo>
                    <a:pt x="552577" y="299720"/>
                    <a:pt x="551307" y="303149"/>
                    <a:pt x="548894" y="305689"/>
                  </a:cubicBezTo>
                  <a:cubicBezTo>
                    <a:pt x="546481" y="308229"/>
                    <a:pt x="543179" y="309626"/>
                    <a:pt x="539623" y="309626"/>
                  </a:cubicBezTo>
                  <a:moveTo>
                    <a:pt x="539623" y="284226"/>
                  </a:moveTo>
                  <a:lnTo>
                    <a:pt x="539623" y="296926"/>
                  </a:lnTo>
                  <a:lnTo>
                    <a:pt x="526923" y="297688"/>
                  </a:lnTo>
                  <a:cubicBezTo>
                    <a:pt x="520446" y="185547"/>
                    <a:pt x="440817" y="95123"/>
                    <a:pt x="338328" y="76454"/>
                  </a:cubicBezTo>
                  <a:lnTo>
                    <a:pt x="340614" y="64008"/>
                  </a:lnTo>
                  <a:lnTo>
                    <a:pt x="350647" y="56261"/>
                  </a:lnTo>
                  <a:cubicBezTo>
                    <a:pt x="399669" y="119380"/>
                    <a:pt x="456311" y="201930"/>
                    <a:pt x="461899" y="296291"/>
                  </a:cubicBezTo>
                  <a:lnTo>
                    <a:pt x="449199" y="297053"/>
                  </a:lnTo>
                  <a:lnTo>
                    <a:pt x="449199" y="284353"/>
                  </a:lnTo>
                  <a:lnTo>
                    <a:pt x="539623" y="284353"/>
                  </a:lnTo>
                  <a:close/>
                  <a:moveTo>
                    <a:pt x="299212" y="25400"/>
                  </a:moveTo>
                  <a:cubicBezTo>
                    <a:pt x="148463" y="25400"/>
                    <a:pt x="25400" y="153416"/>
                    <a:pt x="25400" y="312801"/>
                  </a:cubicBezTo>
                  <a:lnTo>
                    <a:pt x="12700" y="312801"/>
                  </a:lnTo>
                  <a:lnTo>
                    <a:pt x="25400" y="312801"/>
                  </a:lnTo>
                  <a:cubicBezTo>
                    <a:pt x="25400" y="472186"/>
                    <a:pt x="148463" y="600202"/>
                    <a:pt x="299212" y="600202"/>
                  </a:cubicBezTo>
                  <a:lnTo>
                    <a:pt x="299212" y="612902"/>
                  </a:lnTo>
                  <a:lnTo>
                    <a:pt x="299212" y="600202"/>
                  </a:lnTo>
                  <a:cubicBezTo>
                    <a:pt x="449961" y="600202"/>
                    <a:pt x="573024" y="472186"/>
                    <a:pt x="573024" y="312801"/>
                  </a:cubicBezTo>
                  <a:lnTo>
                    <a:pt x="585724" y="312801"/>
                  </a:lnTo>
                  <a:lnTo>
                    <a:pt x="573024" y="312801"/>
                  </a:lnTo>
                  <a:cubicBezTo>
                    <a:pt x="572897" y="153416"/>
                    <a:pt x="449961" y="25400"/>
                    <a:pt x="299212" y="25400"/>
                  </a:cubicBezTo>
                  <a:lnTo>
                    <a:pt x="299212" y="12700"/>
                  </a:lnTo>
                  <a:lnTo>
                    <a:pt x="299212" y="25400"/>
                  </a:lnTo>
                  <a:moveTo>
                    <a:pt x="299212" y="0"/>
                  </a:moveTo>
                  <a:cubicBezTo>
                    <a:pt x="465074" y="0"/>
                    <a:pt x="598297" y="140462"/>
                    <a:pt x="598297" y="312801"/>
                  </a:cubicBezTo>
                  <a:cubicBezTo>
                    <a:pt x="598297" y="485140"/>
                    <a:pt x="465074" y="625475"/>
                    <a:pt x="299212" y="625475"/>
                  </a:cubicBezTo>
                  <a:cubicBezTo>
                    <a:pt x="133350" y="625475"/>
                    <a:pt x="0" y="485013"/>
                    <a:pt x="0" y="312801"/>
                  </a:cubicBezTo>
                  <a:cubicBezTo>
                    <a:pt x="0" y="140589"/>
                    <a:pt x="133350" y="0"/>
                    <a:pt x="299212" y="0"/>
                  </a:cubicBezTo>
                  <a:close/>
                </a:path>
              </a:pathLst>
            </a:custGeom>
            <a:solidFill>
              <a:srgbClr val="000000"/>
            </a:solidFill>
          </p:spPr>
          <p:txBody>
            <a:bodyPr/>
            <a:lstStyle/>
            <a:p>
              <a:endParaRPr lang="en-US"/>
            </a:p>
          </p:txBody>
        </p:sp>
      </p:grpSp>
      <p:grpSp>
        <p:nvGrpSpPr>
          <p:cNvPr id="8" name="Group 8"/>
          <p:cNvGrpSpPr>
            <a:grpSpLocks noChangeAspect="1"/>
          </p:cNvGrpSpPr>
          <p:nvPr/>
        </p:nvGrpSpPr>
        <p:grpSpPr>
          <a:xfrm>
            <a:off x="7531103" y="1600200"/>
            <a:ext cx="709641" cy="772478"/>
            <a:chOff x="0" y="0"/>
            <a:chExt cx="709638" cy="772478"/>
          </a:xfrm>
        </p:grpSpPr>
        <p:sp>
          <p:nvSpPr>
            <p:cNvPr id="9" name="Freeform 9"/>
            <p:cNvSpPr/>
            <p:nvPr/>
          </p:nvSpPr>
          <p:spPr>
            <a:xfrm>
              <a:off x="75184" y="76200"/>
              <a:ext cx="559308" cy="620141"/>
            </a:xfrm>
            <a:custGeom>
              <a:avLst/>
              <a:gdLst/>
              <a:ahLst/>
              <a:cxnLst/>
              <a:rect l="l" t="t" r="r" b="b"/>
              <a:pathLst>
                <a:path w="559308" h="620141">
                  <a:moveTo>
                    <a:pt x="472059" y="310007"/>
                  </a:moveTo>
                  <a:cubicBezTo>
                    <a:pt x="531622" y="249936"/>
                    <a:pt x="559308" y="191516"/>
                    <a:pt x="538988" y="154940"/>
                  </a:cubicBezTo>
                  <a:cubicBezTo>
                    <a:pt x="518668" y="118364"/>
                    <a:pt x="455930" y="114046"/>
                    <a:pt x="375920" y="137414"/>
                  </a:cubicBezTo>
                  <a:cubicBezTo>
                    <a:pt x="355473" y="54102"/>
                    <a:pt x="320294" y="0"/>
                    <a:pt x="279654" y="0"/>
                  </a:cubicBezTo>
                  <a:cubicBezTo>
                    <a:pt x="239014" y="0"/>
                    <a:pt x="203835" y="54102"/>
                    <a:pt x="183388" y="137541"/>
                  </a:cubicBezTo>
                  <a:cubicBezTo>
                    <a:pt x="103378" y="114173"/>
                    <a:pt x="40640" y="118618"/>
                    <a:pt x="20320" y="155067"/>
                  </a:cubicBezTo>
                  <a:cubicBezTo>
                    <a:pt x="0" y="191516"/>
                    <a:pt x="27686" y="250063"/>
                    <a:pt x="87249" y="310134"/>
                  </a:cubicBezTo>
                  <a:cubicBezTo>
                    <a:pt x="27686" y="370078"/>
                    <a:pt x="0" y="428625"/>
                    <a:pt x="20320" y="465074"/>
                  </a:cubicBezTo>
                  <a:cubicBezTo>
                    <a:pt x="32385" y="486664"/>
                    <a:pt x="59309" y="497078"/>
                    <a:pt x="95885" y="497078"/>
                  </a:cubicBezTo>
                  <a:cubicBezTo>
                    <a:pt x="125603" y="496316"/>
                    <a:pt x="154940" y="491490"/>
                    <a:pt x="183388" y="482600"/>
                  </a:cubicBezTo>
                  <a:cubicBezTo>
                    <a:pt x="203835" y="566039"/>
                    <a:pt x="238887" y="620141"/>
                    <a:pt x="279654" y="620141"/>
                  </a:cubicBezTo>
                  <a:cubicBezTo>
                    <a:pt x="320421" y="620141"/>
                    <a:pt x="355473" y="566039"/>
                    <a:pt x="375793" y="482600"/>
                  </a:cubicBezTo>
                  <a:cubicBezTo>
                    <a:pt x="404241" y="491490"/>
                    <a:pt x="433578" y="496316"/>
                    <a:pt x="463296" y="497078"/>
                  </a:cubicBezTo>
                  <a:cubicBezTo>
                    <a:pt x="499872" y="497078"/>
                    <a:pt x="526796" y="486664"/>
                    <a:pt x="538861" y="465074"/>
                  </a:cubicBezTo>
                  <a:cubicBezTo>
                    <a:pt x="559181" y="428625"/>
                    <a:pt x="531495" y="370078"/>
                    <a:pt x="471932" y="310007"/>
                  </a:cubicBezTo>
                  <a:close/>
                  <a:moveTo>
                    <a:pt x="464566" y="138557"/>
                  </a:moveTo>
                  <a:cubicBezTo>
                    <a:pt x="494538" y="138557"/>
                    <a:pt x="516382" y="146431"/>
                    <a:pt x="525526" y="162941"/>
                  </a:cubicBezTo>
                  <a:cubicBezTo>
                    <a:pt x="542036" y="192659"/>
                    <a:pt x="514858" y="244729"/>
                    <a:pt x="460629" y="298958"/>
                  </a:cubicBezTo>
                  <a:cubicBezTo>
                    <a:pt x="439039" y="278638"/>
                    <a:pt x="416052" y="259842"/>
                    <a:pt x="392049" y="242697"/>
                  </a:cubicBezTo>
                  <a:cubicBezTo>
                    <a:pt x="389763" y="212598"/>
                    <a:pt x="385445" y="182626"/>
                    <a:pt x="379349" y="153162"/>
                  </a:cubicBezTo>
                  <a:cubicBezTo>
                    <a:pt x="407035" y="144399"/>
                    <a:pt x="435610" y="139446"/>
                    <a:pt x="464566" y="138557"/>
                  </a:cubicBezTo>
                  <a:close/>
                  <a:moveTo>
                    <a:pt x="329565" y="399542"/>
                  </a:moveTo>
                  <a:cubicBezTo>
                    <a:pt x="312928" y="409575"/>
                    <a:pt x="296164" y="418592"/>
                    <a:pt x="279654" y="426847"/>
                  </a:cubicBezTo>
                  <a:cubicBezTo>
                    <a:pt x="263144" y="418592"/>
                    <a:pt x="246380" y="409448"/>
                    <a:pt x="229743" y="399542"/>
                  </a:cubicBezTo>
                  <a:cubicBezTo>
                    <a:pt x="213106" y="389636"/>
                    <a:pt x="197104" y="379222"/>
                    <a:pt x="181864" y="368427"/>
                  </a:cubicBezTo>
                  <a:cubicBezTo>
                    <a:pt x="180467" y="349504"/>
                    <a:pt x="179832" y="329946"/>
                    <a:pt x="179832" y="310007"/>
                  </a:cubicBezTo>
                  <a:cubicBezTo>
                    <a:pt x="179832" y="290068"/>
                    <a:pt x="180594" y="270510"/>
                    <a:pt x="181864" y="251587"/>
                  </a:cubicBezTo>
                  <a:cubicBezTo>
                    <a:pt x="196977" y="240919"/>
                    <a:pt x="212979" y="230505"/>
                    <a:pt x="229743" y="220472"/>
                  </a:cubicBezTo>
                  <a:cubicBezTo>
                    <a:pt x="246507" y="210439"/>
                    <a:pt x="263144" y="201422"/>
                    <a:pt x="279654" y="193167"/>
                  </a:cubicBezTo>
                  <a:cubicBezTo>
                    <a:pt x="296164" y="201422"/>
                    <a:pt x="312928" y="210566"/>
                    <a:pt x="329565" y="220472"/>
                  </a:cubicBezTo>
                  <a:cubicBezTo>
                    <a:pt x="346202" y="230378"/>
                    <a:pt x="362204" y="240792"/>
                    <a:pt x="377444" y="251587"/>
                  </a:cubicBezTo>
                  <a:cubicBezTo>
                    <a:pt x="378841" y="270510"/>
                    <a:pt x="379476" y="290068"/>
                    <a:pt x="379476" y="310007"/>
                  </a:cubicBezTo>
                  <a:cubicBezTo>
                    <a:pt x="379476" y="329946"/>
                    <a:pt x="378714" y="349504"/>
                    <a:pt x="377444" y="368427"/>
                  </a:cubicBezTo>
                  <a:cubicBezTo>
                    <a:pt x="362331" y="379095"/>
                    <a:pt x="346329" y="389509"/>
                    <a:pt x="329565" y="399542"/>
                  </a:cubicBezTo>
                  <a:close/>
                  <a:moveTo>
                    <a:pt x="375666" y="388874"/>
                  </a:moveTo>
                  <a:cubicBezTo>
                    <a:pt x="373253" y="413512"/>
                    <a:pt x="369570" y="438023"/>
                    <a:pt x="364617" y="462280"/>
                  </a:cubicBezTo>
                  <a:cubicBezTo>
                    <a:pt x="341757" y="454660"/>
                    <a:pt x="319405" y="445770"/>
                    <a:pt x="297561" y="435483"/>
                  </a:cubicBezTo>
                  <a:cubicBezTo>
                    <a:pt x="310642" y="428625"/>
                    <a:pt x="323977" y="421259"/>
                    <a:pt x="337312" y="413258"/>
                  </a:cubicBezTo>
                  <a:cubicBezTo>
                    <a:pt x="350647" y="405257"/>
                    <a:pt x="363347" y="397129"/>
                    <a:pt x="375666" y="388874"/>
                  </a:cubicBezTo>
                  <a:close/>
                  <a:moveTo>
                    <a:pt x="261747" y="435483"/>
                  </a:moveTo>
                  <a:cubicBezTo>
                    <a:pt x="239903" y="445770"/>
                    <a:pt x="217551" y="454660"/>
                    <a:pt x="194691" y="462280"/>
                  </a:cubicBezTo>
                  <a:cubicBezTo>
                    <a:pt x="189611" y="438023"/>
                    <a:pt x="185928" y="413512"/>
                    <a:pt x="183642" y="388874"/>
                  </a:cubicBezTo>
                  <a:cubicBezTo>
                    <a:pt x="195961" y="397256"/>
                    <a:pt x="208788" y="405384"/>
                    <a:pt x="221996" y="413385"/>
                  </a:cubicBezTo>
                  <a:cubicBezTo>
                    <a:pt x="235204" y="421386"/>
                    <a:pt x="248539" y="428752"/>
                    <a:pt x="261747" y="435610"/>
                  </a:cubicBezTo>
                  <a:close/>
                  <a:moveTo>
                    <a:pt x="165735" y="356743"/>
                  </a:moveTo>
                  <a:cubicBezTo>
                    <a:pt x="146304" y="342265"/>
                    <a:pt x="127635" y="326771"/>
                    <a:pt x="109855" y="310134"/>
                  </a:cubicBezTo>
                  <a:cubicBezTo>
                    <a:pt x="127635" y="293497"/>
                    <a:pt x="146304" y="277876"/>
                    <a:pt x="165735" y="263525"/>
                  </a:cubicBezTo>
                  <a:cubicBezTo>
                    <a:pt x="164973" y="278765"/>
                    <a:pt x="164465" y="294259"/>
                    <a:pt x="164465" y="310134"/>
                  </a:cubicBezTo>
                  <a:cubicBezTo>
                    <a:pt x="164465" y="326009"/>
                    <a:pt x="164846" y="341630"/>
                    <a:pt x="165735" y="356743"/>
                  </a:cubicBezTo>
                  <a:close/>
                  <a:moveTo>
                    <a:pt x="183642" y="231267"/>
                  </a:moveTo>
                  <a:cubicBezTo>
                    <a:pt x="186055" y="206629"/>
                    <a:pt x="189738" y="182118"/>
                    <a:pt x="194691" y="157861"/>
                  </a:cubicBezTo>
                  <a:cubicBezTo>
                    <a:pt x="217424" y="165481"/>
                    <a:pt x="239776" y="174371"/>
                    <a:pt x="261620" y="184658"/>
                  </a:cubicBezTo>
                  <a:cubicBezTo>
                    <a:pt x="248539" y="191516"/>
                    <a:pt x="235331" y="198882"/>
                    <a:pt x="221996" y="206883"/>
                  </a:cubicBezTo>
                  <a:cubicBezTo>
                    <a:pt x="208661" y="214884"/>
                    <a:pt x="195961" y="223012"/>
                    <a:pt x="183642" y="231394"/>
                  </a:cubicBezTo>
                  <a:close/>
                  <a:moveTo>
                    <a:pt x="297561" y="184658"/>
                  </a:moveTo>
                  <a:cubicBezTo>
                    <a:pt x="319405" y="174498"/>
                    <a:pt x="341757" y="165481"/>
                    <a:pt x="364490" y="157988"/>
                  </a:cubicBezTo>
                  <a:cubicBezTo>
                    <a:pt x="369570" y="182245"/>
                    <a:pt x="373253" y="206756"/>
                    <a:pt x="375539" y="231394"/>
                  </a:cubicBezTo>
                  <a:cubicBezTo>
                    <a:pt x="363220" y="223012"/>
                    <a:pt x="350393" y="214884"/>
                    <a:pt x="337185" y="206883"/>
                  </a:cubicBezTo>
                  <a:cubicBezTo>
                    <a:pt x="323977" y="198882"/>
                    <a:pt x="310642" y="191516"/>
                    <a:pt x="297561" y="184658"/>
                  </a:cubicBezTo>
                  <a:close/>
                  <a:moveTo>
                    <a:pt x="393573" y="263525"/>
                  </a:moveTo>
                  <a:cubicBezTo>
                    <a:pt x="413004" y="278003"/>
                    <a:pt x="431673" y="293497"/>
                    <a:pt x="449453" y="310134"/>
                  </a:cubicBezTo>
                  <a:cubicBezTo>
                    <a:pt x="431673" y="326771"/>
                    <a:pt x="413004" y="342392"/>
                    <a:pt x="393573" y="356743"/>
                  </a:cubicBezTo>
                  <a:cubicBezTo>
                    <a:pt x="394335" y="341503"/>
                    <a:pt x="394843" y="326009"/>
                    <a:pt x="394843" y="310134"/>
                  </a:cubicBezTo>
                  <a:cubicBezTo>
                    <a:pt x="394843" y="294259"/>
                    <a:pt x="394462" y="278638"/>
                    <a:pt x="393573" y="263525"/>
                  </a:cubicBezTo>
                  <a:close/>
                  <a:moveTo>
                    <a:pt x="279654" y="15875"/>
                  </a:moveTo>
                  <a:cubicBezTo>
                    <a:pt x="312801" y="15875"/>
                    <a:pt x="342646" y="66421"/>
                    <a:pt x="360934" y="142113"/>
                  </a:cubicBezTo>
                  <a:cubicBezTo>
                    <a:pt x="333121" y="151384"/>
                    <a:pt x="305943" y="162433"/>
                    <a:pt x="279654" y="175514"/>
                  </a:cubicBezTo>
                  <a:cubicBezTo>
                    <a:pt x="253365" y="162560"/>
                    <a:pt x="226187" y="151384"/>
                    <a:pt x="198374" y="142113"/>
                  </a:cubicBezTo>
                  <a:cubicBezTo>
                    <a:pt x="216662" y="66421"/>
                    <a:pt x="246634" y="15875"/>
                    <a:pt x="279654" y="15875"/>
                  </a:cubicBezTo>
                  <a:close/>
                  <a:moveTo>
                    <a:pt x="33655" y="162941"/>
                  </a:moveTo>
                  <a:cubicBezTo>
                    <a:pt x="50165" y="133223"/>
                    <a:pt x="107442" y="131699"/>
                    <a:pt x="179832" y="153162"/>
                  </a:cubicBezTo>
                  <a:cubicBezTo>
                    <a:pt x="173609" y="182753"/>
                    <a:pt x="169418" y="212598"/>
                    <a:pt x="167132" y="242824"/>
                  </a:cubicBezTo>
                  <a:cubicBezTo>
                    <a:pt x="143129" y="259969"/>
                    <a:pt x="120142" y="278765"/>
                    <a:pt x="98552" y="299085"/>
                  </a:cubicBezTo>
                  <a:cubicBezTo>
                    <a:pt x="44323" y="244856"/>
                    <a:pt x="17145" y="192786"/>
                    <a:pt x="33655" y="163068"/>
                  </a:cubicBezTo>
                  <a:close/>
                  <a:moveTo>
                    <a:pt x="33655" y="457073"/>
                  </a:moveTo>
                  <a:cubicBezTo>
                    <a:pt x="17145" y="427355"/>
                    <a:pt x="44323" y="375285"/>
                    <a:pt x="98552" y="321056"/>
                  </a:cubicBezTo>
                  <a:cubicBezTo>
                    <a:pt x="120142" y="341376"/>
                    <a:pt x="143129" y="360172"/>
                    <a:pt x="167132" y="377317"/>
                  </a:cubicBezTo>
                  <a:cubicBezTo>
                    <a:pt x="169418" y="407416"/>
                    <a:pt x="173736" y="437388"/>
                    <a:pt x="179832" y="466979"/>
                  </a:cubicBezTo>
                  <a:cubicBezTo>
                    <a:pt x="107315" y="488442"/>
                    <a:pt x="50165" y="486791"/>
                    <a:pt x="33655" y="457200"/>
                  </a:cubicBezTo>
                  <a:close/>
                  <a:moveTo>
                    <a:pt x="279654" y="604139"/>
                  </a:moveTo>
                  <a:cubicBezTo>
                    <a:pt x="246507" y="604139"/>
                    <a:pt x="216535" y="553593"/>
                    <a:pt x="198374" y="477901"/>
                  </a:cubicBezTo>
                  <a:cubicBezTo>
                    <a:pt x="226187" y="468630"/>
                    <a:pt x="253365" y="457581"/>
                    <a:pt x="279654" y="444500"/>
                  </a:cubicBezTo>
                  <a:cubicBezTo>
                    <a:pt x="305943" y="457454"/>
                    <a:pt x="333121" y="468630"/>
                    <a:pt x="360934" y="477901"/>
                  </a:cubicBezTo>
                  <a:cubicBezTo>
                    <a:pt x="342646" y="553593"/>
                    <a:pt x="312674" y="604139"/>
                    <a:pt x="279654" y="604139"/>
                  </a:cubicBezTo>
                  <a:close/>
                  <a:moveTo>
                    <a:pt x="525653" y="457073"/>
                  </a:moveTo>
                  <a:cubicBezTo>
                    <a:pt x="509143" y="486791"/>
                    <a:pt x="451866" y="488315"/>
                    <a:pt x="379476" y="466852"/>
                  </a:cubicBezTo>
                  <a:cubicBezTo>
                    <a:pt x="385699" y="437261"/>
                    <a:pt x="389890" y="407416"/>
                    <a:pt x="392176" y="377190"/>
                  </a:cubicBezTo>
                  <a:cubicBezTo>
                    <a:pt x="416179" y="360045"/>
                    <a:pt x="439166" y="341249"/>
                    <a:pt x="460756" y="320929"/>
                  </a:cubicBezTo>
                  <a:cubicBezTo>
                    <a:pt x="514985" y="375158"/>
                    <a:pt x="542163" y="427228"/>
                    <a:pt x="525653" y="456946"/>
                  </a:cubicBezTo>
                  <a:close/>
                </a:path>
              </a:pathLst>
            </a:custGeom>
            <a:solidFill>
              <a:srgbClr val="FFFFFF"/>
            </a:solidFill>
          </p:spPr>
          <p:txBody>
            <a:bodyPr/>
            <a:lstStyle/>
            <a:p>
              <a:endParaRPr lang="en-US"/>
            </a:p>
          </p:txBody>
        </p:sp>
        <p:sp>
          <p:nvSpPr>
            <p:cNvPr id="10" name="Freeform 10"/>
            <p:cNvSpPr/>
            <p:nvPr/>
          </p:nvSpPr>
          <p:spPr>
            <a:xfrm>
              <a:off x="60325" y="63500"/>
              <a:ext cx="589153" cy="645414"/>
            </a:xfrm>
            <a:custGeom>
              <a:avLst/>
              <a:gdLst/>
              <a:ahLst/>
              <a:cxnLst/>
              <a:rect l="l" t="t" r="r" b="b"/>
              <a:pathLst>
                <a:path w="589153" h="645414">
                  <a:moveTo>
                    <a:pt x="399796" y="134493"/>
                  </a:moveTo>
                  <a:cubicBezTo>
                    <a:pt x="399796" y="134493"/>
                    <a:pt x="399796" y="134493"/>
                    <a:pt x="399796" y="134493"/>
                  </a:cubicBezTo>
                  <a:lnTo>
                    <a:pt x="399796" y="134493"/>
                  </a:lnTo>
                  <a:cubicBezTo>
                    <a:pt x="399796" y="134493"/>
                    <a:pt x="399796" y="134493"/>
                    <a:pt x="399796" y="134493"/>
                  </a:cubicBezTo>
                  <a:close/>
                  <a:moveTo>
                    <a:pt x="294513" y="41275"/>
                  </a:moveTo>
                  <a:cubicBezTo>
                    <a:pt x="315087" y="41275"/>
                    <a:pt x="341757" y="75565"/>
                    <a:pt x="360680" y="146558"/>
                  </a:cubicBezTo>
                  <a:cubicBezTo>
                    <a:pt x="338201" y="154432"/>
                    <a:pt x="316103" y="163703"/>
                    <a:pt x="294513" y="173990"/>
                  </a:cubicBezTo>
                  <a:cubicBezTo>
                    <a:pt x="272923" y="163576"/>
                    <a:pt x="250825" y="154432"/>
                    <a:pt x="228346" y="146558"/>
                  </a:cubicBezTo>
                  <a:cubicBezTo>
                    <a:pt x="247269" y="75565"/>
                    <a:pt x="273939" y="41275"/>
                    <a:pt x="294513" y="41275"/>
                  </a:cubicBezTo>
                  <a:close/>
                  <a:moveTo>
                    <a:pt x="294513" y="173990"/>
                  </a:moveTo>
                  <a:cubicBezTo>
                    <a:pt x="294513" y="173990"/>
                    <a:pt x="294513" y="173990"/>
                    <a:pt x="294513" y="173990"/>
                  </a:cubicBezTo>
                  <a:lnTo>
                    <a:pt x="294513" y="173990"/>
                  </a:lnTo>
                  <a:cubicBezTo>
                    <a:pt x="294513" y="173990"/>
                    <a:pt x="294513" y="173990"/>
                    <a:pt x="294513" y="173990"/>
                  </a:cubicBezTo>
                  <a:close/>
                  <a:moveTo>
                    <a:pt x="219329" y="187198"/>
                  </a:moveTo>
                  <a:cubicBezTo>
                    <a:pt x="229108" y="190754"/>
                    <a:pt x="238760" y="194437"/>
                    <a:pt x="248285" y="198501"/>
                  </a:cubicBezTo>
                  <a:lnTo>
                    <a:pt x="248285" y="198501"/>
                  </a:lnTo>
                  <a:lnTo>
                    <a:pt x="230505" y="208534"/>
                  </a:lnTo>
                  <a:cubicBezTo>
                    <a:pt x="225044" y="211836"/>
                    <a:pt x="219710" y="215138"/>
                    <a:pt x="214376" y="218440"/>
                  </a:cubicBezTo>
                  <a:cubicBezTo>
                    <a:pt x="215773" y="208026"/>
                    <a:pt x="217424" y="197612"/>
                    <a:pt x="219329" y="187198"/>
                  </a:cubicBezTo>
                  <a:close/>
                  <a:moveTo>
                    <a:pt x="369824" y="187198"/>
                  </a:moveTo>
                  <a:cubicBezTo>
                    <a:pt x="371729" y="197612"/>
                    <a:pt x="373507" y="208153"/>
                    <a:pt x="374904" y="218694"/>
                  </a:cubicBezTo>
                  <a:lnTo>
                    <a:pt x="358648" y="208407"/>
                  </a:lnTo>
                  <a:cubicBezTo>
                    <a:pt x="352806" y="204978"/>
                    <a:pt x="346964" y="201549"/>
                    <a:pt x="341249" y="198247"/>
                  </a:cubicBezTo>
                  <a:lnTo>
                    <a:pt x="341249" y="198247"/>
                  </a:lnTo>
                  <a:cubicBezTo>
                    <a:pt x="350647" y="194310"/>
                    <a:pt x="360172" y="190627"/>
                    <a:pt x="369824" y="187198"/>
                  </a:cubicBezTo>
                  <a:close/>
                  <a:moveTo>
                    <a:pt x="109601" y="164084"/>
                  </a:moveTo>
                  <a:cubicBezTo>
                    <a:pt x="128397" y="164084"/>
                    <a:pt x="151892" y="167386"/>
                    <a:pt x="179959" y="174879"/>
                  </a:cubicBezTo>
                  <a:lnTo>
                    <a:pt x="179959" y="174879"/>
                  </a:lnTo>
                  <a:cubicBezTo>
                    <a:pt x="175260" y="199263"/>
                    <a:pt x="171831" y="223901"/>
                    <a:pt x="169799" y="248539"/>
                  </a:cubicBezTo>
                  <a:lnTo>
                    <a:pt x="169799" y="248539"/>
                  </a:lnTo>
                  <a:cubicBezTo>
                    <a:pt x="150368" y="262636"/>
                    <a:pt x="131699" y="277749"/>
                    <a:pt x="113919" y="293878"/>
                  </a:cubicBezTo>
                  <a:cubicBezTo>
                    <a:pt x="64770" y="242062"/>
                    <a:pt x="49022" y="200914"/>
                    <a:pt x="59690" y="181737"/>
                  </a:cubicBezTo>
                  <a:cubicBezTo>
                    <a:pt x="65786" y="170815"/>
                    <a:pt x="82804" y="163957"/>
                    <a:pt x="109728" y="163957"/>
                  </a:cubicBezTo>
                  <a:close/>
                  <a:moveTo>
                    <a:pt x="479806" y="164084"/>
                  </a:moveTo>
                  <a:cubicBezTo>
                    <a:pt x="508508" y="164211"/>
                    <a:pt x="523748" y="171831"/>
                    <a:pt x="529336" y="181864"/>
                  </a:cubicBezTo>
                  <a:cubicBezTo>
                    <a:pt x="540004" y="201041"/>
                    <a:pt x="524256" y="242189"/>
                    <a:pt x="475107" y="294005"/>
                  </a:cubicBezTo>
                  <a:cubicBezTo>
                    <a:pt x="457327" y="277876"/>
                    <a:pt x="438658" y="262636"/>
                    <a:pt x="419227" y="248666"/>
                  </a:cubicBezTo>
                  <a:lnTo>
                    <a:pt x="419227" y="248666"/>
                  </a:lnTo>
                  <a:cubicBezTo>
                    <a:pt x="417068" y="223901"/>
                    <a:pt x="413766" y="199263"/>
                    <a:pt x="409067" y="174752"/>
                  </a:cubicBezTo>
                  <a:lnTo>
                    <a:pt x="409067" y="174752"/>
                  </a:lnTo>
                  <a:cubicBezTo>
                    <a:pt x="432181" y="168275"/>
                    <a:pt x="455930" y="164719"/>
                    <a:pt x="479933" y="164084"/>
                  </a:cubicBezTo>
                  <a:close/>
                  <a:moveTo>
                    <a:pt x="167132" y="302514"/>
                  </a:moveTo>
                  <a:lnTo>
                    <a:pt x="166624" y="322707"/>
                  </a:lnTo>
                  <a:cubicBezTo>
                    <a:pt x="166624" y="329438"/>
                    <a:pt x="166751" y="336042"/>
                    <a:pt x="166878" y="342646"/>
                  </a:cubicBezTo>
                  <a:cubicBezTo>
                    <a:pt x="159004" y="336169"/>
                    <a:pt x="151130" y="329565"/>
                    <a:pt x="143510" y="322707"/>
                  </a:cubicBezTo>
                  <a:cubicBezTo>
                    <a:pt x="151257" y="315849"/>
                    <a:pt x="159131" y="309118"/>
                    <a:pt x="167132" y="302514"/>
                  </a:cubicBezTo>
                  <a:close/>
                  <a:moveTo>
                    <a:pt x="422148" y="302768"/>
                  </a:moveTo>
                  <a:cubicBezTo>
                    <a:pt x="430022" y="309245"/>
                    <a:pt x="437896" y="315849"/>
                    <a:pt x="445516" y="322707"/>
                  </a:cubicBezTo>
                  <a:cubicBezTo>
                    <a:pt x="437769" y="329692"/>
                    <a:pt x="429895" y="336296"/>
                    <a:pt x="421894" y="342900"/>
                  </a:cubicBezTo>
                  <a:lnTo>
                    <a:pt x="422402" y="322707"/>
                  </a:lnTo>
                  <a:cubicBezTo>
                    <a:pt x="422402" y="315976"/>
                    <a:pt x="422275" y="309372"/>
                    <a:pt x="422148" y="302768"/>
                  </a:cubicBezTo>
                  <a:close/>
                  <a:moveTo>
                    <a:pt x="294259" y="220218"/>
                  </a:moveTo>
                  <a:lnTo>
                    <a:pt x="337820" y="244094"/>
                  </a:lnTo>
                  <a:cubicBezTo>
                    <a:pt x="352298" y="252730"/>
                    <a:pt x="366268" y="261747"/>
                    <a:pt x="379730" y="271018"/>
                  </a:cubicBezTo>
                  <a:lnTo>
                    <a:pt x="381508" y="322707"/>
                  </a:lnTo>
                  <a:cubicBezTo>
                    <a:pt x="381508" y="340106"/>
                    <a:pt x="381000" y="357251"/>
                    <a:pt x="379857" y="374015"/>
                  </a:cubicBezTo>
                  <a:lnTo>
                    <a:pt x="379857" y="374015"/>
                  </a:lnTo>
                  <a:lnTo>
                    <a:pt x="337947" y="401320"/>
                  </a:lnTo>
                  <a:cubicBezTo>
                    <a:pt x="323596" y="409956"/>
                    <a:pt x="309118" y="417957"/>
                    <a:pt x="294767" y="425196"/>
                  </a:cubicBezTo>
                  <a:lnTo>
                    <a:pt x="251079" y="401320"/>
                  </a:lnTo>
                  <a:cubicBezTo>
                    <a:pt x="236601" y="392684"/>
                    <a:pt x="222504" y="383540"/>
                    <a:pt x="209169" y="374396"/>
                  </a:cubicBezTo>
                  <a:lnTo>
                    <a:pt x="207391" y="322707"/>
                  </a:lnTo>
                  <a:cubicBezTo>
                    <a:pt x="207391" y="305308"/>
                    <a:pt x="207899" y="288163"/>
                    <a:pt x="209042" y="271526"/>
                  </a:cubicBezTo>
                  <a:lnTo>
                    <a:pt x="251206" y="244221"/>
                  </a:lnTo>
                  <a:cubicBezTo>
                    <a:pt x="265557" y="235585"/>
                    <a:pt x="280035" y="227584"/>
                    <a:pt x="294386" y="220345"/>
                  </a:cubicBezTo>
                  <a:close/>
                  <a:moveTo>
                    <a:pt x="294767" y="425196"/>
                  </a:moveTo>
                  <a:cubicBezTo>
                    <a:pt x="294767" y="425196"/>
                    <a:pt x="294767" y="425196"/>
                    <a:pt x="294767" y="425196"/>
                  </a:cubicBezTo>
                  <a:close/>
                  <a:moveTo>
                    <a:pt x="214249" y="426593"/>
                  </a:moveTo>
                  <a:lnTo>
                    <a:pt x="230505" y="436880"/>
                  </a:lnTo>
                  <a:cubicBezTo>
                    <a:pt x="236347" y="440309"/>
                    <a:pt x="242189" y="443738"/>
                    <a:pt x="248031" y="447040"/>
                  </a:cubicBezTo>
                  <a:cubicBezTo>
                    <a:pt x="238633" y="450977"/>
                    <a:pt x="229108" y="454660"/>
                    <a:pt x="219456" y="458216"/>
                  </a:cubicBezTo>
                  <a:cubicBezTo>
                    <a:pt x="217551" y="447675"/>
                    <a:pt x="215773" y="437261"/>
                    <a:pt x="214376" y="426593"/>
                  </a:cubicBezTo>
                  <a:close/>
                  <a:moveTo>
                    <a:pt x="374777" y="426974"/>
                  </a:moveTo>
                  <a:cubicBezTo>
                    <a:pt x="373380" y="437388"/>
                    <a:pt x="371729" y="447802"/>
                    <a:pt x="369824" y="458216"/>
                  </a:cubicBezTo>
                  <a:cubicBezTo>
                    <a:pt x="360172" y="454787"/>
                    <a:pt x="350647" y="450977"/>
                    <a:pt x="341249" y="447040"/>
                  </a:cubicBezTo>
                  <a:cubicBezTo>
                    <a:pt x="347091" y="443738"/>
                    <a:pt x="352933" y="440436"/>
                    <a:pt x="358648" y="436880"/>
                  </a:cubicBezTo>
                  <a:cubicBezTo>
                    <a:pt x="364109" y="433578"/>
                    <a:pt x="369443" y="430276"/>
                    <a:pt x="374777" y="426974"/>
                  </a:cubicBezTo>
                  <a:close/>
                  <a:moveTo>
                    <a:pt x="475107" y="351409"/>
                  </a:moveTo>
                  <a:cubicBezTo>
                    <a:pt x="524256" y="403225"/>
                    <a:pt x="540004" y="444373"/>
                    <a:pt x="529336" y="463550"/>
                  </a:cubicBezTo>
                  <a:cubicBezTo>
                    <a:pt x="523240" y="474472"/>
                    <a:pt x="506222" y="481330"/>
                    <a:pt x="479298" y="481330"/>
                  </a:cubicBezTo>
                  <a:cubicBezTo>
                    <a:pt x="460502" y="481330"/>
                    <a:pt x="437007" y="478028"/>
                    <a:pt x="409067" y="470535"/>
                  </a:cubicBezTo>
                  <a:cubicBezTo>
                    <a:pt x="413766" y="446151"/>
                    <a:pt x="417195" y="421513"/>
                    <a:pt x="419227" y="396875"/>
                  </a:cubicBezTo>
                  <a:cubicBezTo>
                    <a:pt x="438658" y="382778"/>
                    <a:pt x="457327" y="367665"/>
                    <a:pt x="475107" y="351536"/>
                  </a:cubicBezTo>
                  <a:close/>
                  <a:moveTo>
                    <a:pt x="113792" y="351409"/>
                  </a:moveTo>
                  <a:cubicBezTo>
                    <a:pt x="131572" y="367538"/>
                    <a:pt x="150241" y="382778"/>
                    <a:pt x="169672" y="396875"/>
                  </a:cubicBezTo>
                  <a:cubicBezTo>
                    <a:pt x="171704" y="421640"/>
                    <a:pt x="175133" y="446278"/>
                    <a:pt x="179832" y="470535"/>
                  </a:cubicBezTo>
                  <a:cubicBezTo>
                    <a:pt x="151765" y="478028"/>
                    <a:pt x="128270" y="481330"/>
                    <a:pt x="109474" y="481330"/>
                  </a:cubicBezTo>
                  <a:cubicBezTo>
                    <a:pt x="82550" y="481330"/>
                    <a:pt x="65532" y="474472"/>
                    <a:pt x="59436" y="463550"/>
                  </a:cubicBezTo>
                  <a:cubicBezTo>
                    <a:pt x="48768" y="444373"/>
                    <a:pt x="64516" y="403225"/>
                    <a:pt x="113665" y="351409"/>
                  </a:cubicBezTo>
                  <a:close/>
                  <a:moveTo>
                    <a:pt x="294386" y="471297"/>
                  </a:moveTo>
                  <a:cubicBezTo>
                    <a:pt x="315976" y="481711"/>
                    <a:pt x="338074" y="490855"/>
                    <a:pt x="360553" y="498729"/>
                  </a:cubicBezTo>
                  <a:lnTo>
                    <a:pt x="360553" y="498729"/>
                  </a:lnTo>
                  <a:cubicBezTo>
                    <a:pt x="341630" y="569722"/>
                    <a:pt x="314960" y="604012"/>
                    <a:pt x="294386" y="604012"/>
                  </a:cubicBezTo>
                  <a:cubicBezTo>
                    <a:pt x="273812" y="604012"/>
                    <a:pt x="247142" y="569722"/>
                    <a:pt x="228219" y="498729"/>
                  </a:cubicBezTo>
                  <a:lnTo>
                    <a:pt x="228219" y="498729"/>
                  </a:lnTo>
                  <a:cubicBezTo>
                    <a:pt x="250698" y="490855"/>
                    <a:pt x="272796" y="481584"/>
                    <a:pt x="294386" y="471297"/>
                  </a:cubicBezTo>
                  <a:close/>
                  <a:moveTo>
                    <a:pt x="294513" y="0"/>
                  </a:moveTo>
                  <a:cubicBezTo>
                    <a:pt x="245491" y="0"/>
                    <a:pt x="209804" y="58928"/>
                    <a:pt x="189230" y="134493"/>
                  </a:cubicBezTo>
                  <a:cubicBezTo>
                    <a:pt x="161417" y="127254"/>
                    <a:pt x="134493" y="123063"/>
                    <a:pt x="110617" y="123063"/>
                  </a:cubicBezTo>
                  <a:cubicBezTo>
                    <a:pt x="70993" y="123063"/>
                    <a:pt x="39243" y="134366"/>
                    <a:pt x="24130" y="161544"/>
                  </a:cubicBezTo>
                  <a:cubicBezTo>
                    <a:pt x="0" y="204851"/>
                    <a:pt x="30988" y="266065"/>
                    <a:pt x="84455" y="322707"/>
                  </a:cubicBezTo>
                  <a:cubicBezTo>
                    <a:pt x="30988" y="379349"/>
                    <a:pt x="0" y="440563"/>
                    <a:pt x="24130" y="483870"/>
                  </a:cubicBezTo>
                  <a:cubicBezTo>
                    <a:pt x="39624" y="511556"/>
                    <a:pt x="72644" y="522351"/>
                    <a:pt x="111125" y="522351"/>
                  </a:cubicBezTo>
                  <a:cubicBezTo>
                    <a:pt x="137541" y="521716"/>
                    <a:pt x="163703" y="517906"/>
                    <a:pt x="189230" y="511048"/>
                  </a:cubicBezTo>
                  <a:lnTo>
                    <a:pt x="189230" y="511048"/>
                  </a:lnTo>
                  <a:cubicBezTo>
                    <a:pt x="209804" y="586613"/>
                    <a:pt x="245491" y="645414"/>
                    <a:pt x="294513" y="645414"/>
                  </a:cubicBezTo>
                  <a:cubicBezTo>
                    <a:pt x="343535" y="645414"/>
                    <a:pt x="379095" y="586613"/>
                    <a:pt x="399796" y="511048"/>
                  </a:cubicBezTo>
                  <a:cubicBezTo>
                    <a:pt x="425323" y="517906"/>
                    <a:pt x="451612" y="521716"/>
                    <a:pt x="478282" y="522351"/>
                  </a:cubicBezTo>
                  <a:cubicBezTo>
                    <a:pt x="516382" y="522351"/>
                    <a:pt x="549529" y="511556"/>
                    <a:pt x="565023" y="483870"/>
                  </a:cubicBezTo>
                  <a:cubicBezTo>
                    <a:pt x="589153" y="440563"/>
                    <a:pt x="558165" y="379349"/>
                    <a:pt x="504698" y="322707"/>
                  </a:cubicBezTo>
                  <a:cubicBezTo>
                    <a:pt x="558165" y="266065"/>
                    <a:pt x="589153" y="204851"/>
                    <a:pt x="565023" y="161544"/>
                  </a:cubicBezTo>
                  <a:cubicBezTo>
                    <a:pt x="549910" y="134366"/>
                    <a:pt x="518160" y="123063"/>
                    <a:pt x="478536" y="123063"/>
                  </a:cubicBezTo>
                  <a:cubicBezTo>
                    <a:pt x="454533" y="123063"/>
                    <a:pt x="427736" y="127254"/>
                    <a:pt x="399923" y="134493"/>
                  </a:cubicBezTo>
                  <a:cubicBezTo>
                    <a:pt x="379222" y="58928"/>
                    <a:pt x="343535" y="0"/>
                    <a:pt x="294513" y="0"/>
                  </a:cubicBezTo>
                  <a:close/>
                </a:path>
              </a:pathLst>
            </a:custGeom>
            <a:solidFill>
              <a:srgbClr val="000000"/>
            </a:solidFill>
          </p:spPr>
          <p:txBody>
            <a:bodyPr/>
            <a:lstStyle/>
            <a:p>
              <a:endParaRPr lang="en-US"/>
            </a:p>
          </p:txBody>
        </p:sp>
      </p:grpSp>
      <p:sp>
        <p:nvSpPr>
          <p:cNvPr id="11" name="Freeform 11"/>
          <p:cNvSpPr/>
          <p:nvPr/>
        </p:nvSpPr>
        <p:spPr>
          <a:xfrm>
            <a:off x="7796994" y="1918878"/>
            <a:ext cx="177851" cy="181118"/>
          </a:xfrm>
          <a:custGeom>
            <a:avLst/>
            <a:gdLst/>
            <a:ahLst/>
            <a:cxnLst/>
            <a:rect l="l" t="t" r="r" b="b"/>
            <a:pathLst>
              <a:path w="177851" h="181118">
                <a:moveTo>
                  <a:pt x="0" y="0"/>
                </a:moveTo>
                <a:lnTo>
                  <a:pt x="177850" y="0"/>
                </a:lnTo>
                <a:lnTo>
                  <a:pt x="177850" y="181118"/>
                </a:lnTo>
                <a:lnTo>
                  <a:pt x="0" y="181118"/>
                </a:lnTo>
                <a:lnTo>
                  <a:pt x="0" y="0"/>
                </a:lnTo>
                <a:close/>
              </a:path>
            </a:pathLst>
          </a:custGeom>
          <a:blipFill>
            <a:blip r:embed="rId5"/>
            <a:stretch>
              <a:fillRect/>
            </a:stretch>
          </a:blipFill>
        </p:spPr>
        <p:txBody>
          <a:bodyPr/>
          <a:lstStyle/>
          <a:p>
            <a:endParaRPr lang="en-US"/>
          </a:p>
        </p:txBody>
      </p:sp>
      <p:sp>
        <p:nvSpPr>
          <p:cNvPr id="12" name="Freeform 12"/>
          <p:cNvSpPr/>
          <p:nvPr/>
        </p:nvSpPr>
        <p:spPr>
          <a:xfrm>
            <a:off x="2765727" y="4444413"/>
            <a:ext cx="2667000" cy="1103757"/>
          </a:xfrm>
          <a:custGeom>
            <a:avLst/>
            <a:gdLst/>
            <a:ahLst/>
            <a:cxnLst/>
            <a:rect l="l" t="t" r="r" b="b"/>
            <a:pathLst>
              <a:path w="2667000" h="1103757">
                <a:moveTo>
                  <a:pt x="0" y="0"/>
                </a:moveTo>
                <a:lnTo>
                  <a:pt x="2667000" y="0"/>
                </a:lnTo>
                <a:lnTo>
                  <a:pt x="2667000" y="1103757"/>
                </a:lnTo>
                <a:lnTo>
                  <a:pt x="0" y="1103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3031055" y="2529269"/>
            <a:ext cx="2284219" cy="646557"/>
          </a:xfrm>
          <a:custGeom>
            <a:avLst/>
            <a:gdLst/>
            <a:ahLst/>
            <a:cxnLst/>
            <a:rect l="l" t="t" r="r" b="b"/>
            <a:pathLst>
              <a:path w="2284219" h="646557">
                <a:moveTo>
                  <a:pt x="0" y="0"/>
                </a:moveTo>
                <a:lnTo>
                  <a:pt x="2284219" y="0"/>
                </a:lnTo>
                <a:lnTo>
                  <a:pt x="2284219" y="646557"/>
                </a:lnTo>
                <a:lnTo>
                  <a:pt x="0" y="6465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a:off x="3779968" y="3632816"/>
            <a:ext cx="697097" cy="717671"/>
          </a:xfrm>
          <a:custGeom>
            <a:avLst/>
            <a:gdLst/>
            <a:ahLst/>
            <a:cxnLst/>
            <a:rect l="l" t="t" r="r" b="b"/>
            <a:pathLst>
              <a:path w="697097" h="717671">
                <a:moveTo>
                  <a:pt x="0" y="0"/>
                </a:moveTo>
                <a:lnTo>
                  <a:pt x="697096" y="0"/>
                </a:lnTo>
                <a:lnTo>
                  <a:pt x="697096" y="717671"/>
                </a:lnTo>
                <a:lnTo>
                  <a:pt x="0" y="7176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Freeform 15"/>
          <p:cNvSpPr/>
          <p:nvPr/>
        </p:nvSpPr>
        <p:spPr>
          <a:xfrm>
            <a:off x="6620656" y="4521727"/>
            <a:ext cx="2438400" cy="875157"/>
          </a:xfrm>
          <a:custGeom>
            <a:avLst/>
            <a:gdLst/>
            <a:ahLst/>
            <a:cxnLst/>
            <a:rect l="l" t="t" r="r" b="b"/>
            <a:pathLst>
              <a:path w="2438400" h="875157">
                <a:moveTo>
                  <a:pt x="0" y="0"/>
                </a:moveTo>
                <a:lnTo>
                  <a:pt x="2438400" y="0"/>
                </a:lnTo>
                <a:lnTo>
                  <a:pt x="2438400" y="875157"/>
                </a:lnTo>
                <a:lnTo>
                  <a:pt x="0" y="87515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6" name="Freeform 16"/>
          <p:cNvSpPr/>
          <p:nvPr/>
        </p:nvSpPr>
        <p:spPr>
          <a:xfrm>
            <a:off x="6697751" y="2522687"/>
            <a:ext cx="2284219" cy="875157"/>
          </a:xfrm>
          <a:custGeom>
            <a:avLst/>
            <a:gdLst/>
            <a:ahLst/>
            <a:cxnLst/>
            <a:rect l="l" t="t" r="r" b="b"/>
            <a:pathLst>
              <a:path w="2284219" h="875157">
                <a:moveTo>
                  <a:pt x="0" y="0"/>
                </a:moveTo>
                <a:lnTo>
                  <a:pt x="2284219" y="0"/>
                </a:lnTo>
                <a:lnTo>
                  <a:pt x="2284219" y="875157"/>
                </a:lnTo>
                <a:lnTo>
                  <a:pt x="0" y="87515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7" name="Freeform 17"/>
          <p:cNvSpPr/>
          <p:nvPr/>
        </p:nvSpPr>
        <p:spPr>
          <a:xfrm>
            <a:off x="7771600" y="1870481"/>
            <a:ext cx="228648" cy="231924"/>
          </a:xfrm>
          <a:custGeom>
            <a:avLst/>
            <a:gdLst/>
            <a:ahLst/>
            <a:cxnLst/>
            <a:rect l="l" t="t" r="r" b="b"/>
            <a:pathLst>
              <a:path w="228648" h="231924">
                <a:moveTo>
                  <a:pt x="0" y="0"/>
                </a:moveTo>
                <a:lnTo>
                  <a:pt x="228648" y="0"/>
                </a:lnTo>
                <a:lnTo>
                  <a:pt x="228648" y="231925"/>
                </a:lnTo>
                <a:lnTo>
                  <a:pt x="0" y="23192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8" name="Freeform 18"/>
          <p:cNvSpPr/>
          <p:nvPr/>
        </p:nvSpPr>
        <p:spPr>
          <a:xfrm>
            <a:off x="7461733" y="3627911"/>
            <a:ext cx="756247" cy="756247"/>
          </a:xfrm>
          <a:custGeom>
            <a:avLst/>
            <a:gdLst/>
            <a:ahLst/>
            <a:cxnLst/>
            <a:rect l="l" t="t" r="r" b="b"/>
            <a:pathLst>
              <a:path w="756247" h="756247">
                <a:moveTo>
                  <a:pt x="0" y="0"/>
                </a:moveTo>
                <a:lnTo>
                  <a:pt x="756247" y="0"/>
                </a:lnTo>
                <a:lnTo>
                  <a:pt x="756247" y="756246"/>
                </a:lnTo>
                <a:lnTo>
                  <a:pt x="0" y="756246"/>
                </a:lnTo>
                <a:lnTo>
                  <a:pt x="0" y="0"/>
                </a:lnTo>
                <a:close/>
              </a:path>
            </a:pathLst>
          </a:custGeom>
          <a:blipFill>
            <a:blip r:embed="rId18"/>
            <a:stretch>
              <a:fillRect/>
            </a:stretch>
          </a:blipFill>
        </p:spPr>
        <p:txBody>
          <a:bodyPr/>
          <a:lstStyle/>
          <a:p>
            <a:endParaRPr lang="en-US"/>
          </a:p>
        </p:txBody>
      </p:sp>
      <p:sp>
        <p:nvSpPr>
          <p:cNvPr id="19" name="Freeform 19"/>
          <p:cNvSpPr/>
          <p:nvPr/>
        </p:nvSpPr>
        <p:spPr>
          <a:xfrm>
            <a:off x="10515600" y="152400"/>
            <a:ext cx="1371600" cy="685800"/>
          </a:xfrm>
          <a:custGeom>
            <a:avLst/>
            <a:gdLst/>
            <a:ahLst/>
            <a:cxnLst/>
            <a:rect l="l" t="t" r="r" b="b"/>
            <a:pathLst>
              <a:path w="1371600" h="685800">
                <a:moveTo>
                  <a:pt x="0" y="0"/>
                </a:moveTo>
                <a:lnTo>
                  <a:pt x="1371600" y="0"/>
                </a:lnTo>
                <a:lnTo>
                  <a:pt x="1371600" y="685800"/>
                </a:lnTo>
                <a:lnTo>
                  <a:pt x="0" y="685800"/>
                </a:lnTo>
                <a:lnTo>
                  <a:pt x="0" y="0"/>
                </a:lnTo>
                <a:close/>
              </a:path>
            </a:pathLst>
          </a:custGeom>
          <a:blipFill>
            <a:blip r:embed="rId19"/>
            <a:stretch>
              <a:fillRect/>
            </a:stretch>
          </a:blipFill>
        </p:spPr>
        <p:txBody>
          <a:bodyPr/>
          <a:lstStyle/>
          <a:p>
            <a:endParaRPr lang="en-US"/>
          </a:p>
        </p:txBody>
      </p:sp>
      <p:grpSp>
        <p:nvGrpSpPr>
          <p:cNvPr id="20" name="Group 20"/>
          <p:cNvGrpSpPr>
            <a:grpSpLocks noChangeAspect="1"/>
          </p:cNvGrpSpPr>
          <p:nvPr/>
        </p:nvGrpSpPr>
        <p:grpSpPr>
          <a:xfrm>
            <a:off x="5238940" y="5642267"/>
            <a:ext cx="1006202" cy="403622"/>
            <a:chOff x="0" y="0"/>
            <a:chExt cx="1006208" cy="403619"/>
          </a:xfrm>
        </p:grpSpPr>
        <p:sp>
          <p:nvSpPr>
            <p:cNvPr id="21" name="Freeform 21"/>
            <p:cNvSpPr/>
            <p:nvPr/>
          </p:nvSpPr>
          <p:spPr>
            <a:xfrm>
              <a:off x="46609" y="76327"/>
              <a:ext cx="913003" cy="251079"/>
            </a:xfrm>
            <a:custGeom>
              <a:avLst/>
              <a:gdLst/>
              <a:ahLst/>
              <a:cxnLst/>
              <a:rect l="l" t="t" r="r" b="b"/>
              <a:pathLst>
                <a:path w="913003" h="251079">
                  <a:moveTo>
                    <a:pt x="750570" y="44704"/>
                  </a:moveTo>
                  <a:cubicBezTo>
                    <a:pt x="913003" y="89281"/>
                    <a:pt x="913003" y="161671"/>
                    <a:pt x="750570" y="206375"/>
                  </a:cubicBezTo>
                  <a:cubicBezTo>
                    <a:pt x="588137" y="251079"/>
                    <a:pt x="324866" y="250952"/>
                    <a:pt x="162433" y="206375"/>
                  </a:cubicBezTo>
                  <a:cubicBezTo>
                    <a:pt x="0" y="161798"/>
                    <a:pt x="0" y="89408"/>
                    <a:pt x="162433" y="44704"/>
                  </a:cubicBezTo>
                  <a:cubicBezTo>
                    <a:pt x="324866" y="0"/>
                    <a:pt x="588137" y="127"/>
                    <a:pt x="750570" y="44704"/>
                  </a:cubicBezTo>
                  <a:close/>
                </a:path>
              </a:pathLst>
            </a:custGeom>
            <a:solidFill>
              <a:srgbClr val="FFFFFF"/>
            </a:solidFill>
          </p:spPr>
          <p:txBody>
            <a:bodyPr/>
            <a:lstStyle/>
            <a:p>
              <a:endParaRPr lang="en-US"/>
            </a:p>
          </p:txBody>
        </p:sp>
        <p:sp>
          <p:nvSpPr>
            <p:cNvPr id="22" name="Freeform 22"/>
            <p:cNvSpPr/>
            <p:nvPr/>
          </p:nvSpPr>
          <p:spPr>
            <a:xfrm>
              <a:off x="63500" y="63500"/>
              <a:ext cx="879221" cy="276606"/>
            </a:xfrm>
            <a:custGeom>
              <a:avLst/>
              <a:gdLst/>
              <a:ahLst/>
              <a:cxnLst/>
              <a:rect l="l" t="t" r="r" b="b"/>
              <a:pathLst>
                <a:path w="879221" h="276606">
                  <a:moveTo>
                    <a:pt x="737108" y="45212"/>
                  </a:moveTo>
                  <a:cubicBezTo>
                    <a:pt x="822198" y="68580"/>
                    <a:pt x="879221" y="104267"/>
                    <a:pt x="866648" y="150368"/>
                  </a:cubicBezTo>
                  <a:cubicBezTo>
                    <a:pt x="857250" y="184531"/>
                    <a:pt x="809244" y="211582"/>
                    <a:pt x="737108" y="231394"/>
                  </a:cubicBezTo>
                  <a:lnTo>
                    <a:pt x="733679" y="219202"/>
                  </a:lnTo>
                  <a:lnTo>
                    <a:pt x="737108" y="231394"/>
                  </a:lnTo>
                  <a:cubicBezTo>
                    <a:pt x="572516" y="276606"/>
                    <a:pt x="306832" y="276606"/>
                    <a:pt x="142240" y="231394"/>
                  </a:cubicBezTo>
                  <a:lnTo>
                    <a:pt x="145669" y="219202"/>
                  </a:lnTo>
                  <a:lnTo>
                    <a:pt x="142240" y="231394"/>
                  </a:lnTo>
                  <a:cubicBezTo>
                    <a:pt x="57023" y="208026"/>
                    <a:pt x="0" y="172339"/>
                    <a:pt x="12700" y="126238"/>
                  </a:cubicBezTo>
                  <a:cubicBezTo>
                    <a:pt x="22098" y="92075"/>
                    <a:pt x="70104" y="65024"/>
                    <a:pt x="142240" y="45212"/>
                  </a:cubicBezTo>
                  <a:lnTo>
                    <a:pt x="145669" y="57404"/>
                  </a:lnTo>
                  <a:lnTo>
                    <a:pt x="142240" y="45212"/>
                  </a:lnTo>
                  <a:cubicBezTo>
                    <a:pt x="306832" y="0"/>
                    <a:pt x="572389" y="0"/>
                    <a:pt x="737108" y="45212"/>
                  </a:cubicBezTo>
                  <a:lnTo>
                    <a:pt x="733679" y="57404"/>
                  </a:lnTo>
                  <a:lnTo>
                    <a:pt x="737108" y="45212"/>
                  </a:lnTo>
                  <a:moveTo>
                    <a:pt x="730377" y="69723"/>
                  </a:moveTo>
                  <a:cubicBezTo>
                    <a:pt x="570103" y="25654"/>
                    <a:pt x="309118" y="25654"/>
                    <a:pt x="148971" y="69723"/>
                  </a:cubicBezTo>
                  <a:lnTo>
                    <a:pt x="148971" y="69723"/>
                  </a:lnTo>
                  <a:cubicBezTo>
                    <a:pt x="74676" y="90170"/>
                    <a:pt x="42291" y="114554"/>
                    <a:pt x="37211" y="132969"/>
                  </a:cubicBezTo>
                  <a:cubicBezTo>
                    <a:pt x="32258" y="151003"/>
                    <a:pt x="55626" y="181229"/>
                    <a:pt x="148971" y="206883"/>
                  </a:cubicBezTo>
                  <a:lnTo>
                    <a:pt x="148971" y="206883"/>
                  </a:lnTo>
                  <a:cubicBezTo>
                    <a:pt x="309245" y="250952"/>
                    <a:pt x="570230" y="250952"/>
                    <a:pt x="730377" y="206883"/>
                  </a:cubicBezTo>
                  <a:cubicBezTo>
                    <a:pt x="804672" y="186436"/>
                    <a:pt x="837057" y="162052"/>
                    <a:pt x="842137" y="143637"/>
                  </a:cubicBezTo>
                  <a:cubicBezTo>
                    <a:pt x="847090" y="125603"/>
                    <a:pt x="823722" y="95377"/>
                    <a:pt x="730377" y="69723"/>
                  </a:cubicBezTo>
                  <a:close/>
                </a:path>
              </a:pathLst>
            </a:custGeom>
            <a:solidFill>
              <a:srgbClr val="FFFFFF"/>
            </a:solidFill>
          </p:spPr>
          <p:txBody>
            <a:bodyPr/>
            <a:lstStyle/>
            <a:p>
              <a:endParaRPr lang="en-US"/>
            </a:p>
          </p:txBody>
        </p:sp>
      </p:grpSp>
      <p:sp>
        <p:nvSpPr>
          <p:cNvPr id="23" name="TextBox 23"/>
          <p:cNvSpPr txBox="1"/>
          <p:nvPr/>
        </p:nvSpPr>
        <p:spPr>
          <a:xfrm>
            <a:off x="546097" y="305695"/>
            <a:ext cx="1400508" cy="290827"/>
          </a:xfrm>
          <a:prstGeom prst="rect">
            <a:avLst/>
          </a:prstGeom>
        </p:spPr>
        <p:txBody>
          <a:bodyPr lIns="0" tIns="0" rIns="0" bIns="0" rtlCol="0" anchor="t">
            <a:spAutoFit/>
          </a:bodyPr>
          <a:lstStyle/>
          <a:p>
            <a:pPr algn="l">
              <a:lnSpc>
                <a:spcPts val="2240"/>
              </a:lnSpc>
            </a:pPr>
            <a:r>
              <a:rPr lang="en-US" sz="1600" b="1">
                <a:solidFill>
                  <a:srgbClr val="FFFFFF"/>
                </a:solidFill>
                <a:latin typeface="Carlito Bold"/>
                <a:ea typeface="Carlito Bold"/>
                <a:cs typeface="Carlito Bold"/>
                <a:sym typeface="Carlito Bold"/>
              </a:rPr>
              <a:t>About Monsson </a:t>
            </a:r>
          </a:p>
        </p:txBody>
      </p:sp>
      <p:sp>
        <p:nvSpPr>
          <p:cNvPr id="24" name="TextBox 24"/>
          <p:cNvSpPr txBox="1"/>
          <p:nvPr/>
        </p:nvSpPr>
        <p:spPr>
          <a:xfrm>
            <a:off x="3520440" y="811587"/>
            <a:ext cx="4653334" cy="368303"/>
          </a:xfrm>
          <a:prstGeom prst="rect">
            <a:avLst/>
          </a:prstGeom>
        </p:spPr>
        <p:txBody>
          <a:bodyPr lIns="0" tIns="0" rIns="0" bIns="0" rtlCol="0" anchor="t">
            <a:spAutoFit/>
          </a:bodyPr>
          <a:lstStyle/>
          <a:p>
            <a:pPr algn="l">
              <a:lnSpc>
                <a:spcPts val="2800"/>
              </a:lnSpc>
            </a:pPr>
            <a:r>
              <a:rPr lang="en-US" sz="2000" b="1" dirty="0">
                <a:solidFill>
                  <a:srgbClr val="000000"/>
                </a:solidFill>
                <a:latin typeface="Calibri (MS) Bold"/>
                <a:ea typeface="Calibri (MS) Bold"/>
                <a:cs typeface="Calibri (MS) Bold"/>
                <a:sym typeface="Calibri (MS) Bold"/>
              </a:rPr>
              <a:t>Innovating in Renewable Energy Since 2004</a:t>
            </a:r>
          </a:p>
        </p:txBody>
      </p:sp>
      <p:sp>
        <p:nvSpPr>
          <p:cNvPr id="25" name="TextBox 25"/>
          <p:cNvSpPr txBox="1"/>
          <p:nvPr/>
        </p:nvSpPr>
        <p:spPr>
          <a:xfrm>
            <a:off x="3080623" y="2481434"/>
            <a:ext cx="2243023" cy="923330"/>
          </a:xfrm>
          <a:prstGeom prst="rect">
            <a:avLst/>
          </a:prstGeom>
        </p:spPr>
        <p:txBody>
          <a:bodyPr lIns="0" tIns="0" rIns="0" bIns="0" rtlCol="0" anchor="t">
            <a:spAutoFit/>
          </a:bodyPr>
          <a:lstStyle/>
          <a:p>
            <a:pPr algn="ctr">
              <a:lnSpc>
                <a:spcPts val="1800"/>
              </a:lnSpc>
            </a:pPr>
            <a:r>
              <a:rPr lang="en-US" sz="1600" b="1" dirty="0">
                <a:solidFill>
                  <a:srgbClr val="000000"/>
                </a:solidFill>
                <a:ea typeface="Calibri (MS) Bold"/>
                <a:cs typeface="Calibri (MS) Bold"/>
                <a:sym typeface="Calibri (MS) Bold"/>
              </a:rPr>
              <a:t>A Legacy of Leadership</a:t>
            </a:r>
            <a:r>
              <a:rPr lang="en-US" sz="1600" dirty="0">
                <a:solidFill>
                  <a:srgbClr val="000000"/>
                </a:solidFill>
                <a:ea typeface="Calibri (MS)"/>
                <a:cs typeface="Calibri (MS)"/>
                <a:sym typeface="Calibri (MS)"/>
              </a:rPr>
              <a:t> </a:t>
            </a:r>
          </a:p>
          <a:p>
            <a:pPr algn="ctr">
              <a:lnSpc>
                <a:spcPts val="1800"/>
              </a:lnSpc>
            </a:pPr>
            <a:r>
              <a:rPr lang="en-US" sz="1600" dirty="0">
                <a:solidFill>
                  <a:srgbClr val="000000"/>
                </a:solidFill>
                <a:ea typeface="Calibri (MS)"/>
                <a:cs typeface="Calibri (MS)"/>
                <a:sym typeface="Calibri (MS)"/>
              </a:rPr>
              <a:t>Over 6,000 MW of renewable projects developed worldwide</a:t>
            </a:r>
          </a:p>
        </p:txBody>
      </p:sp>
      <p:sp>
        <p:nvSpPr>
          <p:cNvPr id="26" name="TextBox 26"/>
          <p:cNvSpPr txBox="1"/>
          <p:nvPr/>
        </p:nvSpPr>
        <p:spPr>
          <a:xfrm>
            <a:off x="2838517" y="4396578"/>
            <a:ext cx="2612831" cy="1384995"/>
          </a:xfrm>
          <a:prstGeom prst="rect">
            <a:avLst/>
          </a:prstGeom>
        </p:spPr>
        <p:txBody>
          <a:bodyPr lIns="0" tIns="0" rIns="0" bIns="0" rtlCol="0" anchor="t">
            <a:spAutoFit/>
          </a:bodyPr>
          <a:lstStyle/>
          <a:p>
            <a:pPr algn="ctr">
              <a:lnSpc>
                <a:spcPts val="1800"/>
              </a:lnSpc>
            </a:pPr>
            <a:r>
              <a:rPr lang="en-US" sz="1600" b="1" dirty="0">
                <a:solidFill>
                  <a:srgbClr val="000000"/>
                </a:solidFill>
                <a:latin typeface="Calibri (MS) Bold"/>
                <a:ea typeface="Calibri (MS) Bold"/>
                <a:cs typeface="Calibri (MS) Bold"/>
                <a:sym typeface="Calibri (MS) Bold"/>
              </a:rPr>
              <a:t>Operational Excellence</a:t>
            </a:r>
          </a:p>
          <a:p>
            <a:pPr algn="ctr">
              <a:lnSpc>
                <a:spcPts val="1800"/>
              </a:lnSpc>
            </a:pPr>
            <a:r>
              <a:rPr lang="en-US" sz="1600" dirty="0">
                <a:solidFill>
                  <a:srgbClr val="000000"/>
                </a:solidFill>
                <a:latin typeface="Calibri (MS)"/>
                <a:ea typeface="Calibri (MS)"/>
                <a:cs typeface="Calibri (MS)"/>
                <a:sym typeface="Calibri (MS)"/>
              </a:rPr>
              <a:t> 114 MW wind and solar in operation, 60 MWh energy storage systems and 156 MWh under construction</a:t>
            </a:r>
          </a:p>
          <a:p>
            <a:pPr algn="ctr">
              <a:lnSpc>
                <a:spcPts val="1800"/>
              </a:lnSpc>
            </a:pPr>
            <a:endParaRPr lang="en-US" sz="1600" dirty="0">
              <a:solidFill>
                <a:srgbClr val="000000"/>
              </a:solidFill>
              <a:latin typeface="Calibri (MS)"/>
              <a:ea typeface="Calibri (MS)"/>
              <a:cs typeface="Calibri (MS)"/>
              <a:sym typeface="Calibri (MS)"/>
            </a:endParaRPr>
          </a:p>
        </p:txBody>
      </p:sp>
      <p:sp>
        <p:nvSpPr>
          <p:cNvPr id="28" name="TextBox 28"/>
          <p:cNvSpPr txBox="1"/>
          <p:nvPr/>
        </p:nvSpPr>
        <p:spPr>
          <a:xfrm>
            <a:off x="6773923" y="2474852"/>
            <a:ext cx="2284219" cy="1154162"/>
          </a:xfrm>
          <a:prstGeom prst="rect">
            <a:avLst/>
          </a:prstGeom>
        </p:spPr>
        <p:txBody>
          <a:bodyPr wrap="square" lIns="0" tIns="0" rIns="0" bIns="0" rtlCol="0" anchor="t">
            <a:spAutoFit/>
          </a:bodyPr>
          <a:lstStyle/>
          <a:p>
            <a:pPr algn="ctr">
              <a:lnSpc>
                <a:spcPts val="1800"/>
              </a:lnSpc>
            </a:pPr>
            <a:r>
              <a:rPr lang="en-US" sz="1600" b="1" dirty="0">
                <a:solidFill>
                  <a:srgbClr val="000000"/>
                </a:solidFill>
                <a:ea typeface="Calibri (MS) Bold"/>
                <a:cs typeface="Calibri (MS) Bold"/>
                <a:sym typeface="Calibri (MS) Bold"/>
              </a:rPr>
              <a:t>Diverse Expertise</a:t>
            </a:r>
          </a:p>
          <a:p>
            <a:pPr algn="ctr">
              <a:lnSpc>
                <a:spcPts val="1800"/>
              </a:lnSpc>
            </a:pPr>
            <a:r>
              <a:rPr lang="en-US" sz="1600" dirty="0">
                <a:solidFill>
                  <a:srgbClr val="000000"/>
                </a:solidFill>
                <a:ea typeface="Calibri (MS)"/>
                <a:cs typeface="Calibri (MS)"/>
                <a:sym typeface="Calibri (MS)"/>
              </a:rPr>
              <a:t> Active in wind, solar, hybrid energy projects, research and development, energy trading</a:t>
            </a:r>
          </a:p>
        </p:txBody>
      </p:sp>
      <p:sp>
        <p:nvSpPr>
          <p:cNvPr id="29" name="TextBox 29"/>
          <p:cNvSpPr txBox="1"/>
          <p:nvPr/>
        </p:nvSpPr>
        <p:spPr>
          <a:xfrm>
            <a:off x="6671262" y="4473893"/>
            <a:ext cx="2424979" cy="923330"/>
          </a:xfrm>
          <a:prstGeom prst="rect">
            <a:avLst/>
          </a:prstGeom>
        </p:spPr>
        <p:txBody>
          <a:bodyPr lIns="0" tIns="0" rIns="0" bIns="0" rtlCol="0" anchor="t">
            <a:spAutoFit/>
          </a:bodyPr>
          <a:lstStyle/>
          <a:p>
            <a:pPr algn="ctr">
              <a:lnSpc>
                <a:spcPts val="1800"/>
              </a:lnSpc>
            </a:pPr>
            <a:r>
              <a:rPr lang="en-US" sz="1600" b="1" dirty="0">
                <a:solidFill>
                  <a:srgbClr val="000000"/>
                </a:solidFill>
                <a:ea typeface="Calibri (MS) Bold"/>
                <a:cs typeface="Calibri (MS) Bold"/>
                <a:sym typeface="Calibri (MS) Bold"/>
              </a:rPr>
              <a:t>Global Innovation</a:t>
            </a:r>
            <a:r>
              <a:rPr lang="en-US" sz="1600" dirty="0">
                <a:solidFill>
                  <a:srgbClr val="000000"/>
                </a:solidFill>
                <a:ea typeface="Calibri (MS)"/>
                <a:cs typeface="Calibri (MS)"/>
                <a:sym typeface="Calibri (MS)"/>
              </a:rPr>
              <a:t> </a:t>
            </a:r>
          </a:p>
          <a:p>
            <a:pPr algn="ctr">
              <a:lnSpc>
                <a:spcPts val="1800"/>
              </a:lnSpc>
            </a:pPr>
            <a:r>
              <a:rPr lang="en-US" sz="1600" dirty="0">
                <a:solidFill>
                  <a:srgbClr val="000000"/>
                </a:solidFill>
                <a:ea typeface="Calibri (MS)"/>
                <a:cs typeface="Calibri (MS)"/>
                <a:sym typeface="Calibri (MS)"/>
              </a:rPr>
              <a:t>Delivering large-scale renewable energy projects across multiple countries </a:t>
            </a:r>
          </a:p>
        </p:txBody>
      </p:sp>
      <p:sp>
        <p:nvSpPr>
          <p:cNvPr id="31" name="TextBox 31"/>
          <p:cNvSpPr txBox="1"/>
          <p:nvPr/>
        </p:nvSpPr>
        <p:spPr>
          <a:xfrm>
            <a:off x="10988040" y="6360157"/>
            <a:ext cx="72247" cy="208283"/>
          </a:xfrm>
          <a:prstGeom prst="rect">
            <a:avLst/>
          </a:prstGeom>
        </p:spPr>
        <p:txBody>
          <a:bodyPr lIns="0" tIns="0" rIns="0" bIns="0" rtlCol="0" anchor="t">
            <a:spAutoFit/>
          </a:bodyPr>
          <a:lstStyle/>
          <a:p>
            <a:pPr algn="l">
              <a:lnSpc>
                <a:spcPts val="1539"/>
              </a:lnSpc>
            </a:pPr>
            <a:r>
              <a:rPr lang="en-US" sz="1100" b="1">
                <a:solidFill>
                  <a:srgbClr val="808080"/>
                </a:solidFill>
                <a:latin typeface="Calibri (MS) Bold"/>
                <a:ea typeface="Calibri (MS) Bold"/>
                <a:cs typeface="Calibri (MS) Bold"/>
                <a:sym typeface="Calibri (MS) Bold"/>
              </a:rPr>
              <a:t>2</a:t>
            </a:r>
          </a:p>
        </p:txBody>
      </p:sp>
      <p:sp>
        <p:nvSpPr>
          <p:cNvPr id="34" name="Date Placeholder 33">
            <a:extLst>
              <a:ext uri="{FF2B5EF4-FFF2-40B4-BE49-F238E27FC236}">
                <a16:creationId xmlns:a16="http://schemas.microsoft.com/office/drawing/2014/main" id="{50EFE4E5-58CC-1038-0AA2-A17976DC3CEA}"/>
              </a:ext>
            </a:extLst>
          </p:cNvPr>
          <p:cNvSpPr>
            <a:spLocks noGrp="1"/>
          </p:cNvSpPr>
          <p:nvPr>
            <p:ph type="dt" sz="half" idx="10"/>
          </p:nvPr>
        </p:nvSpPr>
        <p:spPr>
          <a:xfrm>
            <a:off x="457200" y="6262693"/>
            <a:ext cx="2133600" cy="365125"/>
          </a:xfrm>
        </p:spPr>
        <p:txBody>
          <a:bodyPr/>
          <a:lstStyle/>
          <a:p>
            <a:fld id="{BDA5C553-B685-4630-8AD6-56D844A7DB21}" type="datetime1">
              <a:rPr lang="en-US" smtClean="0"/>
              <a:t>12/4/2024</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539" y="6205538"/>
            <a:ext cx="11954932" cy="500062"/>
          </a:xfrm>
          <a:custGeom>
            <a:avLst/>
            <a:gdLst/>
            <a:ahLst/>
            <a:cxnLst/>
            <a:rect l="l" t="t" r="r" b="b"/>
            <a:pathLst>
              <a:path w="11954932" h="500062">
                <a:moveTo>
                  <a:pt x="0" y="0"/>
                </a:moveTo>
                <a:lnTo>
                  <a:pt x="11954932" y="0"/>
                </a:lnTo>
                <a:lnTo>
                  <a:pt x="11954932" y="500062"/>
                </a:lnTo>
                <a:lnTo>
                  <a:pt x="0" y="500062"/>
                </a:lnTo>
                <a:lnTo>
                  <a:pt x="0" y="0"/>
                </a:lnTo>
                <a:close/>
              </a:path>
            </a:pathLst>
          </a:custGeom>
          <a:blipFill>
            <a:blip r:embed="rId2"/>
            <a:stretch>
              <a:fillRect/>
            </a:stretch>
          </a:blipFill>
        </p:spPr>
        <p:txBody>
          <a:bodyPr/>
          <a:lstStyle/>
          <a:p>
            <a:endParaRPr lang="en-US"/>
          </a:p>
        </p:txBody>
      </p:sp>
      <p:sp>
        <p:nvSpPr>
          <p:cNvPr id="3" name="Freeform 3"/>
          <p:cNvSpPr/>
          <p:nvPr/>
        </p:nvSpPr>
        <p:spPr>
          <a:xfrm>
            <a:off x="0" y="241297"/>
            <a:ext cx="11753850" cy="454028"/>
          </a:xfrm>
          <a:custGeom>
            <a:avLst/>
            <a:gdLst/>
            <a:ahLst/>
            <a:cxnLst/>
            <a:rect l="l" t="t" r="r" b="b"/>
            <a:pathLst>
              <a:path w="11753850" h="454028">
                <a:moveTo>
                  <a:pt x="0" y="0"/>
                </a:moveTo>
                <a:lnTo>
                  <a:pt x="11753850" y="0"/>
                </a:lnTo>
                <a:lnTo>
                  <a:pt x="11753850" y="454028"/>
                </a:lnTo>
                <a:lnTo>
                  <a:pt x="0" y="454028"/>
                </a:lnTo>
                <a:lnTo>
                  <a:pt x="0" y="0"/>
                </a:lnTo>
                <a:close/>
              </a:path>
            </a:pathLst>
          </a:custGeom>
          <a:blipFill>
            <a:blip r:embed="rId3"/>
            <a:stretch>
              <a:fillRect/>
            </a:stretch>
          </a:blipFill>
        </p:spPr>
        <p:txBody>
          <a:bodyPr/>
          <a:lstStyle/>
          <a:p>
            <a:endParaRPr lang="en-US"/>
          </a:p>
        </p:txBody>
      </p:sp>
      <p:sp>
        <p:nvSpPr>
          <p:cNvPr id="4" name="Freeform 4"/>
          <p:cNvSpPr/>
          <p:nvPr/>
        </p:nvSpPr>
        <p:spPr>
          <a:xfrm>
            <a:off x="10566397" y="0"/>
            <a:ext cx="1212847" cy="909638"/>
          </a:xfrm>
          <a:custGeom>
            <a:avLst/>
            <a:gdLst/>
            <a:ahLst/>
            <a:cxnLst/>
            <a:rect l="l" t="t" r="r" b="b"/>
            <a:pathLst>
              <a:path w="1212847" h="909638">
                <a:moveTo>
                  <a:pt x="0" y="0"/>
                </a:moveTo>
                <a:lnTo>
                  <a:pt x="1212847" y="0"/>
                </a:lnTo>
                <a:lnTo>
                  <a:pt x="1212847" y="909638"/>
                </a:lnTo>
                <a:lnTo>
                  <a:pt x="0" y="909638"/>
                </a:lnTo>
                <a:lnTo>
                  <a:pt x="0" y="0"/>
                </a:lnTo>
                <a:close/>
              </a:path>
            </a:pathLst>
          </a:custGeom>
          <a:blipFill>
            <a:blip r:embed="rId4"/>
            <a:stretch>
              <a:fillRect/>
            </a:stretch>
          </a:blipFill>
        </p:spPr>
        <p:txBody>
          <a:bodyPr/>
          <a:lstStyle/>
          <a:p>
            <a:endParaRPr lang="en-US"/>
          </a:p>
        </p:txBody>
      </p:sp>
      <p:grpSp>
        <p:nvGrpSpPr>
          <p:cNvPr id="5" name="Group 5"/>
          <p:cNvGrpSpPr>
            <a:grpSpLocks noChangeAspect="1"/>
          </p:cNvGrpSpPr>
          <p:nvPr/>
        </p:nvGrpSpPr>
        <p:grpSpPr>
          <a:xfrm>
            <a:off x="1143000" y="990600"/>
            <a:ext cx="9906000" cy="4724400"/>
            <a:chOff x="0" y="0"/>
            <a:chExt cx="9906000" cy="4724400"/>
          </a:xfrm>
        </p:grpSpPr>
        <p:sp>
          <p:nvSpPr>
            <p:cNvPr id="6" name="Freeform 6"/>
            <p:cNvSpPr/>
            <p:nvPr/>
          </p:nvSpPr>
          <p:spPr>
            <a:xfrm>
              <a:off x="76200" y="76200"/>
              <a:ext cx="9753600" cy="4572000"/>
            </a:xfrm>
            <a:custGeom>
              <a:avLst/>
              <a:gdLst/>
              <a:ahLst/>
              <a:cxnLst/>
              <a:rect l="l" t="t" r="r" b="b"/>
              <a:pathLst>
                <a:path w="9753600" h="4572000">
                  <a:moveTo>
                    <a:pt x="0" y="4572000"/>
                  </a:moveTo>
                  <a:lnTo>
                    <a:pt x="9753600" y="4572000"/>
                  </a:lnTo>
                  <a:lnTo>
                    <a:pt x="9753600" y="0"/>
                  </a:lnTo>
                  <a:lnTo>
                    <a:pt x="0" y="0"/>
                  </a:lnTo>
                  <a:close/>
                </a:path>
              </a:pathLst>
            </a:custGeom>
            <a:solidFill>
              <a:srgbClr val="FFFFFF"/>
            </a:solidFill>
          </p:spPr>
          <p:txBody>
            <a:bodyPr/>
            <a:lstStyle/>
            <a:p>
              <a:endParaRPr lang="en-US"/>
            </a:p>
          </p:txBody>
        </p:sp>
        <p:sp>
          <p:nvSpPr>
            <p:cNvPr id="7" name="Freeform 7"/>
            <p:cNvSpPr/>
            <p:nvPr/>
          </p:nvSpPr>
          <p:spPr>
            <a:xfrm>
              <a:off x="63500" y="63500"/>
              <a:ext cx="9779000" cy="4597400"/>
            </a:xfrm>
            <a:custGeom>
              <a:avLst/>
              <a:gdLst/>
              <a:ahLst/>
              <a:cxnLst/>
              <a:rect l="l" t="t" r="r" b="b"/>
              <a:pathLst>
                <a:path w="9779000" h="4597400">
                  <a:moveTo>
                    <a:pt x="12700" y="0"/>
                  </a:moveTo>
                  <a:lnTo>
                    <a:pt x="9766300" y="0"/>
                  </a:lnTo>
                  <a:cubicBezTo>
                    <a:pt x="9773285" y="0"/>
                    <a:pt x="9779000" y="5715"/>
                    <a:pt x="9779000" y="12700"/>
                  </a:cubicBezTo>
                  <a:lnTo>
                    <a:pt x="9779000" y="4584700"/>
                  </a:lnTo>
                  <a:cubicBezTo>
                    <a:pt x="9779000" y="4591685"/>
                    <a:pt x="9773285" y="4597400"/>
                    <a:pt x="9766300" y="4597400"/>
                  </a:cubicBezTo>
                  <a:lnTo>
                    <a:pt x="12700" y="4597400"/>
                  </a:lnTo>
                  <a:cubicBezTo>
                    <a:pt x="5715" y="4597400"/>
                    <a:pt x="0" y="4591685"/>
                    <a:pt x="0" y="4584700"/>
                  </a:cubicBezTo>
                  <a:lnTo>
                    <a:pt x="0" y="12700"/>
                  </a:lnTo>
                  <a:cubicBezTo>
                    <a:pt x="0" y="5715"/>
                    <a:pt x="5715" y="0"/>
                    <a:pt x="12700" y="0"/>
                  </a:cubicBezTo>
                  <a:moveTo>
                    <a:pt x="12700" y="25400"/>
                  </a:moveTo>
                  <a:lnTo>
                    <a:pt x="12700" y="12700"/>
                  </a:lnTo>
                  <a:lnTo>
                    <a:pt x="25400" y="12700"/>
                  </a:lnTo>
                  <a:lnTo>
                    <a:pt x="25400" y="4584700"/>
                  </a:lnTo>
                  <a:lnTo>
                    <a:pt x="12700" y="4584700"/>
                  </a:lnTo>
                  <a:lnTo>
                    <a:pt x="12700" y="4572000"/>
                  </a:lnTo>
                  <a:lnTo>
                    <a:pt x="9766300" y="4572000"/>
                  </a:lnTo>
                  <a:lnTo>
                    <a:pt x="9766300" y="4584700"/>
                  </a:lnTo>
                  <a:lnTo>
                    <a:pt x="9753600" y="4584700"/>
                  </a:lnTo>
                  <a:lnTo>
                    <a:pt x="9753600" y="12700"/>
                  </a:lnTo>
                  <a:lnTo>
                    <a:pt x="9766300" y="12700"/>
                  </a:lnTo>
                  <a:lnTo>
                    <a:pt x="9766300" y="25400"/>
                  </a:lnTo>
                  <a:lnTo>
                    <a:pt x="12700" y="25400"/>
                  </a:lnTo>
                  <a:close/>
                </a:path>
              </a:pathLst>
            </a:custGeom>
            <a:solidFill>
              <a:srgbClr val="808080"/>
            </a:solidFill>
          </p:spPr>
          <p:txBody>
            <a:bodyPr/>
            <a:lstStyle/>
            <a:p>
              <a:endParaRPr lang="en-US"/>
            </a:p>
          </p:txBody>
        </p:sp>
      </p:grpSp>
      <p:sp>
        <p:nvSpPr>
          <p:cNvPr id="8" name="Freeform 8"/>
          <p:cNvSpPr/>
          <p:nvPr/>
        </p:nvSpPr>
        <p:spPr>
          <a:xfrm>
            <a:off x="5803900" y="4205288"/>
            <a:ext cx="5023472" cy="1013212"/>
          </a:xfrm>
          <a:custGeom>
            <a:avLst/>
            <a:gdLst/>
            <a:ahLst/>
            <a:cxnLst/>
            <a:rect l="l" t="t" r="r" b="b"/>
            <a:pathLst>
              <a:path w="5071691" h="1013212">
                <a:moveTo>
                  <a:pt x="0" y="0"/>
                </a:moveTo>
                <a:lnTo>
                  <a:pt x="5071691" y="0"/>
                </a:lnTo>
                <a:lnTo>
                  <a:pt x="5071691" y="1013212"/>
                </a:lnTo>
                <a:lnTo>
                  <a:pt x="0" y="1013212"/>
                </a:lnTo>
                <a:lnTo>
                  <a:pt x="0" y="0"/>
                </a:lnTo>
                <a:close/>
              </a:path>
            </a:pathLst>
          </a:custGeom>
          <a:blipFill>
            <a:blip r:embed="rId5"/>
            <a:stretch>
              <a:fillRect/>
            </a:stretch>
          </a:blipFill>
        </p:spPr>
        <p:txBody>
          <a:bodyPr/>
          <a:lstStyle/>
          <a:p>
            <a:endParaRPr lang="en-US"/>
          </a:p>
        </p:txBody>
      </p:sp>
      <p:sp>
        <p:nvSpPr>
          <p:cNvPr id="9" name="Freeform 9"/>
          <p:cNvSpPr/>
          <p:nvPr/>
        </p:nvSpPr>
        <p:spPr>
          <a:xfrm>
            <a:off x="7440216" y="1168698"/>
            <a:ext cx="3361849" cy="2828325"/>
          </a:xfrm>
          <a:custGeom>
            <a:avLst/>
            <a:gdLst/>
            <a:ahLst/>
            <a:cxnLst/>
            <a:rect l="l" t="t" r="r" b="b"/>
            <a:pathLst>
              <a:path w="3361849" h="2828325">
                <a:moveTo>
                  <a:pt x="0" y="0"/>
                </a:moveTo>
                <a:lnTo>
                  <a:pt x="3361848" y="0"/>
                </a:lnTo>
                <a:lnTo>
                  <a:pt x="3361848" y="2828325"/>
                </a:lnTo>
                <a:lnTo>
                  <a:pt x="0" y="2828325"/>
                </a:lnTo>
                <a:lnTo>
                  <a:pt x="0" y="0"/>
                </a:lnTo>
                <a:close/>
              </a:path>
            </a:pathLst>
          </a:custGeom>
          <a:blipFill>
            <a:blip r:embed="rId6"/>
            <a:stretch>
              <a:fillRect/>
            </a:stretch>
          </a:blipFill>
        </p:spPr>
        <p:txBody>
          <a:bodyPr/>
          <a:lstStyle/>
          <a:p>
            <a:endParaRPr lang="en-US"/>
          </a:p>
        </p:txBody>
      </p:sp>
      <p:sp>
        <p:nvSpPr>
          <p:cNvPr id="10" name="Freeform 10"/>
          <p:cNvSpPr/>
          <p:nvPr/>
        </p:nvSpPr>
        <p:spPr>
          <a:xfrm>
            <a:off x="10515600" y="152400"/>
            <a:ext cx="1371600" cy="685800"/>
          </a:xfrm>
          <a:custGeom>
            <a:avLst/>
            <a:gdLst/>
            <a:ahLst/>
            <a:cxnLst/>
            <a:rect l="l" t="t" r="r" b="b"/>
            <a:pathLst>
              <a:path w="1371600" h="685800">
                <a:moveTo>
                  <a:pt x="0" y="0"/>
                </a:moveTo>
                <a:lnTo>
                  <a:pt x="1371600" y="0"/>
                </a:lnTo>
                <a:lnTo>
                  <a:pt x="1371600" y="685800"/>
                </a:lnTo>
                <a:lnTo>
                  <a:pt x="0" y="685800"/>
                </a:lnTo>
                <a:lnTo>
                  <a:pt x="0" y="0"/>
                </a:lnTo>
                <a:close/>
              </a:path>
            </a:pathLst>
          </a:custGeom>
          <a:blipFill>
            <a:blip r:embed="rId7"/>
            <a:stretch>
              <a:fillRect/>
            </a:stretch>
          </a:blipFill>
        </p:spPr>
        <p:txBody>
          <a:bodyPr/>
          <a:lstStyle/>
          <a:p>
            <a:endParaRPr lang="en-US"/>
          </a:p>
        </p:txBody>
      </p:sp>
      <p:sp>
        <p:nvSpPr>
          <p:cNvPr id="11" name="TextBox 11"/>
          <p:cNvSpPr txBox="1"/>
          <p:nvPr/>
        </p:nvSpPr>
        <p:spPr>
          <a:xfrm>
            <a:off x="1311088" y="2085661"/>
            <a:ext cx="3108512" cy="547842"/>
          </a:xfrm>
          <a:prstGeom prst="rect">
            <a:avLst/>
          </a:prstGeom>
        </p:spPr>
        <p:txBody>
          <a:bodyPr wrap="square" lIns="0" tIns="0" rIns="0" bIns="0" rtlCol="0" anchor="t">
            <a:spAutoFit/>
          </a:bodyPr>
          <a:lstStyle/>
          <a:p>
            <a:pPr algn="l">
              <a:lnSpc>
                <a:spcPts val="2167"/>
              </a:lnSpc>
            </a:pPr>
            <a:r>
              <a:rPr lang="en-US" sz="1600" b="1" dirty="0">
                <a:solidFill>
                  <a:srgbClr val="000000"/>
                </a:solidFill>
                <a:latin typeface="+mj-lt"/>
                <a:ea typeface="Calibri (MS) Bold"/>
                <a:cs typeface="Calibri (MS) Bold"/>
                <a:sym typeface="Calibri (MS) Bold"/>
              </a:rPr>
              <a:t>Largest Solar PV Plant in Europe</a:t>
            </a:r>
            <a:r>
              <a:rPr lang="en-US" sz="1600" dirty="0">
                <a:solidFill>
                  <a:srgbClr val="000000"/>
                </a:solidFill>
                <a:latin typeface="+mj-lt"/>
                <a:ea typeface="Calibri (MS)"/>
                <a:cs typeface="Calibri (MS)"/>
                <a:sym typeface="Calibri (MS)"/>
              </a:rPr>
              <a:t> </a:t>
            </a:r>
          </a:p>
          <a:p>
            <a:pPr algn="l">
              <a:lnSpc>
                <a:spcPts val="2167"/>
              </a:lnSpc>
            </a:pPr>
            <a:r>
              <a:rPr lang="en-US" sz="1600" dirty="0">
                <a:solidFill>
                  <a:srgbClr val="000000"/>
                </a:solidFill>
                <a:latin typeface="+mj-lt"/>
                <a:ea typeface="Calibri (MS)"/>
                <a:cs typeface="Calibri (MS)"/>
                <a:sym typeface="Calibri (MS)"/>
              </a:rPr>
              <a:t>—&gt; 1044 MW (under construction) </a:t>
            </a:r>
          </a:p>
        </p:txBody>
      </p:sp>
      <p:sp>
        <p:nvSpPr>
          <p:cNvPr id="12" name="TextBox 12"/>
          <p:cNvSpPr txBox="1"/>
          <p:nvPr/>
        </p:nvSpPr>
        <p:spPr>
          <a:xfrm>
            <a:off x="1311088" y="2918241"/>
            <a:ext cx="2896629" cy="1394228"/>
          </a:xfrm>
          <a:prstGeom prst="rect">
            <a:avLst/>
          </a:prstGeom>
        </p:spPr>
        <p:txBody>
          <a:bodyPr lIns="0" tIns="0" rIns="0" bIns="0" rtlCol="0" anchor="t">
            <a:spAutoFit/>
          </a:bodyPr>
          <a:lstStyle/>
          <a:p>
            <a:pPr algn="l">
              <a:lnSpc>
                <a:spcPts val="2167"/>
              </a:lnSpc>
            </a:pPr>
            <a:r>
              <a:rPr lang="en-US" sz="1600" b="1" dirty="0">
                <a:solidFill>
                  <a:srgbClr val="000000"/>
                </a:solidFill>
                <a:ea typeface="Calibri (MS) Bold"/>
                <a:cs typeface="Calibri (MS) Bold"/>
                <a:sym typeface="Calibri (MS) Bold"/>
              </a:rPr>
              <a:t>Firsts in Romania: </a:t>
            </a:r>
          </a:p>
          <a:p>
            <a:pPr algn="l">
              <a:lnSpc>
                <a:spcPts val="2167"/>
              </a:lnSpc>
            </a:pPr>
            <a:r>
              <a:rPr lang="en-US" sz="1600" dirty="0">
                <a:solidFill>
                  <a:srgbClr val="000000"/>
                </a:solidFill>
                <a:ea typeface="Calibri (MS)"/>
                <a:cs typeface="Calibri (MS)"/>
                <a:sym typeface="Calibri (MS)"/>
              </a:rPr>
              <a:t>• Private Dispatch Center (2007) </a:t>
            </a:r>
          </a:p>
          <a:p>
            <a:pPr algn="l">
              <a:lnSpc>
                <a:spcPts val="2167"/>
              </a:lnSpc>
            </a:pPr>
            <a:r>
              <a:rPr lang="en-US" sz="1600" dirty="0">
                <a:solidFill>
                  <a:srgbClr val="000000"/>
                </a:solidFill>
                <a:ea typeface="Calibri (MS)"/>
                <a:cs typeface="Calibri (MS)"/>
                <a:sym typeface="Calibri (MS)"/>
              </a:rPr>
              <a:t>• Renewable Training Center (2010) </a:t>
            </a:r>
          </a:p>
          <a:p>
            <a:pPr algn="l">
              <a:lnSpc>
                <a:spcPts val="2167"/>
              </a:lnSpc>
            </a:pPr>
            <a:r>
              <a:rPr lang="en-US" sz="1600" dirty="0">
                <a:solidFill>
                  <a:srgbClr val="000000"/>
                </a:solidFill>
                <a:ea typeface="Calibri (MS)"/>
                <a:cs typeface="Calibri (MS)"/>
                <a:sym typeface="Calibri (MS)"/>
              </a:rPr>
              <a:t>• Energy ISP (2008) </a:t>
            </a:r>
          </a:p>
        </p:txBody>
      </p:sp>
      <p:sp>
        <p:nvSpPr>
          <p:cNvPr id="13" name="TextBox 13"/>
          <p:cNvSpPr txBox="1"/>
          <p:nvPr/>
        </p:nvSpPr>
        <p:spPr>
          <a:xfrm>
            <a:off x="1311088" y="1259948"/>
            <a:ext cx="4444593" cy="547842"/>
          </a:xfrm>
          <a:prstGeom prst="rect">
            <a:avLst/>
          </a:prstGeom>
        </p:spPr>
        <p:txBody>
          <a:bodyPr wrap="square" lIns="0" tIns="0" rIns="0" bIns="0" rtlCol="0" anchor="t">
            <a:spAutoFit/>
          </a:bodyPr>
          <a:lstStyle/>
          <a:p>
            <a:pPr algn="l">
              <a:lnSpc>
                <a:spcPts val="2167"/>
              </a:lnSpc>
            </a:pPr>
            <a:r>
              <a:rPr lang="en-US" sz="1600" b="1" dirty="0">
                <a:solidFill>
                  <a:srgbClr val="000000"/>
                </a:solidFill>
                <a:ea typeface="Calibri (MS) Bold"/>
                <a:cs typeface="Calibri (MS) Bold"/>
                <a:sym typeface="Calibri (MS) Bold"/>
              </a:rPr>
              <a:t>Largest Onshore Wind Farm, 600 MW</a:t>
            </a:r>
            <a:r>
              <a:rPr lang="en-US" sz="1600" dirty="0">
                <a:solidFill>
                  <a:srgbClr val="000000"/>
                </a:solidFill>
                <a:ea typeface="Calibri (MS)"/>
                <a:cs typeface="Calibri (MS)"/>
                <a:sym typeface="Calibri (MS)"/>
              </a:rPr>
              <a:t> </a:t>
            </a:r>
          </a:p>
          <a:p>
            <a:pPr algn="l">
              <a:lnSpc>
                <a:spcPts val="2167"/>
              </a:lnSpc>
            </a:pPr>
            <a:r>
              <a:rPr lang="en-US" sz="1600" dirty="0">
                <a:solidFill>
                  <a:srgbClr val="000000"/>
                </a:solidFill>
                <a:ea typeface="Calibri (MS)"/>
                <a:cs typeface="Calibri (MS)"/>
                <a:sym typeface="Calibri (MS)"/>
              </a:rPr>
              <a:t>—&gt; The world's largest outside the USA (since 2012)</a:t>
            </a:r>
            <a:r>
              <a:rPr lang="en-US" sz="1600" b="1" dirty="0">
                <a:solidFill>
                  <a:srgbClr val="000000"/>
                </a:solidFill>
                <a:ea typeface="Calibri (MS) Bold"/>
                <a:cs typeface="Calibri (MS) Bold"/>
                <a:sym typeface="Calibri (MS) Bold"/>
              </a:rPr>
              <a:t> </a:t>
            </a:r>
          </a:p>
        </p:txBody>
      </p:sp>
      <p:sp>
        <p:nvSpPr>
          <p:cNvPr id="14" name="TextBox 14"/>
          <p:cNvSpPr txBox="1"/>
          <p:nvPr/>
        </p:nvSpPr>
        <p:spPr>
          <a:xfrm>
            <a:off x="1311088" y="4456931"/>
            <a:ext cx="4480112" cy="836228"/>
          </a:xfrm>
          <a:prstGeom prst="rect">
            <a:avLst/>
          </a:prstGeom>
        </p:spPr>
        <p:txBody>
          <a:bodyPr wrap="square" lIns="0" tIns="0" rIns="0" bIns="0" rtlCol="0" anchor="t">
            <a:spAutoFit/>
          </a:bodyPr>
          <a:lstStyle/>
          <a:p>
            <a:pPr algn="l">
              <a:lnSpc>
                <a:spcPts val="2167"/>
              </a:lnSpc>
            </a:pPr>
            <a:r>
              <a:rPr lang="en-US" sz="1600" b="1" dirty="0">
                <a:solidFill>
                  <a:srgbClr val="000000"/>
                </a:solidFill>
                <a:ea typeface="Calibri (MS) Bold"/>
                <a:cs typeface="Calibri (MS) Bold"/>
                <a:sym typeface="Calibri (MS) Bold"/>
              </a:rPr>
              <a:t>Global Innovation</a:t>
            </a:r>
            <a:r>
              <a:rPr lang="en-US" sz="1600" dirty="0">
                <a:solidFill>
                  <a:srgbClr val="000000"/>
                </a:solidFill>
                <a:ea typeface="Calibri (MS)"/>
                <a:cs typeface="Calibri (MS)"/>
                <a:sym typeface="Calibri (MS)"/>
              </a:rPr>
              <a:t>: </a:t>
            </a:r>
          </a:p>
          <a:p>
            <a:pPr algn="l">
              <a:lnSpc>
                <a:spcPts val="2167"/>
              </a:lnSpc>
            </a:pPr>
            <a:r>
              <a:rPr lang="en-US" sz="1600" dirty="0">
                <a:solidFill>
                  <a:srgbClr val="000000"/>
                </a:solidFill>
                <a:ea typeface="Calibri (MS)"/>
                <a:cs typeface="Calibri (MS)"/>
                <a:sym typeface="Calibri (MS)"/>
              </a:rPr>
              <a:t>—&gt; Water desalination with renewables (Qatar, 2016) —&gt; PV cleaning robot (2017) </a:t>
            </a:r>
          </a:p>
        </p:txBody>
      </p:sp>
      <p:sp>
        <p:nvSpPr>
          <p:cNvPr id="15" name="TextBox 15"/>
          <p:cNvSpPr txBox="1"/>
          <p:nvPr/>
        </p:nvSpPr>
        <p:spPr>
          <a:xfrm>
            <a:off x="622297" y="312249"/>
            <a:ext cx="1201445" cy="290827"/>
          </a:xfrm>
          <a:prstGeom prst="rect">
            <a:avLst/>
          </a:prstGeom>
        </p:spPr>
        <p:txBody>
          <a:bodyPr lIns="0" tIns="0" rIns="0" bIns="0" rtlCol="0" anchor="t">
            <a:spAutoFit/>
          </a:bodyPr>
          <a:lstStyle/>
          <a:p>
            <a:pPr algn="l">
              <a:lnSpc>
                <a:spcPts val="2240"/>
              </a:lnSpc>
            </a:pPr>
            <a:r>
              <a:rPr lang="en-US" sz="1600" b="1">
                <a:solidFill>
                  <a:srgbClr val="FFFFFF"/>
                </a:solidFill>
                <a:latin typeface="Carlito Bold"/>
                <a:ea typeface="Carlito Bold"/>
                <a:cs typeface="Carlito Bold"/>
                <a:sym typeface="Carlito Bold"/>
              </a:rPr>
              <a:t>Achievements</a:t>
            </a:r>
          </a:p>
        </p:txBody>
      </p:sp>
      <p:sp>
        <p:nvSpPr>
          <p:cNvPr id="16" name="TextBox 16"/>
          <p:cNvSpPr txBox="1"/>
          <p:nvPr/>
        </p:nvSpPr>
        <p:spPr>
          <a:xfrm>
            <a:off x="10988040" y="6360157"/>
            <a:ext cx="72247" cy="208283"/>
          </a:xfrm>
          <a:prstGeom prst="rect">
            <a:avLst/>
          </a:prstGeom>
        </p:spPr>
        <p:txBody>
          <a:bodyPr lIns="0" tIns="0" rIns="0" bIns="0" rtlCol="0" anchor="t">
            <a:spAutoFit/>
          </a:bodyPr>
          <a:lstStyle/>
          <a:p>
            <a:pPr algn="l">
              <a:lnSpc>
                <a:spcPts val="1539"/>
              </a:lnSpc>
            </a:pPr>
            <a:r>
              <a:rPr lang="en-US" sz="1100" b="1">
                <a:solidFill>
                  <a:srgbClr val="808080"/>
                </a:solidFill>
                <a:latin typeface="Calibri (MS) Bold"/>
                <a:ea typeface="Calibri (MS) Bold"/>
                <a:cs typeface="Calibri (MS) Bold"/>
                <a:sym typeface="Calibri (MS) Bold"/>
              </a:rPr>
              <a:t>3</a:t>
            </a:r>
          </a:p>
        </p:txBody>
      </p:sp>
      <p:sp>
        <p:nvSpPr>
          <p:cNvPr id="19" name="Date Placeholder 18">
            <a:extLst>
              <a:ext uri="{FF2B5EF4-FFF2-40B4-BE49-F238E27FC236}">
                <a16:creationId xmlns:a16="http://schemas.microsoft.com/office/drawing/2014/main" id="{8E0970B2-4510-BA3F-73E7-3348B3C54404}"/>
              </a:ext>
            </a:extLst>
          </p:cNvPr>
          <p:cNvSpPr>
            <a:spLocks noGrp="1"/>
          </p:cNvSpPr>
          <p:nvPr>
            <p:ph type="dt" sz="half" idx="10"/>
          </p:nvPr>
        </p:nvSpPr>
        <p:spPr>
          <a:xfrm>
            <a:off x="457200" y="6281735"/>
            <a:ext cx="2133600" cy="365125"/>
          </a:xfrm>
        </p:spPr>
        <p:txBody>
          <a:bodyPr/>
          <a:lstStyle/>
          <a:p>
            <a:fld id="{00828D9A-9390-43D2-B0C8-F45AA44026A5}" type="datetime1">
              <a:rPr lang="en-US" smtClean="0"/>
              <a:t>12/4/2024</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539" y="6205538"/>
            <a:ext cx="11954932" cy="500062"/>
          </a:xfrm>
          <a:custGeom>
            <a:avLst/>
            <a:gdLst/>
            <a:ahLst/>
            <a:cxnLst/>
            <a:rect l="l" t="t" r="r" b="b"/>
            <a:pathLst>
              <a:path w="11954932" h="500062">
                <a:moveTo>
                  <a:pt x="0" y="0"/>
                </a:moveTo>
                <a:lnTo>
                  <a:pt x="11954932" y="0"/>
                </a:lnTo>
                <a:lnTo>
                  <a:pt x="11954932" y="500062"/>
                </a:lnTo>
                <a:lnTo>
                  <a:pt x="0" y="500062"/>
                </a:lnTo>
                <a:lnTo>
                  <a:pt x="0" y="0"/>
                </a:lnTo>
                <a:close/>
              </a:path>
            </a:pathLst>
          </a:custGeom>
          <a:blipFill>
            <a:blip r:embed="rId2"/>
            <a:stretch>
              <a:fillRect/>
            </a:stretch>
          </a:blipFill>
        </p:spPr>
        <p:txBody>
          <a:bodyPr/>
          <a:lstStyle/>
          <a:p>
            <a:endParaRPr lang="en-US"/>
          </a:p>
        </p:txBody>
      </p:sp>
      <p:sp>
        <p:nvSpPr>
          <p:cNvPr id="3" name="Freeform 3"/>
          <p:cNvSpPr/>
          <p:nvPr/>
        </p:nvSpPr>
        <p:spPr>
          <a:xfrm>
            <a:off x="0" y="241297"/>
            <a:ext cx="11753850" cy="454028"/>
          </a:xfrm>
          <a:custGeom>
            <a:avLst/>
            <a:gdLst/>
            <a:ahLst/>
            <a:cxnLst/>
            <a:rect l="l" t="t" r="r" b="b"/>
            <a:pathLst>
              <a:path w="11753850" h="454028">
                <a:moveTo>
                  <a:pt x="0" y="0"/>
                </a:moveTo>
                <a:lnTo>
                  <a:pt x="11753850" y="0"/>
                </a:lnTo>
                <a:lnTo>
                  <a:pt x="11753850" y="454028"/>
                </a:lnTo>
                <a:lnTo>
                  <a:pt x="0" y="454028"/>
                </a:lnTo>
                <a:lnTo>
                  <a:pt x="0" y="0"/>
                </a:lnTo>
                <a:close/>
              </a:path>
            </a:pathLst>
          </a:custGeom>
          <a:blipFill>
            <a:blip r:embed="rId3"/>
            <a:stretch>
              <a:fillRect/>
            </a:stretch>
          </a:blipFill>
        </p:spPr>
        <p:txBody>
          <a:bodyPr/>
          <a:lstStyle/>
          <a:p>
            <a:endParaRPr lang="en-US"/>
          </a:p>
        </p:txBody>
      </p:sp>
      <p:sp>
        <p:nvSpPr>
          <p:cNvPr id="4" name="Freeform 4"/>
          <p:cNvSpPr/>
          <p:nvPr/>
        </p:nvSpPr>
        <p:spPr>
          <a:xfrm>
            <a:off x="10566397" y="0"/>
            <a:ext cx="1212847" cy="909638"/>
          </a:xfrm>
          <a:custGeom>
            <a:avLst/>
            <a:gdLst/>
            <a:ahLst/>
            <a:cxnLst/>
            <a:rect l="l" t="t" r="r" b="b"/>
            <a:pathLst>
              <a:path w="1212847" h="909638">
                <a:moveTo>
                  <a:pt x="0" y="0"/>
                </a:moveTo>
                <a:lnTo>
                  <a:pt x="1212847" y="0"/>
                </a:lnTo>
                <a:lnTo>
                  <a:pt x="1212847" y="909638"/>
                </a:lnTo>
                <a:lnTo>
                  <a:pt x="0" y="909638"/>
                </a:lnTo>
                <a:lnTo>
                  <a:pt x="0" y="0"/>
                </a:lnTo>
                <a:close/>
              </a:path>
            </a:pathLst>
          </a:custGeom>
          <a:blipFill>
            <a:blip r:embed="rId4"/>
            <a:stretch>
              <a:fillRect/>
            </a:stretch>
          </a:blipFill>
        </p:spPr>
        <p:txBody>
          <a:bodyPr/>
          <a:lstStyle/>
          <a:p>
            <a:endParaRPr lang="en-US"/>
          </a:p>
        </p:txBody>
      </p:sp>
      <p:sp>
        <p:nvSpPr>
          <p:cNvPr id="5" name="Freeform 5"/>
          <p:cNvSpPr/>
          <p:nvPr/>
        </p:nvSpPr>
        <p:spPr>
          <a:xfrm>
            <a:off x="170259" y="718785"/>
            <a:ext cx="11851386" cy="5387407"/>
          </a:xfrm>
          <a:custGeom>
            <a:avLst/>
            <a:gdLst/>
            <a:ahLst/>
            <a:cxnLst/>
            <a:rect l="l" t="t" r="r" b="b"/>
            <a:pathLst>
              <a:path w="11851386" h="5387407">
                <a:moveTo>
                  <a:pt x="0" y="0"/>
                </a:moveTo>
                <a:lnTo>
                  <a:pt x="11851386" y="0"/>
                </a:lnTo>
                <a:lnTo>
                  <a:pt x="11851386" y="5387407"/>
                </a:lnTo>
                <a:lnTo>
                  <a:pt x="0" y="5387407"/>
                </a:lnTo>
                <a:lnTo>
                  <a:pt x="0" y="0"/>
                </a:lnTo>
                <a:close/>
              </a:path>
            </a:pathLst>
          </a:custGeom>
          <a:blipFill>
            <a:blip r:embed="rId5">
              <a:alphaModFix amt="11500"/>
            </a:blip>
            <a:stretch>
              <a:fillRect t="-14592" b="-40789"/>
            </a:stretch>
          </a:blipFill>
        </p:spPr>
        <p:txBody>
          <a:bodyPr/>
          <a:lstStyle/>
          <a:p>
            <a:endParaRPr lang="en-US"/>
          </a:p>
        </p:txBody>
      </p:sp>
      <p:sp>
        <p:nvSpPr>
          <p:cNvPr id="6" name="Freeform 6"/>
          <p:cNvSpPr/>
          <p:nvPr/>
        </p:nvSpPr>
        <p:spPr>
          <a:xfrm>
            <a:off x="6176200" y="1940614"/>
            <a:ext cx="523885" cy="519617"/>
          </a:xfrm>
          <a:custGeom>
            <a:avLst/>
            <a:gdLst/>
            <a:ahLst/>
            <a:cxnLst/>
            <a:rect l="l" t="t" r="r" b="b"/>
            <a:pathLst>
              <a:path w="523885" h="519617">
                <a:moveTo>
                  <a:pt x="0" y="0"/>
                </a:moveTo>
                <a:lnTo>
                  <a:pt x="523885" y="0"/>
                </a:lnTo>
                <a:lnTo>
                  <a:pt x="523885" y="519617"/>
                </a:lnTo>
                <a:lnTo>
                  <a:pt x="0" y="519617"/>
                </a:lnTo>
                <a:lnTo>
                  <a:pt x="0" y="0"/>
                </a:lnTo>
                <a:close/>
              </a:path>
            </a:pathLst>
          </a:custGeom>
          <a:blipFill>
            <a:blip r:embed="rId6"/>
            <a:stretch>
              <a:fillRect/>
            </a:stretch>
          </a:blipFill>
        </p:spPr>
        <p:txBody>
          <a:bodyPr/>
          <a:lstStyle/>
          <a:p>
            <a:endParaRPr lang="en-US"/>
          </a:p>
        </p:txBody>
      </p:sp>
      <p:sp>
        <p:nvSpPr>
          <p:cNvPr id="7" name="Freeform 7"/>
          <p:cNvSpPr/>
          <p:nvPr/>
        </p:nvSpPr>
        <p:spPr>
          <a:xfrm>
            <a:off x="6242942" y="4001223"/>
            <a:ext cx="457143" cy="518465"/>
          </a:xfrm>
          <a:custGeom>
            <a:avLst/>
            <a:gdLst/>
            <a:ahLst/>
            <a:cxnLst/>
            <a:rect l="l" t="t" r="r" b="b"/>
            <a:pathLst>
              <a:path w="457143" h="518465">
                <a:moveTo>
                  <a:pt x="0" y="0"/>
                </a:moveTo>
                <a:lnTo>
                  <a:pt x="457143" y="0"/>
                </a:lnTo>
                <a:lnTo>
                  <a:pt x="457143" y="518465"/>
                </a:lnTo>
                <a:lnTo>
                  <a:pt x="0" y="518465"/>
                </a:lnTo>
                <a:lnTo>
                  <a:pt x="0" y="0"/>
                </a:lnTo>
                <a:close/>
              </a:path>
            </a:pathLst>
          </a:custGeom>
          <a:blipFill>
            <a:blip r:embed="rId7"/>
            <a:stretch>
              <a:fillRect/>
            </a:stretch>
          </a:blipFill>
        </p:spPr>
        <p:txBody>
          <a:bodyPr/>
          <a:lstStyle/>
          <a:p>
            <a:endParaRPr lang="en-US"/>
          </a:p>
        </p:txBody>
      </p:sp>
      <p:sp>
        <p:nvSpPr>
          <p:cNvPr id="8" name="Freeform 8"/>
          <p:cNvSpPr/>
          <p:nvPr/>
        </p:nvSpPr>
        <p:spPr>
          <a:xfrm>
            <a:off x="4740326" y="1971323"/>
            <a:ext cx="682371" cy="387239"/>
          </a:xfrm>
          <a:custGeom>
            <a:avLst/>
            <a:gdLst/>
            <a:ahLst/>
            <a:cxnLst/>
            <a:rect l="l" t="t" r="r" b="b"/>
            <a:pathLst>
              <a:path w="682371" h="387239">
                <a:moveTo>
                  <a:pt x="0" y="0"/>
                </a:moveTo>
                <a:lnTo>
                  <a:pt x="682371" y="0"/>
                </a:lnTo>
                <a:lnTo>
                  <a:pt x="682371" y="387238"/>
                </a:lnTo>
                <a:lnTo>
                  <a:pt x="0" y="387238"/>
                </a:lnTo>
                <a:lnTo>
                  <a:pt x="0" y="0"/>
                </a:lnTo>
                <a:close/>
              </a:path>
            </a:pathLst>
          </a:custGeom>
          <a:blipFill>
            <a:blip r:embed="rId8"/>
            <a:stretch>
              <a:fillRect b="-2"/>
            </a:stretch>
          </a:blipFill>
        </p:spPr>
        <p:txBody>
          <a:bodyPr/>
          <a:lstStyle/>
          <a:p>
            <a:endParaRPr lang="en-US"/>
          </a:p>
        </p:txBody>
      </p:sp>
      <p:sp>
        <p:nvSpPr>
          <p:cNvPr id="9" name="Freeform 9"/>
          <p:cNvSpPr/>
          <p:nvPr/>
        </p:nvSpPr>
        <p:spPr>
          <a:xfrm>
            <a:off x="10515600" y="152400"/>
            <a:ext cx="1371600" cy="685800"/>
          </a:xfrm>
          <a:custGeom>
            <a:avLst/>
            <a:gdLst/>
            <a:ahLst/>
            <a:cxnLst/>
            <a:rect l="l" t="t" r="r" b="b"/>
            <a:pathLst>
              <a:path w="1371600" h="685800">
                <a:moveTo>
                  <a:pt x="0" y="0"/>
                </a:moveTo>
                <a:lnTo>
                  <a:pt x="1371600" y="0"/>
                </a:lnTo>
                <a:lnTo>
                  <a:pt x="1371600" y="685800"/>
                </a:lnTo>
                <a:lnTo>
                  <a:pt x="0" y="685800"/>
                </a:lnTo>
                <a:lnTo>
                  <a:pt x="0" y="0"/>
                </a:lnTo>
                <a:close/>
              </a:path>
            </a:pathLst>
          </a:custGeom>
          <a:blipFill>
            <a:blip r:embed="rId9"/>
            <a:stretch>
              <a:fillRect/>
            </a:stretch>
          </a:blipFill>
        </p:spPr>
        <p:txBody>
          <a:bodyPr/>
          <a:lstStyle/>
          <a:p>
            <a:endParaRPr lang="en-US"/>
          </a:p>
        </p:txBody>
      </p:sp>
      <p:sp>
        <p:nvSpPr>
          <p:cNvPr id="10" name="Freeform 10"/>
          <p:cNvSpPr/>
          <p:nvPr/>
        </p:nvSpPr>
        <p:spPr>
          <a:xfrm>
            <a:off x="4804191" y="3952855"/>
            <a:ext cx="618506" cy="618506"/>
          </a:xfrm>
          <a:custGeom>
            <a:avLst/>
            <a:gdLst/>
            <a:ahLst/>
            <a:cxnLst/>
            <a:rect l="l" t="t" r="r" b="b"/>
            <a:pathLst>
              <a:path w="618506" h="618506">
                <a:moveTo>
                  <a:pt x="0" y="0"/>
                </a:moveTo>
                <a:lnTo>
                  <a:pt x="618506" y="0"/>
                </a:lnTo>
                <a:lnTo>
                  <a:pt x="618506" y="618506"/>
                </a:lnTo>
                <a:lnTo>
                  <a:pt x="0" y="618506"/>
                </a:lnTo>
                <a:lnTo>
                  <a:pt x="0" y="0"/>
                </a:lnTo>
                <a:close/>
              </a:path>
            </a:pathLst>
          </a:custGeom>
          <a:blipFill>
            <a:blip r:embed="rId10"/>
            <a:stretch>
              <a:fillRect/>
            </a:stretch>
          </a:blipFill>
        </p:spPr>
        <p:txBody>
          <a:bodyPr/>
          <a:lstStyle/>
          <a:p>
            <a:endParaRPr lang="en-US"/>
          </a:p>
        </p:txBody>
      </p:sp>
      <p:sp>
        <p:nvSpPr>
          <p:cNvPr id="11" name="TextBox 11"/>
          <p:cNvSpPr txBox="1"/>
          <p:nvPr/>
        </p:nvSpPr>
        <p:spPr>
          <a:xfrm>
            <a:off x="438455" y="318421"/>
            <a:ext cx="2990907" cy="290827"/>
          </a:xfrm>
          <a:prstGeom prst="rect">
            <a:avLst/>
          </a:prstGeom>
        </p:spPr>
        <p:txBody>
          <a:bodyPr lIns="0" tIns="0" rIns="0" bIns="0" rtlCol="0" anchor="t">
            <a:spAutoFit/>
          </a:bodyPr>
          <a:lstStyle/>
          <a:p>
            <a:pPr algn="l">
              <a:lnSpc>
                <a:spcPts val="2240"/>
              </a:lnSpc>
            </a:pPr>
            <a:r>
              <a:rPr lang="en-US" sz="1600" b="1">
                <a:solidFill>
                  <a:srgbClr val="FFFFFF"/>
                </a:solidFill>
                <a:latin typeface="Calibri (MS) Bold"/>
                <a:ea typeface="Calibri (MS) Bold"/>
                <a:cs typeface="Calibri (MS) Bold"/>
                <a:sym typeface="Calibri (MS) Bold"/>
              </a:rPr>
              <a:t> Energy Storage System Integrator</a:t>
            </a:r>
          </a:p>
        </p:txBody>
      </p:sp>
      <p:sp>
        <p:nvSpPr>
          <p:cNvPr id="12" name="TextBox 12"/>
          <p:cNvSpPr txBox="1"/>
          <p:nvPr/>
        </p:nvSpPr>
        <p:spPr>
          <a:xfrm>
            <a:off x="3133506" y="2470623"/>
            <a:ext cx="2490816" cy="1154162"/>
          </a:xfrm>
          <a:prstGeom prst="rect">
            <a:avLst/>
          </a:prstGeom>
        </p:spPr>
        <p:txBody>
          <a:bodyPr wrap="square" lIns="0" tIns="0" rIns="0" bIns="0" rtlCol="0" anchor="t">
            <a:spAutoFit/>
          </a:bodyPr>
          <a:lstStyle/>
          <a:p>
            <a:pPr algn="r">
              <a:lnSpc>
                <a:spcPts val="1800"/>
              </a:lnSpc>
            </a:pPr>
            <a:r>
              <a:rPr lang="en-US" sz="1600" b="1" dirty="0">
                <a:solidFill>
                  <a:srgbClr val="000000"/>
                </a:solidFill>
                <a:ea typeface="Calibri (MS) Bold"/>
                <a:cs typeface="Calibri (MS) Bold"/>
                <a:sym typeface="Calibri (MS) Bold"/>
              </a:rPr>
              <a:t>In-house Innovation</a:t>
            </a:r>
          </a:p>
          <a:p>
            <a:pPr algn="r">
              <a:lnSpc>
                <a:spcPts val="1800"/>
              </a:lnSpc>
            </a:pPr>
            <a:r>
              <a:rPr lang="en-US" sz="1600" b="1" dirty="0">
                <a:solidFill>
                  <a:srgbClr val="000000"/>
                </a:solidFill>
                <a:ea typeface="Calibri (MS) Bold"/>
                <a:cs typeface="Calibri (MS) Bold"/>
                <a:sym typeface="Calibri (MS) Bold"/>
              </a:rPr>
              <a:t> </a:t>
            </a:r>
            <a:r>
              <a:rPr lang="en-US" sz="1600" dirty="0">
                <a:solidFill>
                  <a:srgbClr val="000000"/>
                </a:solidFill>
                <a:ea typeface="Calibri (MS)"/>
                <a:cs typeface="Calibri (MS)"/>
                <a:sym typeface="Calibri (MS)"/>
              </a:rPr>
              <a:t>Fully designed and developed by Monsson, integrating Li-Ion batteries into seamless energy solutions </a:t>
            </a:r>
          </a:p>
        </p:txBody>
      </p:sp>
      <p:sp>
        <p:nvSpPr>
          <p:cNvPr id="14" name="TextBox 14"/>
          <p:cNvSpPr txBox="1"/>
          <p:nvPr/>
        </p:nvSpPr>
        <p:spPr>
          <a:xfrm>
            <a:off x="3133506" y="4574009"/>
            <a:ext cx="2535907" cy="1166622"/>
          </a:xfrm>
          <a:prstGeom prst="rect">
            <a:avLst/>
          </a:prstGeom>
        </p:spPr>
        <p:txBody>
          <a:bodyPr lIns="0" tIns="0" rIns="0" bIns="0" rtlCol="0" anchor="t">
            <a:spAutoFit/>
          </a:bodyPr>
          <a:lstStyle/>
          <a:p>
            <a:pPr algn="r">
              <a:lnSpc>
                <a:spcPts val="1800"/>
              </a:lnSpc>
            </a:pPr>
            <a:r>
              <a:rPr lang="en-US" sz="1600" b="1" dirty="0">
                <a:solidFill>
                  <a:srgbClr val="000000"/>
                </a:solidFill>
                <a:latin typeface="Calibri (MS) Bold"/>
                <a:ea typeface="Calibri (MS) Bold"/>
                <a:cs typeface="Calibri (MS) Bold"/>
                <a:sym typeface="Calibri (MS) Bold"/>
              </a:rPr>
              <a:t>Built for Extreme Climates </a:t>
            </a:r>
            <a:r>
              <a:rPr lang="en-US" sz="1600" dirty="0">
                <a:solidFill>
                  <a:srgbClr val="000000"/>
                </a:solidFill>
                <a:latin typeface="Calibri (MS)"/>
                <a:ea typeface="Calibri (MS)"/>
                <a:cs typeface="Calibri (MS)"/>
                <a:sym typeface="Calibri (MS)"/>
              </a:rPr>
              <a:t>Custom-built, insulated structures ensure optimal temperature control, extending battery lifespan</a:t>
            </a:r>
            <a:r>
              <a:rPr lang="en-US" sz="1399" dirty="0">
                <a:solidFill>
                  <a:srgbClr val="000000"/>
                </a:solidFill>
                <a:latin typeface="Calibri (MS)"/>
                <a:ea typeface="Calibri (MS)"/>
                <a:cs typeface="Calibri (MS)"/>
                <a:sym typeface="Calibri (MS)"/>
              </a:rPr>
              <a:t>.</a:t>
            </a:r>
            <a:r>
              <a:rPr lang="en-US" sz="1399" b="1" dirty="0">
                <a:solidFill>
                  <a:srgbClr val="000000"/>
                </a:solidFill>
                <a:latin typeface="Calibri (MS) Bold"/>
                <a:ea typeface="Calibri (MS) Bold"/>
                <a:cs typeface="Calibri (MS) Bold"/>
                <a:sym typeface="Calibri (MS) Bold"/>
              </a:rPr>
              <a:t> </a:t>
            </a:r>
          </a:p>
        </p:txBody>
      </p:sp>
      <p:sp>
        <p:nvSpPr>
          <p:cNvPr id="15" name="TextBox 15"/>
          <p:cNvSpPr txBox="1"/>
          <p:nvPr/>
        </p:nvSpPr>
        <p:spPr>
          <a:xfrm>
            <a:off x="6021686" y="2529869"/>
            <a:ext cx="2436514" cy="923330"/>
          </a:xfrm>
          <a:prstGeom prst="rect">
            <a:avLst/>
          </a:prstGeom>
        </p:spPr>
        <p:txBody>
          <a:bodyPr wrap="square" lIns="0" tIns="0" rIns="0" bIns="0" rtlCol="0" anchor="t">
            <a:spAutoFit/>
          </a:bodyPr>
          <a:lstStyle/>
          <a:p>
            <a:pPr algn="l">
              <a:lnSpc>
                <a:spcPts val="1800"/>
              </a:lnSpc>
            </a:pPr>
            <a:r>
              <a:rPr lang="en-US" sz="1600" b="1" dirty="0">
                <a:solidFill>
                  <a:srgbClr val="000000"/>
                </a:solidFill>
                <a:ea typeface="Calibri (MS) Bold"/>
                <a:cs typeface="Calibri (MS) Bold"/>
                <a:sym typeface="Calibri (MS) Bold"/>
              </a:rPr>
              <a:t>Versatile Applications </a:t>
            </a:r>
            <a:r>
              <a:rPr lang="en-US" sz="1600" dirty="0">
                <a:solidFill>
                  <a:srgbClr val="000000"/>
                </a:solidFill>
                <a:ea typeface="Calibri (MS)"/>
                <a:cs typeface="Calibri (MS)"/>
                <a:sym typeface="Calibri (MS)"/>
              </a:rPr>
              <a:t>Suitable for grid services, arbitrage, balancing, and peak shaving.</a:t>
            </a:r>
          </a:p>
        </p:txBody>
      </p:sp>
      <p:sp>
        <p:nvSpPr>
          <p:cNvPr id="16" name="TextBox 16"/>
          <p:cNvSpPr txBox="1"/>
          <p:nvPr/>
        </p:nvSpPr>
        <p:spPr>
          <a:xfrm>
            <a:off x="6021686" y="4558045"/>
            <a:ext cx="2360314" cy="1160221"/>
          </a:xfrm>
          <a:prstGeom prst="rect">
            <a:avLst/>
          </a:prstGeom>
        </p:spPr>
        <p:txBody>
          <a:bodyPr wrap="square" lIns="0" tIns="0" rIns="0" bIns="0" rtlCol="0" anchor="t">
            <a:spAutoFit/>
          </a:bodyPr>
          <a:lstStyle/>
          <a:p>
            <a:pPr algn="l">
              <a:lnSpc>
                <a:spcPts val="1800"/>
              </a:lnSpc>
            </a:pPr>
            <a:r>
              <a:rPr lang="en-US" sz="1600" b="1" dirty="0">
                <a:solidFill>
                  <a:srgbClr val="000000"/>
                </a:solidFill>
                <a:latin typeface="Calibri (MS) Bold"/>
                <a:ea typeface="Calibri (MS) Bold"/>
                <a:cs typeface="Calibri (MS) Bold"/>
                <a:sym typeface="Calibri (MS) Bold"/>
              </a:rPr>
              <a:t>Advanced Software Control </a:t>
            </a:r>
            <a:r>
              <a:rPr lang="en-US" sz="1600" dirty="0">
                <a:solidFill>
                  <a:srgbClr val="000000"/>
                </a:solidFill>
                <a:latin typeface="Calibri (MS)"/>
                <a:ea typeface="Calibri (MS)"/>
                <a:cs typeface="Calibri (MS)"/>
                <a:sym typeface="Calibri (MS)"/>
              </a:rPr>
              <a:t>Proprietary software ensures reliable and efficient performance across all energy needs.</a:t>
            </a:r>
          </a:p>
        </p:txBody>
      </p:sp>
      <p:sp>
        <p:nvSpPr>
          <p:cNvPr id="17" name="TextBox 17"/>
          <p:cNvSpPr txBox="1"/>
          <p:nvPr/>
        </p:nvSpPr>
        <p:spPr>
          <a:xfrm>
            <a:off x="10988040" y="6360157"/>
            <a:ext cx="72247" cy="208283"/>
          </a:xfrm>
          <a:prstGeom prst="rect">
            <a:avLst/>
          </a:prstGeom>
        </p:spPr>
        <p:txBody>
          <a:bodyPr lIns="0" tIns="0" rIns="0" bIns="0" rtlCol="0" anchor="t">
            <a:spAutoFit/>
          </a:bodyPr>
          <a:lstStyle/>
          <a:p>
            <a:pPr algn="l">
              <a:lnSpc>
                <a:spcPts val="1539"/>
              </a:lnSpc>
            </a:pPr>
            <a:r>
              <a:rPr lang="en-US" sz="1100" b="1">
                <a:solidFill>
                  <a:srgbClr val="808080"/>
                </a:solidFill>
                <a:latin typeface="Calibri (MS) Bold"/>
                <a:ea typeface="Calibri (MS) Bold"/>
                <a:cs typeface="Calibri (MS) Bold"/>
                <a:sym typeface="Calibri (MS) Bold"/>
              </a:rPr>
              <a:t>4</a:t>
            </a:r>
          </a:p>
        </p:txBody>
      </p:sp>
      <p:sp>
        <p:nvSpPr>
          <p:cNvPr id="18" name="TextBox 18"/>
          <p:cNvSpPr txBox="1"/>
          <p:nvPr/>
        </p:nvSpPr>
        <p:spPr>
          <a:xfrm>
            <a:off x="3784006" y="1219600"/>
            <a:ext cx="4335818" cy="439779"/>
          </a:xfrm>
          <a:prstGeom prst="rect">
            <a:avLst/>
          </a:prstGeom>
        </p:spPr>
        <p:txBody>
          <a:bodyPr lIns="0" tIns="0" rIns="0" bIns="0" rtlCol="0" anchor="t">
            <a:spAutoFit/>
          </a:bodyPr>
          <a:lstStyle/>
          <a:p>
            <a:pPr algn="l">
              <a:lnSpc>
                <a:spcPts val="3079"/>
              </a:lnSpc>
            </a:pPr>
            <a:r>
              <a:rPr lang="en-US" sz="2200" b="1">
                <a:solidFill>
                  <a:srgbClr val="000000"/>
                </a:solidFill>
                <a:latin typeface="Calibri (MS) Bold"/>
                <a:ea typeface="Calibri (MS) Bold"/>
                <a:cs typeface="Calibri (MS) Bold"/>
                <a:sym typeface="Calibri (MS) Bold"/>
              </a:rPr>
              <a:t>Redefining Energy Storage Solutions</a:t>
            </a:r>
            <a:r>
              <a:rPr lang="en-US" sz="2200">
                <a:solidFill>
                  <a:srgbClr val="000000"/>
                </a:solidFill>
                <a:latin typeface="Calibri (MS)"/>
                <a:ea typeface="Calibri (MS)"/>
                <a:cs typeface="Calibri (MS)"/>
                <a:sym typeface="Calibri (MS)"/>
              </a:rPr>
              <a:t> </a:t>
            </a:r>
          </a:p>
        </p:txBody>
      </p:sp>
      <p:sp>
        <p:nvSpPr>
          <p:cNvPr id="21" name="Date Placeholder 20">
            <a:extLst>
              <a:ext uri="{FF2B5EF4-FFF2-40B4-BE49-F238E27FC236}">
                <a16:creationId xmlns:a16="http://schemas.microsoft.com/office/drawing/2014/main" id="{6556D6A2-4EAB-63AD-4735-729080E6FABE}"/>
              </a:ext>
            </a:extLst>
          </p:cNvPr>
          <p:cNvSpPr>
            <a:spLocks noGrp="1"/>
          </p:cNvSpPr>
          <p:nvPr>
            <p:ph type="dt" sz="half" idx="10"/>
          </p:nvPr>
        </p:nvSpPr>
        <p:spPr>
          <a:xfrm>
            <a:off x="438455" y="6281735"/>
            <a:ext cx="2133600" cy="365125"/>
          </a:xfrm>
        </p:spPr>
        <p:txBody>
          <a:bodyPr/>
          <a:lstStyle/>
          <a:p>
            <a:fld id="{AB4EA681-A367-43F9-8CEA-1B469000BE26}" type="datetime1">
              <a:rPr lang="en-US" smtClean="0"/>
              <a:t>12/4/2024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539" y="6205538"/>
            <a:ext cx="11954932" cy="500062"/>
          </a:xfrm>
          <a:custGeom>
            <a:avLst/>
            <a:gdLst/>
            <a:ahLst/>
            <a:cxnLst/>
            <a:rect l="l" t="t" r="r" b="b"/>
            <a:pathLst>
              <a:path w="11954932" h="500062">
                <a:moveTo>
                  <a:pt x="0" y="0"/>
                </a:moveTo>
                <a:lnTo>
                  <a:pt x="11954932" y="0"/>
                </a:lnTo>
                <a:lnTo>
                  <a:pt x="11954932" y="500062"/>
                </a:lnTo>
                <a:lnTo>
                  <a:pt x="0" y="500062"/>
                </a:lnTo>
                <a:lnTo>
                  <a:pt x="0" y="0"/>
                </a:lnTo>
                <a:close/>
              </a:path>
            </a:pathLst>
          </a:custGeom>
          <a:blipFill>
            <a:blip r:embed="rId3"/>
            <a:stretch>
              <a:fillRect/>
            </a:stretch>
          </a:blipFill>
        </p:spPr>
        <p:txBody>
          <a:bodyPr/>
          <a:lstStyle/>
          <a:p>
            <a:endParaRPr lang="en-US"/>
          </a:p>
        </p:txBody>
      </p:sp>
      <p:sp>
        <p:nvSpPr>
          <p:cNvPr id="3" name="Freeform 3"/>
          <p:cNvSpPr/>
          <p:nvPr/>
        </p:nvSpPr>
        <p:spPr>
          <a:xfrm>
            <a:off x="0" y="241297"/>
            <a:ext cx="11753850" cy="454028"/>
          </a:xfrm>
          <a:custGeom>
            <a:avLst/>
            <a:gdLst/>
            <a:ahLst/>
            <a:cxnLst/>
            <a:rect l="l" t="t" r="r" b="b"/>
            <a:pathLst>
              <a:path w="11753850" h="454028">
                <a:moveTo>
                  <a:pt x="0" y="0"/>
                </a:moveTo>
                <a:lnTo>
                  <a:pt x="11753850" y="0"/>
                </a:lnTo>
                <a:lnTo>
                  <a:pt x="11753850" y="454028"/>
                </a:lnTo>
                <a:lnTo>
                  <a:pt x="0" y="454028"/>
                </a:lnTo>
                <a:lnTo>
                  <a:pt x="0" y="0"/>
                </a:lnTo>
                <a:close/>
              </a:path>
            </a:pathLst>
          </a:custGeom>
          <a:blipFill>
            <a:blip r:embed="rId4"/>
            <a:stretch>
              <a:fillRect/>
            </a:stretch>
          </a:blipFill>
        </p:spPr>
        <p:txBody>
          <a:bodyPr/>
          <a:lstStyle/>
          <a:p>
            <a:endParaRPr lang="en-US"/>
          </a:p>
        </p:txBody>
      </p:sp>
      <p:sp>
        <p:nvSpPr>
          <p:cNvPr id="4" name="Freeform 4"/>
          <p:cNvSpPr/>
          <p:nvPr/>
        </p:nvSpPr>
        <p:spPr>
          <a:xfrm>
            <a:off x="10566397" y="0"/>
            <a:ext cx="1212847" cy="909638"/>
          </a:xfrm>
          <a:custGeom>
            <a:avLst/>
            <a:gdLst/>
            <a:ahLst/>
            <a:cxnLst/>
            <a:rect l="l" t="t" r="r" b="b"/>
            <a:pathLst>
              <a:path w="1212847" h="909638">
                <a:moveTo>
                  <a:pt x="0" y="0"/>
                </a:moveTo>
                <a:lnTo>
                  <a:pt x="1212847" y="0"/>
                </a:lnTo>
                <a:lnTo>
                  <a:pt x="1212847" y="909638"/>
                </a:lnTo>
                <a:lnTo>
                  <a:pt x="0" y="909638"/>
                </a:lnTo>
                <a:lnTo>
                  <a:pt x="0" y="0"/>
                </a:lnTo>
                <a:close/>
              </a:path>
            </a:pathLst>
          </a:custGeom>
          <a:blipFill>
            <a:blip r:embed="rId5"/>
            <a:stretch>
              <a:fillRect/>
            </a:stretch>
          </a:blipFill>
        </p:spPr>
        <p:txBody>
          <a:bodyPr/>
          <a:lstStyle/>
          <a:p>
            <a:endParaRPr lang="en-US"/>
          </a:p>
        </p:txBody>
      </p:sp>
      <p:sp>
        <p:nvSpPr>
          <p:cNvPr id="5" name="Freeform 5"/>
          <p:cNvSpPr/>
          <p:nvPr/>
        </p:nvSpPr>
        <p:spPr>
          <a:xfrm>
            <a:off x="6108697" y="1054103"/>
            <a:ext cx="5675976" cy="4744222"/>
          </a:xfrm>
          <a:custGeom>
            <a:avLst/>
            <a:gdLst/>
            <a:ahLst/>
            <a:cxnLst/>
            <a:rect l="l" t="t" r="r" b="b"/>
            <a:pathLst>
              <a:path w="5675976" h="4744222">
                <a:moveTo>
                  <a:pt x="0" y="0"/>
                </a:moveTo>
                <a:lnTo>
                  <a:pt x="5675976" y="0"/>
                </a:lnTo>
                <a:lnTo>
                  <a:pt x="5675976" y="4744222"/>
                </a:lnTo>
                <a:lnTo>
                  <a:pt x="0" y="4744222"/>
                </a:lnTo>
                <a:lnTo>
                  <a:pt x="0" y="0"/>
                </a:lnTo>
                <a:close/>
              </a:path>
            </a:pathLst>
          </a:custGeom>
          <a:blipFill>
            <a:blip r:embed="rId6">
              <a:alphaModFix amt="0"/>
            </a:blip>
            <a:stretch>
              <a:fillRect/>
            </a:stretch>
          </a:blipFill>
        </p:spPr>
        <p:txBody>
          <a:bodyPr/>
          <a:lstStyle/>
          <a:p>
            <a:endParaRPr lang="en-US"/>
          </a:p>
        </p:txBody>
      </p:sp>
      <p:sp>
        <p:nvSpPr>
          <p:cNvPr id="6" name="Freeform 6"/>
          <p:cNvSpPr/>
          <p:nvPr/>
        </p:nvSpPr>
        <p:spPr>
          <a:xfrm>
            <a:off x="6108697" y="1003297"/>
            <a:ext cx="5675976" cy="6280918"/>
          </a:xfrm>
          <a:custGeom>
            <a:avLst/>
            <a:gdLst/>
            <a:ahLst/>
            <a:cxnLst/>
            <a:rect l="l" t="t" r="r" b="b"/>
            <a:pathLst>
              <a:path w="5675976" h="6280918">
                <a:moveTo>
                  <a:pt x="0" y="0"/>
                </a:moveTo>
                <a:lnTo>
                  <a:pt x="5675976" y="0"/>
                </a:lnTo>
                <a:lnTo>
                  <a:pt x="5675976" y="6280918"/>
                </a:lnTo>
                <a:lnTo>
                  <a:pt x="0" y="6280918"/>
                </a:lnTo>
                <a:lnTo>
                  <a:pt x="0" y="0"/>
                </a:lnTo>
                <a:close/>
              </a:path>
            </a:pathLst>
          </a:custGeom>
          <a:blipFill>
            <a:blip r:embed="rId7"/>
            <a:stretch>
              <a:fillRect/>
            </a:stretch>
          </a:blipFill>
        </p:spPr>
        <p:txBody>
          <a:bodyPr/>
          <a:lstStyle/>
          <a:p>
            <a:endParaRPr lang="en-US"/>
          </a:p>
        </p:txBody>
      </p:sp>
      <p:sp>
        <p:nvSpPr>
          <p:cNvPr id="7" name="Freeform 7"/>
          <p:cNvSpPr/>
          <p:nvPr/>
        </p:nvSpPr>
        <p:spPr>
          <a:xfrm>
            <a:off x="10515600" y="152400"/>
            <a:ext cx="1371600" cy="685800"/>
          </a:xfrm>
          <a:custGeom>
            <a:avLst/>
            <a:gdLst/>
            <a:ahLst/>
            <a:cxnLst/>
            <a:rect l="l" t="t" r="r" b="b"/>
            <a:pathLst>
              <a:path w="1371600" h="685800">
                <a:moveTo>
                  <a:pt x="0" y="0"/>
                </a:moveTo>
                <a:lnTo>
                  <a:pt x="1371600" y="0"/>
                </a:lnTo>
                <a:lnTo>
                  <a:pt x="1371600" y="685800"/>
                </a:lnTo>
                <a:lnTo>
                  <a:pt x="0" y="685800"/>
                </a:lnTo>
                <a:lnTo>
                  <a:pt x="0" y="0"/>
                </a:lnTo>
                <a:close/>
              </a:path>
            </a:pathLst>
          </a:custGeom>
          <a:blipFill>
            <a:blip r:embed="rId8"/>
            <a:stretch>
              <a:fillRect/>
            </a:stretch>
          </a:blipFill>
        </p:spPr>
        <p:txBody>
          <a:bodyPr/>
          <a:lstStyle/>
          <a:p>
            <a:endParaRPr lang="en-US"/>
          </a:p>
        </p:txBody>
      </p:sp>
      <p:sp>
        <p:nvSpPr>
          <p:cNvPr id="8" name="TextBox 8"/>
          <p:cNvSpPr txBox="1"/>
          <p:nvPr/>
        </p:nvSpPr>
        <p:spPr>
          <a:xfrm>
            <a:off x="560384" y="316201"/>
            <a:ext cx="2776528" cy="290827"/>
          </a:xfrm>
          <a:prstGeom prst="rect">
            <a:avLst/>
          </a:prstGeom>
        </p:spPr>
        <p:txBody>
          <a:bodyPr lIns="0" tIns="0" rIns="0" bIns="0" rtlCol="0" anchor="t">
            <a:spAutoFit/>
          </a:bodyPr>
          <a:lstStyle/>
          <a:p>
            <a:pPr algn="l">
              <a:lnSpc>
                <a:spcPts val="2240"/>
              </a:lnSpc>
            </a:pPr>
            <a:r>
              <a:rPr lang="en-US" sz="1600" b="1">
                <a:solidFill>
                  <a:srgbClr val="FFFFFF"/>
                </a:solidFill>
                <a:latin typeface="Carlito Bold"/>
                <a:ea typeface="Carlito Bold"/>
                <a:cs typeface="Carlito Bold"/>
                <a:sym typeface="Carlito Bold"/>
              </a:rPr>
              <a:t>Mireasa Hybrid Park Case Study </a:t>
            </a:r>
          </a:p>
        </p:txBody>
      </p:sp>
      <p:sp>
        <p:nvSpPr>
          <p:cNvPr id="9" name="TextBox 9"/>
          <p:cNvSpPr txBox="1"/>
          <p:nvPr/>
        </p:nvSpPr>
        <p:spPr>
          <a:xfrm>
            <a:off x="6122022" y="5758205"/>
            <a:ext cx="1963845" cy="231219"/>
          </a:xfrm>
          <a:prstGeom prst="rect">
            <a:avLst/>
          </a:prstGeom>
        </p:spPr>
        <p:txBody>
          <a:bodyPr lIns="0" tIns="0" rIns="0" bIns="0" rtlCol="0" anchor="t">
            <a:spAutoFit/>
          </a:bodyPr>
          <a:lstStyle/>
          <a:p>
            <a:pPr algn="l">
              <a:lnSpc>
                <a:spcPts val="1679"/>
              </a:lnSpc>
            </a:pPr>
            <a:r>
              <a:rPr lang="en-US" sz="1200" b="1">
                <a:solidFill>
                  <a:srgbClr val="000000"/>
                </a:solidFill>
                <a:latin typeface="Calibri (MS) Bold"/>
                <a:ea typeface="Calibri (MS) Bold"/>
                <a:cs typeface="Calibri (MS) Bold"/>
                <a:sym typeface="Calibri (MS) Bold"/>
              </a:rPr>
              <a:t>Location: Constanta, Romania</a:t>
            </a:r>
            <a:r>
              <a:rPr lang="en-US" sz="1200">
                <a:solidFill>
                  <a:srgbClr val="000000"/>
                </a:solidFill>
                <a:latin typeface="Calibri (MS)"/>
                <a:ea typeface="Calibri (MS)"/>
                <a:cs typeface="Calibri (MS)"/>
                <a:sym typeface="Calibri (MS)"/>
              </a:rPr>
              <a:t> </a:t>
            </a:r>
          </a:p>
        </p:txBody>
      </p:sp>
      <p:sp>
        <p:nvSpPr>
          <p:cNvPr id="10" name="TextBox 10"/>
          <p:cNvSpPr txBox="1"/>
          <p:nvPr/>
        </p:nvSpPr>
        <p:spPr>
          <a:xfrm>
            <a:off x="496014" y="2657342"/>
            <a:ext cx="3618786" cy="256096"/>
          </a:xfrm>
          <a:prstGeom prst="rect">
            <a:avLst/>
          </a:prstGeom>
        </p:spPr>
        <p:txBody>
          <a:bodyPr wrap="square" lIns="0" tIns="0" rIns="0" bIns="0" rtlCol="0" anchor="t">
            <a:spAutoFit/>
          </a:bodyPr>
          <a:lstStyle/>
          <a:p>
            <a:pPr algn="l">
              <a:lnSpc>
                <a:spcPts val="2100"/>
              </a:lnSpc>
            </a:pPr>
            <a:r>
              <a:rPr lang="en-US" sz="1600" dirty="0">
                <a:solidFill>
                  <a:srgbClr val="000000"/>
                </a:solidFill>
                <a:latin typeface="Calibri (MS)"/>
                <a:ea typeface="Calibri (MS)"/>
                <a:cs typeface="Calibri (MS)"/>
                <a:sym typeface="Calibri (MS)"/>
              </a:rPr>
              <a:t>Wind farm, 50 MW - operational since 2015</a:t>
            </a:r>
          </a:p>
        </p:txBody>
      </p:sp>
      <p:sp>
        <p:nvSpPr>
          <p:cNvPr id="11" name="TextBox 11"/>
          <p:cNvSpPr txBox="1"/>
          <p:nvPr/>
        </p:nvSpPr>
        <p:spPr>
          <a:xfrm>
            <a:off x="496014" y="1924155"/>
            <a:ext cx="4304586" cy="256096"/>
          </a:xfrm>
          <a:prstGeom prst="rect">
            <a:avLst/>
          </a:prstGeom>
        </p:spPr>
        <p:txBody>
          <a:bodyPr wrap="square" lIns="0" tIns="0" rIns="0" bIns="0" rtlCol="0" anchor="t">
            <a:spAutoFit/>
          </a:bodyPr>
          <a:lstStyle/>
          <a:p>
            <a:pPr algn="l">
              <a:lnSpc>
                <a:spcPts val="2100"/>
              </a:lnSpc>
            </a:pPr>
            <a:r>
              <a:rPr lang="en-US" sz="1600" dirty="0">
                <a:solidFill>
                  <a:srgbClr val="000000"/>
                </a:solidFill>
                <a:latin typeface="Calibri (MS)"/>
                <a:ea typeface="Calibri (MS)"/>
                <a:cs typeface="Calibri (MS)"/>
                <a:sym typeface="Calibri (MS)"/>
              </a:rPr>
              <a:t>Battery Energy Storage, 30 MW x 2h - operational </a:t>
            </a:r>
          </a:p>
        </p:txBody>
      </p:sp>
      <p:sp>
        <p:nvSpPr>
          <p:cNvPr id="12" name="TextBox 12"/>
          <p:cNvSpPr txBox="1"/>
          <p:nvPr/>
        </p:nvSpPr>
        <p:spPr>
          <a:xfrm>
            <a:off x="496014" y="4213165"/>
            <a:ext cx="4990386" cy="256096"/>
          </a:xfrm>
          <a:prstGeom prst="rect">
            <a:avLst/>
          </a:prstGeom>
        </p:spPr>
        <p:txBody>
          <a:bodyPr wrap="square" lIns="0" tIns="0" rIns="0" bIns="0" rtlCol="0" anchor="t">
            <a:spAutoFit/>
          </a:bodyPr>
          <a:lstStyle/>
          <a:p>
            <a:pPr algn="l">
              <a:lnSpc>
                <a:spcPts val="2100"/>
              </a:lnSpc>
            </a:pPr>
            <a:r>
              <a:rPr lang="en-US" sz="1600" dirty="0">
                <a:solidFill>
                  <a:srgbClr val="000000"/>
                </a:solidFill>
                <a:latin typeface="Calibri (MS)"/>
                <a:ea typeface="Calibri (MS)"/>
                <a:cs typeface="Calibri (MS)"/>
                <a:sym typeface="Calibri (MS)"/>
              </a:rPr>
              <a:t>Solar PV Plant, 35 MW - under construction, COD Q2 2025 </a:t>
            </a:r>
          </a:p>
        </p:txBody>
      </p:sp>
      <p:sp>
        <p:nvSpPr>
          <p:cNvPr id="13" name="TextBox 13"/>
          <p:cNvSpPr txBox="1"/>
          <p:nvPr/>
        </p:nvSpPr>
        <p:spPr>
          <a:xfrm>
            <a:off x="486223" y="3339598"/>
            <a:ext cx="5184619" cy="461665"/>
          </a:xfrm>
          <a:prstGeom prst="rect">
            <a:avLst/>
          </a:prstGeom>
        </p:spPr>
        <p:txBody>
          <a:bodyPr lIns="0" tIns="0" rIns="0" bIns="0" rtlCol="0" anchor="t">
            <a:spAutoFit/>
          </a:bodyPr>
          <a:lstStyle/>
          <a:p>
            <a:pPr algn="l">
              <a:lnSpc>
                <a:spcPts val="1800"/>
              </a:lnSpc>
            </a:pPr>
            <a:r>
              <a:rPr lang="en-US" sz="1600" dirty="0">
                <a:solidFill>
                  <a:srgbClr val="000000"/>
                </a:solidFill>
                <a:latin typeface="Calibri (MS)"/>
                <a:ea typeface="Calibri (MS)"/>
                <a:cs typeface="Calibri (MS)"/>
                <a:sym typeface="Calibri (MS)"/>
              </a:rPr>
              <a:t>Extension of Battery Storage to 54 MW x 4h - under construction, COD Q1 2025</a:t>
            </a:r>
          </a:p>
        </p:txBody>
      </p:sp>
      <p:sp>
        <p:nvSpPr>
          <p:cNvPr id="14" name="TextBox 14"/>
          <p:cNvSpPr txBox="1"/>
          <p:nvPr/>
        </p:nvSpPr>
        <p:spPr>
          <a:xfrm>
            <a:off x="10988040" y="6360157"/>
            <a:ext cx="72247" cy="208283"/>
          </a:xfrm>
          <a:prstGeom prst="rect">
            <a:avLst/>
          </a:prstGeom>
        </p:spPr>
        <p:txBody>
          <a:bodyPr lIns="0" tIns="0" rIns="0" bIns="0" rtlCol="0" anchor="t">
            <a:spAutoFit/>
          </a:bodyPr>
          <a:lstStyle/>
          <a:p>
            <a:pPr algn="l">
              <a:lnSpc>
                <a:spcPts val="1539"/>
              </a:lnSpc>
            </a:pPr>
            <a:r>
              <a:rPr lang="en-US" sz="1100" b="1">
                <a:solidFill>
                  <a:srgbClr val="808080"/>
                </a:solidFill>
                <a:latin typeface="Calibri (MS) Bold"/>
                <a:ea typeface="Calibri (MS) Bold"/>
                <a:cs typeface="Calibri (MS) Bold"/>
                <a:sym typeface="Calibri (MS) Bold"/>
              </a:rPr>
              <a:t>5</a:t>
            </a:r>
          </a:p>
        </p:txBody>
      </p:sp>
      <p:sp>
        <p:nvSpPr>
          <p:cNvPr id="17" name="Date Placeholder 16">
            <a:extLst>
              <a:ext uri="{FF2B5EF4-FFF2-40B4-BE49-F238E27FC236}">
                <a16:creationId xmlns:a16="http://schemas.microsoft.com/office/drawing/2014/main" id="{EC6C8F4A-2FE0-635B-AAEE-FC8E5FE5D197}"/>
              </a:ext>
            </a:extLst>
          </p:cNvPr>
          <p:cNvSpPr>
            <a:spLocks noGrp="1"/>
          </p:cNvSpPr>
          <p:nvPr>
            <p:ph type="dt" sz="half" idx="10"/>
          </p:nvPr>
        </p:nvSpPr>
        <p:spPr>
          <a:xfrm>
            <a:off x="468626" y="6273006"/>
            <a:ext cx="2133600" cy="365125"/>
          </a:xfrm>
        </p:spPr>
        <p:txBody>
          <a:bodyPr/>
          <a:lstStyle/>
          <a:p>
            <a:fld id="{7D846019-CDE5-4813-B907-E8130D6D5164}" type="datetime1">
              <a:rPr lang="en-US" smtClean="0"/>
              <a:t>12/4/2024</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539" y="6205538"/>
            <a:ext cx="11954932" cy="500062"/>
          </a:xfrm>
          <a:custGeom>
            <a:avLst/>
            <a:gdLst/>
            <a:ahLst/>
            <a:cxnLst/>
            <a:rect l="l" t="t" r="r" b="b"/>
            <a:pathLst>
              <a:path w="11954932" h="500062">
                <a:moveTo>
                  <a:pt x="0" y="0"/>
                </a:moveTo>
                <a:lnTo>
                  <a:pt x="11954932" y="0"/>
                </a:lnTo>
                <a:lnTo>
                  <a:pt x="11954932" y="500062"/>
                </a:lnTo>
                <a:lnTo>
                  <a:pt x="0" y="500062"/>
                </a:lnTo>
                <a:lnTo>
                  <a:pt x="0" y="0"/>
                </a:lnTo>
                <a:close/>
              </a:path>
            </a:pathLst>
          </a:custGeom>
          <a:blipFill>
            <a:blip r:embed="rId2"/>
            <a:stretch>
              <a:fillRect/>
            </a:stretch>
          </a:blipFill>
        </p:spPr>
        <p:txBody>
          <a:bodyPr/>
          <a:lstStyle/>
          <a:p>
            <a:endParaRPr lang="en-US"/>
          </a:p>
        </p:txBody>
      </p:sp>
      <p:sp>
        <p:nvSpPr>
          <p:cNvPr id="3" name="Freeform 3"/>
          <p:cNvSpPr/>
          <p:nvPr/>
        </p:nvSpPr>
        <p:spPr>
          <a:xfrm>
            <a:off x="0" y="241297"/>
            <a:ext cx="11753850" cy="454028"/>
          </a:xfrm>
          <a:custGeom>
            <a:avLst/>
            <a:gdLst/>
            <a:ahLst/>
            <a:cxnLst/>
            <a:rect l="l" t="t" r="r" b="b"/>
            <a:pathLst>
              <a:path w="11753850" h="454028">
                <a:moveTo>
                  <a:pt x="0" y="0"/>
                </a:moveTo>
                <a:lnTo>
                  <a:pt x="11753850" y="0"/>
                </a:lnTo>
                <a:lnTo>
                  <a:pt x="11753850" y="454028"/>
                </a:lnTo>
                <a:lnTo>
                  <a:pt x="0" y="454028"/>
                </a:lnTo>
                <a:lnTo>
                  <a:pt x="0" y="0"/>
                </a:lnTo>
                <a:close/>
              </a:path>
            </a:pathLst>
          </a:custGeom>
          <a:blipFill>
            <a:blip r:embed="rId3"/>
            <a:stretch>
              <a:fillRect/>
            </a:stretch>
          </a:blipFill>
        </p:spPr>
        <p:txBody>
          <a:bodyPr/>
          <a:lstStyle/>
          <a:p>
            <a:endParaRPr lang="en-US"/>
          </a:p>
        </p:txBody>
      </p:sp>
      <p:sp>
        <p:nvSpPr>
          <p:cNvPr id="4" name="Freeform 4"/>
          <p:cNvSpPr/>
          <p:nvPr/>
        </p:nvSpPr>
        <p:spPr>
          <a:xfrm>
            <a:off x="10566397" y="0"/>
            <a:ext cx="1212847" cy="909638"/>
          </a:xfrm>
          <a:custGeom>
            <a:avLst/>
            <a:gdLst/>
            <a:ahLst/>
            <a:cxnLst/>
            <a:rect l="l" t="t" r="r" b="b"/>
            <a:pathLst>
              <a:path w="1212847" h="909638">
                <a:moveTo>
                  <a:pt x="0" y="0"/>
                </a:moveTo>
                <a:lnTo>
                  <a:pt x="1212847" y="0"/>
                </a:lnTo>
                <a:lnTo>
                  <a:pt x="1212847" y="909638"/>
                </a:lnTo>
                <a:lnTo>
                  <a:pt x="0" y="909638"/>
                </a:lnTo>
                <a:lnTo>
                  <a:pt x="0" y="0"/>
                </a:lnTo>
                <a:close/>
              </a:path>
            </a:pathLst>
          </a:custGeom>
          <a:blipFill>
            <a:blip r:embed="rId4"/>
            <a:stretch>
              <a:fillRect/>
            </a:stretch>
          </a:blipFill>
        </p:spPr>
        <p:txBody>
          <a:bodyPr/>
          <a:lstStyle/>
          <a:p>
            <a:endParaRPr lang="en-US"/>
          </a:p>
        </p:txBody>
      </p:sp>
      <p:sp>
        <p:nvSpPr>
          <p:cNvPr id="5" name="Freeform 5"/>
          <p:cNvSpPr/>
          <p:nvPr/>
        </p:nvSpPr>
        <p:spPr>
          <a:xfrm>
            <a:off x="5850465" y="1006973"/>
            <a:ext cx="6086351" cy="4677632"/>
          </a:xfrm>
          <a:custGeom>
            <a:avLst/>
            <a:gdLst/>
            <a:ahLst/>
            <a:cxnLst/>
            <a:rect l="l" t="t" r="r" b="b"/>
            <a:pathLst>
              <a:path w="6086351" h="4677632">
                <a:moveTo>
                  <a:pt x="0" y="0"/>
                </a:moveTo>
                <a:lnTo>
                  <a:pt x="6086351" y="0"/>
                </a:lnTo>
                <a:lnTo>
                  <a:pt x="6086351" y="4677633"/>
                </a:lnTo>
                <a:lnTo>
                  <a:pt x="0" y="4677633"/>
                </a:lnTo>
                <a:lnTo>
                  <a:pt x="0" y="0"/>
                </a:lnTo>
                <a:close/>
              </a:path>
            </a:pathLst>
          </a:custGeom>
          <a:blipFill>
            <a:blip r:embed="rId5"/>
            <a:stretch>
              <a:fillRect/>
            </a:stretch>
          </a:blipFill>
        </p:spPr>
        <p:txBody>
          <a:bodyPr/>
          <a:lstStyle/>
          <a:p>
            <a:endParaRPr lang="en-US"/>
          </a:p>
        </p:txBody>
      </p:sp>
      <p:sp>
        <p:nvSpPr>
          <p:cNvPr id="6" name="Freeform 6"/>
          <p:cNvSpPr/>
          <p:nvPr/>
        </p:nvSpPr>
        <p:spPr>
          <a:xfrm>
            <a:off x="10515600" y="152400"/>
            <a:ext cx="1371600" cy="685800"/>
          </a:xfrm>
          <a:custGeom>
            <a:avLst/>
            <a:gdLst/>
            <a:ahLst/>
            <a:cxnLst/>
            <a:rect l="l" t="t" r="r" b="b"/>
            <a:pathLst>
              <a:path w="1371600" h="685800">
                <a:moveTo>
                  <a:pt x="0" y="0"/>
                </a:moveTo>
                <a:lnTo>
                  <a:pt x="1371600" y="0"/>
                </a:lnTo>
                <a:lnTo>
                  <a:pt x="1371600" y="685800"/>
                </a:lnTo>
                <a:lnTo>
                  <a:pt x="0" y="685800"/>
                </a:lnTo>
                <a:lnTo>
                  <a:pt x="0" y="0"/>
                </a:lnTo>
                <a:close/>
              </a:path>
            </a:pathLst>
          </a:custGeom>
          <a:blipFill>
            <a:blip r:embed="rId6"/>
            <a:stretch>
              <a:fillRect/>
            </a:stretch>
          </a:blipFill>
        </p:spPr>
        <p:txBody>
          <a:bodyPr/>
          <a:lstStyle/>
          <a:p>
            <a:endParaRPr lang="en-US"/>
          </a:p>
        </p:txBody>
      </p:sp>
      <p:sp>
        <p:nvSpPr>
          <p:cNvPr id="7" name="TextBox 7"/>
          <p:cNvSpPr txBox="1"/>
          <p:nvPr/>
        </p:nvSpPr>
        <p:spPr>
          <a:xfrm>
            <a:off x="548640" y="321916"/>
            <a:ext cx="6277489" cy="290827"/>
          </a:xfrm>
          <a:prstGeom prst="rect">
            <a:avLst/>
          </a:prstGeom>
        </p:spPr>
        <p:txBody>
          <a:bodyPr lIns="0" tIns="0" rIns="0" bIns="0" rtlCol="0" anchor="t">
            <a:spAutoFit/>
          </a:bodyPr>
          <a:lstStyle/>
          <a:p>
            <a:pPr algn="l">
              <a:lnSpc>
                <a:spcPts val="2240"/>
              </a:lnSpc>
            </a:pPr>
            <a:r>
              <a:rPr lang="en-US" sz="1600" b="1">
                <a:solidFill>
                  <a:srgbClr val="FFFFFF"/>
                </a:solidFill>
                <a:latin typeface="Calibri (MS) Bold"/>
                <a:ea typeface="Calibri (MS) Bold"/>
                <a:cs typeface="Calibri (MS) Bold"/>
                <a:sym typeface="Calibri (MS) Bold"/>
              </a:rPr>
              <a:t> Innovative Technologies and Superior Quality - High Level Differentiators</a:t>
            </a:r>
          </a:p>
        </p:txBody>
      </p:sp>
      <p:sp>
        <p:nvSpPr>
          <p:cNvPr id="8" name="TextBox 8"/>
          <p:cNvSpPr txBox="1"/>
          <p:nvPr/>
        </p:nvSpPr>
        <p:spPr>
          <a:xfrm>
            <a:off x="10988040" y="6360157"/>
            <a:ext cx="72247" cy="208283"/>
          </a:xfrm>
          <a:prstGeom prst="rect">
            <a:avLst/>
          </a:prstGeom>
        </p:spPr>
        <p:txBody>
          <a:bodyPr lIns="0" tIns="0" rIns="0" bIns="0" rtlCol="0" anchor="t">
            <a:spAutoFit/>
          </a:bodyPr>
          <a:lstStyle/>
          <a:p>
            <a:pPr algn="l">
              <a:lnSpc>
                <a:spcPts val="1539"/>
              </a:lnSpc>
            </a:pPr>
            <a:r>
              <a:rPr lang="en-US" sz="1100" b="1">
                <a:solidFill>
                  <a:srgbClr val="808080"/>
                </a:solidFill>
                <a:latin typeface="Calibri (MS) Bold"/>
                <a:ea typeface="Calibri (MS) Bold"/>
                <a:cs typeface="Calibri (MS) Bold"/>
                <a:sym typeface="Calibri (MS) Bold"/>
              </a:rPr>
              <a:t>6</a:t>
            </a:r>
          </a:p>
        </p:txBody>
      </p:sp>
      <p:sp>
        <p:nvSpPr>
          <p:cNvPr id="9" name="TextBox 9"/>
          <p:cNvSpPr txBox="1"/>
          <p:nvPr/>
        </p:nvSpPr>
        <p:spPr>
          <a:xfrm>
            <a:off x="257108" y="1033767"/>
            <a:ext cx="5556266" cy="769441"/>
          </a:xfrm>
          <a:prstGeom prst="rect">
            <a:avLst/>
          </a:prstGeom>
        </p:spPr>
        <p:txBody>
          <a:bodyPr wrap="square" lIns="0" tIns="0" rIns="0" bIns="0" rtlCol="0" anchor="t">
            <a:spAutoFit/>
          </a:bodyPr>
          <a:lstStyle/>
          <a:p>
            <a:pPr algn="l">
              <a:lnSpc>
                <a:spcPts val="2379"/>
              </a:lnSpc>
            </a:pPr>
            <a:r>
              <a:rPr lang="en-US" b="1" u="sng" dirty="0">
                <a:solidFill>
                  <a:srgbClr val="000000"/>
                </a:solidFill>
                <a:latin typeface="Calibri (MS) Bold"/>
                <a:ea typeface="Calibri (MS) Bold"/>
                <a:cs typeface="Calibri (MS) Bold"/>
                <a:sym typeface="Calibri (MS) Bold"/>
              </a:rPr>
              <a:t>Addressing Battery Degradation and Operational Efficiency </a:t>
            </a:r>
          </a:p>
          <a:p>
            <a:pPr algn="l">
              <a:lnSpc>
                <a:spcPts val="1800"/>
              </a:lnSpc>
            </a:pPr>
            <a:r>
              <a:rPr lang="en-US" sz="1600" b="1" spc="19" dirty="0">
                <a:solidFill>
                  <a:srgbClr val="000000"/>
                </a:solidFill>
                <a:latin typeface="Calibri (MS) Bold"/>
                <a:ea typeface="Calibri (MS) Bold"/>
                <a:cs typeface="Calibri (MS) Bold"/>
                <a:sym typeface="Calibri (MS) Bold"/>
              </a:rPr>
              <a:t>Climate-Adaptive Design.</a:t>
            </a:r>
            <a:r>
              <a:rPr lang="en-US" sz="1600" spc="19" dirty="0">
                <a:solidFill>
                  <a:srgbClr val="000000"/>
                </a:solidFill>
                <a:latin typeface="Calibri (MS)"/>
                <a:ea typeface="Calibri (MS)"/>
                <a:cs typeface="Calibri (MS)"/>
                <a:sym typeface="Calibri (MS)"/>
              </a:rPr>
              <a:t> Insulated housing maintains constant battery temperatures whatever outside ambient temperature. </a:t>
            </a:r>
          </a:p>
        </p:txBody>
      </p:sp>
      <p:sp>
        <p:nvSpPr>
          <p:cNvPr id="10" name="TextBox 10"/>
          <p:cNvSpPr txBox="1"/>
          <p:nvPr/>
        </p:nvSpPr>
        <p:spPr>
          <a:xfrm>
            <a:off x="255184" y="2006395"/>
            <a:ext cx="5558190" cy="692497"/>
          </a:xfrm>
          <a:prstGeom prst="rect">
            <a:avLst/>
          </a:prstGeom>
        </p:spPr>
        <p:txBody>
          <a:bodyPr lIns="0" tIns="0" rIns="0" bIns="0" rtlCol="0" anchor="t">
            <a:spAutoFit/>
          </a:bodyPr>
          <a:lstStyle/>
          <a:p>
            <a:pPr algn="l">
              <a:lnSpc>
                <a:spcPts val="1800"/>
              </a:lnSpc>
            </a:pPr>
            <a:r>
              <a:rPr lang="en-US" sz="1600" b="1" spc="13" dirty="0">
                <a:solidFill>
                  <a:srgbClr val="000000"/>
                </a:solidFill>
                <a:latin typeface="Calibri (MS) Bold"/>
                <a:ea typeface="Calibri (MS) Bold"/>
                <a:cs typeface="Calibri (MS) Bold"/>
                <a:sym typeface="Calibri (MS) Bold"/>
              </a:rPr>
              <a:t>Multiple layers for parameters and safety monitoring</a:t>
            </a:r>
            <a:r>
              <a:rPr lang="en-US" sz="1600" spc="13" dirty="0">
                <a:solidFill>
                  <a:srgbClr val="000000"/>
                </a:solidFill>
                <a:latin typeface="Calibri (MS)"/>
                <a:ea typeface="Calibri (MS)"/>
                <a:cs typeface="Calibri (MS)"/>
                <a:sym typeface="Calibri (MS)"/>
              </a:rPr>
              <a:t>. Redundant safety systems monitor temperature, gas emissions, and potential hazards. </a:t>
            </a:r>
          </a:p>
        </p:txBody>
      </p:sp>
      <p:sp>
        <p:nvSpPr>
          <p:cNvPr id="11" name="TextBox 11"/>
          <p:cNvSpPr txBox="1"/>
          <p:nvPr/>
        </p:nvSpPr>
        <p:spPr>
          <a:xfrm>
            <a:off x="257108" y="2857309"/>
            <a:ext cx="5456482" cy="461665"/>
          </a:xfrm>
          <a:prstGeom prst="rect">
            <a:avLst/>
          </a:prstGeom>
        </p:spPr>
        <p:txBody>
          <a:bodyPr wrap="square" lIns="0" tIns="0" rIns="0" bIns="0" rtlCol="0" anchor="t">
            <a:spAutoFit/>
          </a:bodyPr>
          <a:lstStyle/>
          <a:p>
            <a:pPr algn="l">
              <a:lnSpc>
                <a:spcPts val="1800"/>
              </a:lnSpc>
            </a:pPr>
            <a:r>
              <a:rPr lang="en-US" sz="1600" b="1" dirty="0">
                <a:solidFill>
                  <a:srgbClr val="000000"/>
                </a:solidFill>
                <a:ea typeface="Calibri (MS) Bold"/>
                <a:cs typeface="Calibri (MS) Bold"/>
                <a:sym typeface="Calibri (MS) Bold"/>
              </a:rPr>
              <a:t>State-of-the-Art Cooling Systems:</a:t>
            </a:r>
            <a:r>
              <a:rPr lang="en-US" sz="1600" dirty="0">
                <a:solidFill>
                  <a:srgbClr val="000000"/>
                </a:solidFill>
                <a:ea typeface="Calibri (MS)"/>
                <a:cs typeface="Calibri (MS)"/>
                <a:sym typeface="Calibri (MS)"/>
              </a:rPr>
              <a:t> Minimizes energy consumption and prolongs battery life. </a:t>
            </a:r>
          </a:p>
        </p:txBody>
      </p:sp>
      <p:sp>
        <p:nvSpPr>
          <p:cNvPr id="12" name="TextBox 12"/>
          <p:cNvSpPr txBox="1"/>
          <p:nvPr/>
        </p:nvSpPr>
        <p:spPr>
          <a:xfrm>
            <a:off x="257108" y="3543109"/>
            <a:ext cx="5456482" cy="461665"/>
          </a:xfrm>
          <a:prstGeom prst="rect">
            <a:avLst/>
          </a:prstGeom>
        </p:spPr>
        <p:txBody>
          <a:bodyPr lIns="0" tIns="0" rIns="0" bIns="0" rtlCol="0" anchor="t">
            <a:spAutoFit/>
          </a:bodyPr>
          <a:lstStyle/>
          <a:p>
            <a:pPr algn="l">
              <a:lnSpc>
                <a:spcPts val="1800"/>
              </a:lnSpc>
            </a:pPr>
            <a:r>
              <a:rPr lang="en-US" sz="1600" b="1" dirty="0">
                <a:solidFill>
                  <a:srgbClr val="000000"/>
                </a:solidFill>
                <a:latin typeface="Calibri (MS) Bold"/>
                <a:ea typeface="Calibri (MS) Bold"/>
                <a:cs typeface="Calibri (MS) Bold"/>
                <a:sym typeface="Calibri (MS) Bold"/>
              </a:rPr>
              <a:t>Automated and Remote Operation:</a:t>
            </a:r>
            <a:r>
              <a:rPr lang="en-US" sz="1600" dirty="0">
                <a:solidFill>
                  <a:srgbClr val="000000"/>
                </a:solidFill>
                <a:latin typeface="Calibri (MS)"/>
                <a:ea typeface="Calibri (MS)"/>
                <a:cs typeface="Calibri (MS)"/>
                <a:sym typeface="Calibri (MS)"/>
              </a:rPr>
              <a:t> Ensures real-time efficiency and year- round reliability. </a:t>
            </a:r>
          </a:p>
        </p:txBody>
      </p:sp>
      <p:sp>
        <p:nvSpPr>
          <p:cNvPr id="13" name="TextBox 13"/>
          <p:cNvSpPr txBox="1"/>
          <p:nvPr/>
        </p:nvSpPr>
        <p:spPr>
          <a:xfrm>
            <a:off x="257108" y="4228909"/>
            <a:ext cx="5504307" cy="715699"/>
          </a:xfrm>
          <a:prstGeom prst="rect">
            <a:avLst/>
          </a:prstGeom>
        </p:spPr>
        <p:txBody>
          <a:bodyPr lIns="0" tIns="0" rIns="0" bIns="0" rtlCol="0" anchor="t">
            <a:spAutoFit/>
          </a:bodyPr>
          <a:lstStyle/>
          <a:p>
            <a:pPr algn="l">
              <a:lnSpc>
                <a:spcPts val="1800"/>
              </a:lnSpc>
            </a:pPr>
            <a:r>
              <a:rPr lang="en-US" sz="1600" b="1" spc="20" dirty="0">
                <a:solidFill>
                  <a:srgbClr val="000000"/>
                </a:solidFill>
                <a:latin typeface="Calibri (MS) Bold"/>
                <a:ea typeface="Calibri (MS) Bold"/>
                <a:cs typeface="Calibri (MS) Bold"/>
                <a:sym typeface="Calibri (MS) Bold"/>
              </a:rPr>
              <a:t>Easy Operation and Maintenance.</a:t>
            </a:r>
            <a:r>
              <a:rPr lang="en-US" sz="1600" spc="20" dirty="0">
                <a:solidFill>
                  <a:srgbClr val="000000"/>
                </a:solidFill>
                <a:latin typeface="Calibri (MS)"/>
                <a:ea typeface="Calibri (MS)"/>
                <a:cs typeface="Calibri (MS)"/>
                <a:sym typeface="Calibri (MS)"/>
              </a:rPr>
              <a:t> Designed for year-round easy access to all equipment and reduced downtime for scheduled or unplanned works.</a:t>
            </a:r>
            <a:r>
              <a:rPr lang="en-US" sz="1600" b="1" spc="20" dirty="0">
                <a:solidFill>
                  <a:srgbClr val="000000"/>
                </a:solidFill>
                <a:latin typeface="Calibri (MS) Bold"/>
                <a:ea typeface="Calibri (MS) Bold"/>
                <a:cs typeface="Calibri (MS) Bold"/>
                <a:sym typeface="Calibri (MS) Bold"/>
              </a:rPr>
              <a:t> </a:t>
            </a:r>
          </a:p>
        </p:txBody>
      </p:sp>
      <p:sp>
        <p:nvSpPr>
          <p:cNvPr id="14" name="TextBox 14"/>
          <p:cNvSpPr txBox="1"/>
          <p:nvPr/>
        </p:nvSpPr>
        <p:spPr>
          <a:xfrm>
            <a:off x="257107" y="5143309"/>
            <a:ext cx="5504307" cy="461665"/>
          </a:xfrm>
          <a:prstGeom prst="rect">
            <a:avLst/>
          </a:prstGeom>
        </p:spPr>
        <p:txBody>
          <a:bodyPr wrap="square" lIns="0" tIns="0" rIns="0" bIns="0" rtlCol="0" anchor="t">
            <a:spAutoFit/>
          </a:bodyPr>
          <a:lstStyle/>
          <a:p>
            <a:pPr algn="l">
              <a:lnSpc>
                <a:spcPts val="1800"/>
              </a:lnSpc>
            </a:pPr>
            <a:r>
              <a:rPr lang="en-US" sz="1600" b="1" spc="4" dirty="0">
                <a:solidFill>
                  <a:srgbClr val="000000"/>
                </a:solidFill>
                <a:ea typeface="Calibri (MS) Bold"/>
                <a:cs typeface="Calibri (MS) Bold"/>
                <a:sym typeface="Calibri (MS) Bold"/>
              </a:rPr>
              <a:t>Impact:</a:t>
            </a:r>
            <a:r>
              <a:rPr lang="en-US" sz="1600" spc="4" dirty="0">
                <a:solidFill>
                  <a:srgbClr val="000000"/>
                </a:solidFill>
                <a:ea typeface="Calibri (MS)"/>
                <a:cs typeface="Calibri (MS)"/>
                <a:sym typeface="Calibri (MS)"/>
              </a:rPr>
              <a:t> Optimized safety, longer lifecycle, higher round trip efficiency, and optimized safety.</a:t>
            </a:r>
          </a:p>
        </p:txBody>
      </p:sp>
      <p:sp>
        <p:nvSpPr>
          <p:cNvPr id="17" name="Date Placeholder 16">
            <a:extLst>
              <a:ext uri="{FF2B5EF4-FFF2-40B4-BE49-F238E27FC236}">
                <a16:creationId xmlns:a16="http://schemas.microsoft.com/office/drawing/2014/main" id="{7E8DD442-193D-FCDE-6B75-52EE933BB747}"/>
              </a:ext>
            </a:extLst>
          </p:cNvPr>
          <p:cNvSpPr>
            <a:spLocks noGrp="1"/>
          </p:cNvSpPr>
          <p:nvPr>
            <p:ph type="dt" sz="half" idx="10"/>
          </p:nvPr>
        </p:nvSpPr>
        <p:spPr>
          <a:xfrm>
            <a:off x="457200" y="6281735"/>
            <a:ext cx="2133600" cy="365125"/>
          </a:xfrm>
        </p:spPr>
        <p:txBody>
          <a:bodyPr/>
          <a:lstStyle/>
          <a:p>
            <a:fld id="{BF44385D-0B8D-4BDF-9C4B-8C3D9359CEE4}" type="datetime1">
              <a:rPr lang="en-US" smtClean="0"/>
              <a:t>12/4/2024</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539" y="6205538"/>
            <a:ext cx="11954932" cy="500062"/>
          </a:xfrm>
          <a:custGeom>
            <a:avLst/>
            <a:gdLst/>
            <a:ahLst/>
            <a:cxnLst/>
            <a:rect l="l" t="t" r="r" b="b"/>
            <a:pathLst>
              <a:path w="11954932" h="500062">
                <a:moveTo>
                  <a:pt x="0" y="0"/>
                </a:moveTo>
                <a:lnTo>
                  <a:pt x="11954932" y="0"/>
                </a:lnTo>
                <a:lnTo>
                  <a:pt x="11954932" y="500062"/>
                </a:lnTo>
                <a:lnTo>
                  <a:pt x="0" y="500062"/>
                </a:lnTo>
                <a:lnTo>
                  <a:pt x="0" y="0"/>
                </a:lnTo>
                <a:close/>
              </a:path>
            </a:pathLst>
          </a:custGeom>
          <a:blipFill>
            <a:blip r:embed="rId2"/>
            <a:stretch>
              <a:fillRect/>
            </a:stretch>
          </a:blipFill>
        </p:spPr>
        <p:txBody>
          <a:bodyPr/>
          <a:lstStyle/>
          <a:p>
            <a:endParaRPr lang="en-US"/>
          </a:p>
        </p:txBody>
      </p:sp>
      <p:sp>
        <p:nvSpPr>
          <p:cNvPr id="3" name="Freeform 3"/>
          <p:cNvSpPr/>
          <p:nvPr/>
        </p:nvSpPr>
        <p:spPr>
          <a:xfrm>
            <a:off x="0" y="241297"/>
            <a:ext cx="11753850" cy="454028"/>
          </a:xfrm>
          <a:custGeom>
            <a:avLst/>
            <a:gdLst/>
            <a:ahLst/>
            <a:cxnLst/>
            <a:rect l="l" t="t" r="r" b="b"/>
            <a:pathLst>
              <a:path w="11753850" h="454028">
                <a:moveTo>
                  <a:pt x="0" y="0"/>
                </a:moveTo>
                <a:lnTo>
                  <a:pt x="11753850" y="0"/>
                </a:lnTo>
                <a:lnTo>
                  <a:pt x="11753850" y="454028"/>
                </a:lnTo>
                <a:lnTo>
                  <a:pt x="0" y="454028"/>
                </a:lnTo>
                <a:lnTo>
                  <a:pt x="0" y="0"/>
                </a:lnTo>
                <a:close/>
              </a:path>
            </a:pathLst>
          </a:custGeom>
          <a:blipFill>
            <a:blip r:embed="rId3"/>
            <a:stretch>
              <a:fillRect/>
            </a:stretch>
          </a:blipFill>
        </p:spPr>
        <p:txBody>
          <a:bodyPr/>
          <a:lstStyle/>
          <a:p>
            <a:endParaRPr lang="en-US"/>
          </a:p>
        </p:txBody>
      </p:sp>
      <p:sp>
        <p:nvSpPr>
          <p:cNvPr id="4" name="Freeform 4"/>
          <p:cNvSpPr/>
          <p:nvPr/>
        </p:nvSpPr>
        <p:spPr>
          <a:xfrm>
            <a:off x="10566397" y="0"/>
            <a:ext cx="1212847" cy="909638"/>
          </a:xfrm>
          <a:custGeom>
            <a:avLst/>
            <a:gdLst/>
            <a:ahLst/>
            <a:cxnLst/>
            <a:rect l="l" t="t" r="r" b="b"/>
            <a:pathLst>
              <a:path w="1212847" h="909638">
                <a:moveTo>
                  <a:pt x="0" y="0"/>
                </a:moveTo>
                <a:lnTo>
                  <a:pt x="1212847" y="0"/>
                </a:lnTo>
                <a:lnTo>
                  <a:pt x="1212847" y="909638"/>
                </a:lnTo>
                <a:lnTo>
                  <a:pt x="0" y="909638"/>
                </a:lnTo>
                <a:lnTo>
                  <a:pt x="0" y="0"/>
                </a:lnTo>
                <a:close/>
              </a:path>
            </a:pathLst>
          </a:custGeom>
          <a:blipFill>
            <a:blip r:embed="rId4"/>
            <a:stretch>
              <a:fillRect/>
            </a:stretch>
          </a:blipFill>
        </p:spPr>
        <p:txBody>
          <a:bodyPr/>
          <a:lstStyle/>
          <a:p>
            <a:endParaRPr lang="en-US"/>
          </a:p>
        </p:txBody>
      </p:sp>
      <p:sp>
        <p:nvSpPr>
          <p:cNvPr id="5" name="Freeform 5"/>
          <p:cNvSpPr/>
          <p:nvPr/>
        </p:nvSpPr>
        <p:spPr>
          <a:xfrm>
            <a:off x="10515600" y="152400"/>
            <a:ext cx="1371600" cy="685800"/>
          </a:xfrm>
          <a:custGeom>
            <a:avLst/>
            <a:gdLst/>
            <a:ahLst/>
            <a:cxnLst/>
            <a:rect l="l" t="t" r="r" b="b"/>
            <a:pathLst>
              <a:path w="1371600" h="685800">
                <a:moveTo>
                  <a:pt x="0" y="0"/>
                </a:moveTo>
                <a:lnTo>
                  <a:pt x="1371600" y="0"/>
                </a:lnTo>
                <a:lnTo>
                  <a:pt x="1371600" y="685800"/>
                </a:lnTo>
                <a:lnTo>
                  <a:pt x="0" y="685800"/>
                </a:lnTo>
                <a:lnTo>
                  <a:pt x="0" y="0"/>
                </a:lnTo>
                <a:close/>
              </a:path>
            </a:pathLst>
          </a:custGeom>
          <a:blipFill>
            <a:blip r:embed="rId5"/>
            <a:stretch>
              <a:fillRect/>
            </a:stretch>
          </a:blipFill>
        </p:spPr>
        <p:txBody>
          <a:bodyPr/>
          <a:lstStyle/>
          <a:p>
            <a:endParaRPr lang="en-US"/>
          </a:p>
        </p:txBody>
      </p:sp>
      <p:grpSp>
        <p:nvGrpSpPr>
          <p:cNvPr id="6" name="Group 6"/>
          <p:cNvGrpSpPr>
            <a:grpSpLocks noChangeAspect="1"/>
          </p:cNvGrpSpPr>
          <p:nvPr/>
        </p:nvGrpSpPr>
        <p:grpSpPr>
          <a:xfrm>
            <a:off x="270891" y="1216952"/>
            <a:ext cx="6706010" cy="3864512"/>
            <a:chOff x="0" y="0"/>
            <a:chExt cx="6706006" cy="3864508"/>
          </a:xfrm>
        </p:grpSpPr>
        <p:sp>
          <p:nvSpPr>
            <p:cNvPr id="7" name="Freeform 7"/>
            <p:cNvSpPr/>
            <p:nvPr/>
          </p:nvSpPr>
          <p:spPr>
            <a:xfrm>
              <a:off x="0" y="0"/>
              <a:ext cx="6705981" cy="3864483"/>
            </a:xfrm>
            <a:custGeom>
              <a:avLst/>
              <a:gdLst/>
              <a:ahLst/>
              <a:cxnLst/>
              <a:rect l="l" t="t" r="r" b="b"/>
              <a:pathLst>
                <a:path w="6705981" h="3864483">
                  <a:moveTo>
                    <a:pt x="0" y="3864483"/>
                  </a:moveTo>
                  <a:lnTo>
                    <a:pt x="6705981" y="3864483"/>
                  </a:lnTo>
                  <a:lnTo>
                    <a:pt x="6705981" y="0"/>
                  </a:lnTo>
                  <a:lnTo>
                    <a:pt x="0" y="0"/>
                  </a:lnTo>
                  <a:close/>
                </a:path>
              </a:pathLst>
            </a:custGeom>
            <a:solidFill>
              <a:srgbClr val="EDEDED"/>
            </a:solidFill>
          </p:spPr>
          <p:txBody>
            <a:bodyPr/>
            <a:lstStyle/>
            <a:p>
              <a:endParaRPr lang="en-US"/>
            </a:p>
          </p:txBody>
        </p:sp>
      </p:grpSp>
      <p:sp>
        <p:nvSpPr>
          <p:cNvPr id="8" name="Freeform 8"/>
          <p:cNvSpPr/>
          <p:nvPr/>
        </p:nvSpPr>
        <p:spPr>
          <a:xfrm>
            <a:off x="175641" y="1139704"/>
            <a:ext cx="6896510" cy="4055012"/>
          </a:xfrm>
          <a:custGeom>
            <a:avLst/>
            <a:gdLst/>
            <a:ahLst/>
            <a:cxnLst/>
            <a:rect l="l" t="t" r="r" b="b"/>
            <a:pathLst>
              <a:path w="6896510" h="4055012">
                <a:moveTo>
                  <a:pt x="0" y="0"/>
                </a:moveTo>
                <a:lnTo>
                  <a:pt x="6896510" y="0"/>
                </a:lnTo>
                <a:lnTo>
                  <a:pt x="6896510" y="4055012"/>
                </a:lnTo>
                <a:lnTo>
                  <a:pt x="0" y="4055012"/>
                </a:lnTo>
                <a:lnTo>
                  <a:pt x="0" y="0"/>
                </a:lnTo>
                <a:close/>
              </a:path>
            </a:pathLst>
          </a:custGeom>
          <a:blipFill>
            <a:blip r:embed="rId6">
              <a:alphaModFix amt="40000"/>
            </a:blip>
            <a:stretch>
              <a:fillRect/>
            </a:stretch>
          </a:blipFill>
        </p:spPr>
        <p:txBody>
          <a:bodyPr/>
          <a:lstStyle/>
          <a:p>
            <a:endParaRPr lang="en-US"/>
          </a:p>
        </p:txBody>
      </p:sp>
      <p:sp>
        <p:nvSpPr>
          <p:cNvPr id="9" name="Freeform 9"/>
          <p:cNvSpPr/>
          <p:nvPr/>
        </p:nvSpPr>
        <p:spPr>
          <a:xfrm>
            <a:off x="253207" y="1234954"/>
            <a:ext cx="6706010" cy="3864512"/>
          </a:xfrm>
          <a:custGeom>
            <a:avLst/>
            <a:gdLst/>
            <a:ahLst/>
            <a:cxnLst/>
            <a:rect l="l" t="t" r="r" b="b"/>
            <a:pathLst>
              <a:path w="6706010" h="3864512">
                <a:moveTo>
                  <a:pt x="0" y="0"/>
                </a:moveTo>
                <a:lnTo>
                  <a:pt x="6706010" y="0"/>
                </a:lnTo>
                <a:lnTo>
                  <a:pt x="6706010" y="3864512"/>
                </a:lnTo>
                <a:lnTo>
                  <a:pt x="0" y="3864512"/>
                </a:lnTo>
                <a:lnTo>
                  <a:pt x="0" y="0"/>
                </a:lnTo>
                <a:close/>
              </a:path>
            </a:pathLst>
          </a:custGeom>
          <a:blipFill>
            <a:blip r:embed="rId7"/>
            <a:stretch>
              <a:fillRect/>
            </a:stretch>
          </a:blipFill>
        </p:spPr>
        <p:txBody>
          <a:bodyPr/>
          <a:lstStyle/>
          <a:p>
            <a:endParaRPr lang="en-US" dirty="0"/>
          </a:p>
        </p:txBody>
      </p:sp>
      <p:grpSp>
        <p:nvGrpSpPr>
          <p:cNvPr id="10" name="Group 10"/>
          <p:cNvGrpSpPr>
            <a:grpSpLocks noChangeAspect="1"/>
          </p:cNvGrpSpPr>
          <p:nvPr/>
        </p:nvGrpSpPr>
        <p:grpSpPr>
          <a:xfrm>
            <a:off x="260827" y="1370740"/>
            <a:ext cx="6794888" cy="3953390"/>
            <a:chOff x="63500" y="63500"/>
            <a:chExt cx="6794881" cy="3953383"/>
          </a:xfrm>
        </p:grpSpPr>
        <p:sp>
          <p:nvSpPr>
            <p:cNvPr id="11" name="Freeform 11"/>
            <p:cNvSpPr/>
            <p:nvPr/>
          </p:nvSpPr>
          <p:spPr>
            <a:xfrm>
              <a:off x="63500" y="63500"/>
              <a:ext cx="6794881" cy="3953383"/>
            </a:xfrm>
            <a:custGeom>
              <a:avLst/>
              <a:gdLst/>
              <a:ahLst/>
              <a:cxnLst/>
              <a:rect l="l" t="t" r="r" b="b"/>
              <a:pathLst>
                <a:path w="6794881" h="3953383">
                  <a:moveTo>
                    <a:pt x="44450" y="0"/>
                  </a:moveTo>
                  <a:lnTo>
                    <a:pt x="6750431" y="0"/>
                  </a:lnTo>
                  <a:lnTo>
                    <a:pt x="6794881" y="0"/>
                  </a:lnTo>
                  <a:lnTo>
                    <a:pt x="6794881" y="44450"/>
                  </a:lnTo>
                  <a:lnTo>
                    <a:pt x="6794881" y="3908933"/>
                  </a:lnTo>
                  <a:lnTo>
                    <a:pt x="6794881" y="3953383"/>
                  </a:lnTo>
                  <a:lnTo>
                    <a:pt x="6750431" y="3953383"/>
                  </a:lnTo>
                  <a:lnTo>
                    <a:pt x="44450" y="3953383"/>
                  </a:lnTo>
                  <a:lnTo>
                    <a:pt x="0" y="3953383"/>
                  </a:lnTo>
                  <a:lnTo>
                    <a:pt x="0" y="3908933"/>
                  </a:lnTo>
                  <a:lnTo>
                    <a:pt x="0" y="44450"/>
                  </a:lnTo>
                  <a:lnTo>
                    <a:pt x="0" y="0"/>
                  </a:lnTo>
                  <a:lnTo>
                    <a:pt x="44450" y="0"/>
                  </a:lnTo>
                  <a:moveTo>
                    <a:pt x="44450" y="88900"/>
                  </a:moveTo>
                  <a:lnTo>
                    <a:pt x="44450" y="44450"/>
                  </a:lnTo>
                  <a:lnTo>
                    <a:pt x="88900" y="44450"/>
                  </a:lnTo>
                  <a:lnTo>
                    <a:pt x="88900" y="3908933"/>
                  </a:lnTo>
                  <a:lnTo>
                    <a:pt x="44450" y="3908933"/>
                  </a:lnTo>
                  <a:lnTo>
                    <a:pt x="44450" y="3864483"/>
                  </a:lnTo>
                  <a:lnTo>
                    <a:pt x="6750431" y="3864483"/>
                  </a:lnTo>
                  <a:lnTo>
                    <a:pt x="6750431" y="3908933"/>
                  </a:lnTo>
                  <a:lnTo>
                    <a:pt x="6705981" y="3908933"/>
                  </a:lnTo>
                  <a:lnTo>
                    <a:pt x="6705981" y="44450"/>
                  </a:lnTo>
                  <a:lnTo>
                    <a:pt x="6750431" y="44450"/>
                  </a:lnTo>
                  <a:lnTo>
                    <a:pt x="6750431" y="88900"/>
                  </a:lnTo>
                  <a:lnTo>
                    <a:pt x="44450" y="88900"/>
                  </a:lnTo>
                  <a:close/>
                </a:path>
              </a:pathLst>
            </a:custGeom>
            <a:solidFill>
              <a:srgbClr val="FFFFFF"/>
            </a:solidFill>
          </p:spPr>
          <p:txBody>
            <a:bodyPr/>
            <a:lstStyle/>
            <a:p>
              <a:endParaRPr lang="en-US"/>
            </a:p>
          </p:txBody>
        </p:sp>
        <p:sp>
          <p:nvSpPr>
            <p:cNvPr id="12" name="Freeform 12"/>
            <p:cNvSpPr/>
            <p:nvPr/>
          </p:nvSpPr>
          <p:spPr>
            <a:xfrm>
              <a:off x="1976628" y="1191006"/>
              <a:ext cx="2672334" cy="703580"/>
            </a:xfrm>
            <a:custGeom>
              <a:avLst/>
              <a:gdLst/>
              <a:ahLst/>
              <a:cxnLst/>
              <a:rect l="l" t="t" r="r" b="b"/>
              <a:pathLst>
                <a:path w="2672334" h="703580">
                  <a:moveTo>
                    <a:pt x="132969" y="686562"/>
                  </a:moveTo>
                  <a:lnTo>
                    <a:pt x="4826" y="686562"/>
                  </a:lnTo>
                  <a:cubicBezTo>
                    <a:pt x="2159" y="686562"/>
                    <a:pt x="0" y="684403"/>
                    <a:pt x="0" y="681736"/>
                  </a:cubicBezTo>
                  <a:lnTo>
                    <a:pt x="0" y="23749"/>
                  </a:lnTo>
                  <a:cubicBezTo>
                    <a:pt x="0" y="21082"/>
                    <a:pt x="2159" y="18923"/>
                    <a:pt x="4826" y="18923"/>
                  </a:cubicBezTo>
                  <a:lnTo>
                    <a:pt x="204851" y="18923"/>
                  </a:lnTo>
                  <a:cubicBezTo>
                    <a:pt x="207010" y="18923"/>
                    <a:pt x="209042" y="20447"/>
                    <a:pt x="209550" y="22606"/>
                  </a:cubicBezTo>
                  <a:lnTo>
                    <a:pt x="329184" y="540131"/>
                  </a:lnTo>
                  <a:lnTo>
                    <a:pt x="324485" y="541147"/>
                  </a:lnTo>
                  <a:lnTo>
                    <a:pt x="319786" y="540131"/>
                  </a:lnTo>
                  <a:lnTo>
                    <a:pt x="438531" y="22606"/>
                  </a:lnTo>
                  <a:cubicBezTo>
                    <a:pt x="439039" y="20447"/>
                    <a:pt x="440944" y="18923"/>
                    <a:pt x="443230" y="18923"/>
                  </a:cubicBezTo>
                  <a:lnTo>
                    <a:pt x="640969" y="18923"/>
                  </a:lnTo>
                  <a:cubicBezTo>
                    <a:pt x="643636" y="18923"/>
                    <a:pt x="645795" y="21082"/>
                    <a:pt x="645795" y="23749"/>
                  </a:cubicBezTo>
                  <a:lnTo>
                    <a:pt x="645795" y="681863"/>
                  </a:lnTo>
                  <a:cubicBezTo>
                    <a:pt x="645795" y="684530"/>
                    <a:pt x="643636" y="686689"/>
                    <a:pt x="640969" y="686689"/>
                  </a:cubicBezTo>
                  <a:lnTo>
                    <a:pt x="512953" y="686689"/>
                  </a:lnTo>
                  <a:cubicBezTo>
                    <a:pt x="510286" y="686689"/>
                    <a:pt x="508127" y="684530"/>
                    <a:pt x="508127" y="681863"/>
                  </a:cubicBezTo>
                  <a:lnTo>
                    <a:pt x="508127" y="236728"/>
                  </a:lnTo>
                  <a:lnTo>
                    <a:pt x="512953" y="236728"/>
                  </a:lnTo>
                  <a:lnTo>
                    <a:pt x="508127" y="236728"/>
                  </a:lnTo>
                  <a:cubicBezTo>
                    <a:pt x="508127" y="223901"/>
                    <a:pt x="508254" y="205994"/>
                    <a:pt x="508635" y="182880"/>
                  </a:cubicBezTo>
                  <a:lnTo>
                    <a:pt x="513334" y="182880"/>
                  </a:lnTo>
                  <a:lnTo>
                    <a:pt x="508635" y="182880"/>
                  </a:lnTo>
                  <a:cubicBezTo>
                    <a:pt x="508889" y="159766"/>
                    <a:pt x="509143" y="142113"/>
                    <a:pt x="509143" y="129540"/>
                  </a:cubicBezTo>
                  <a:lnTo>
                    <a:pt x="513969" y="129540"/>
                  </a:lnTo>
                  <a:lnTo>
                    <a:pt x="518668" y="130556"/>
                  </a:lnTo>
                  <a:lnTo>
                    <a:pt x="394081" y="682879"/>
                  </a:lnTo>
                  <a:cubicBezTo>
                    <a:pt x="393573" y="685038"/>
                    <a:pt x="391668" y="686562"/>
                    <a:pt x="389382" y="686562"/>
                  </a:cubicBezTo>
                  <a:lnTo>
                    <a:pt x="255778" y="686562"/>
                  </a:lnTo>
                  <a:cubicBezTo>
                    <a:pt x="253492" y="686562"/>
                    <a:pt x="251587" y="685038"/>
                    <a:pt x="251079" y="682879"/>
                  </a:cubicBezTo>
                  <a:lnTo>
                    <a:pt x="127381" y="130556"/>
                  </a:lnTo>
                  <a:lnTo>
                    <a:pt x="132080" y="129540"/>
                  </a:lnTo>
                  <a:lnTo>
                    <a:pt x="136906" y="129540"/>
                  </a:lnTo>
                  <a:cubicBezTo>
                    <a:pt x="136906" y="141986"/>
                    <a:pt x="137033" y="159766"/>
                    <a:pt x="137414" y="182880"/>
                  </a:cubicBezTo>
                  <a:lnTo>
                    <a:pt x="137414" y="182880"/>
                  </a:lnTo>
                  <a:cubicBezTo>
                    <a:pt x="137668" y="205994"/>
                    <a:pt x="137922" y="223901"/>
                    <a:pt x="137922" y="236728"/>
                  </a:cubicBezTo>
                  <a:lnTo>
                    <a:pt x="133096" y="236728"/>
                  </a:lnTo>
                  <a:lnTo>
                    <a:pt x="137922" y="236728"/>
                  </a:lnTo>
                  <a:lnTo>
                    <a:pt x="137922" y="681863"/>
                  </a:lnTo>
                  <a:cubicBezTo>
                    <a:pt x="137922" y="684530"/>
                    <a:pt x="135763" y="686689"/>
                    <a:pt x="133096" y="686689"/>
                  </a:cubicBezTo>
                  <a:moveTo>
                    <a:pt x="133096" y="677164"/>
                  </a:moveTo>
                  <a:lnTo>
                    <a:pt x="133096" y="681990"/>
                  </a:lnTo>
                  <a:lnTo>
                    <a:pt x="128270" y="681990"/>
                  </a:lnTo>
                  <a:lnTo>
                    <a:pt x="128270" y="236728"/>
                  </a:lnTo>
                  <a:cubicBezTo>
                    <a:pt x="128270" y="223901"/>
                    <a:pt x="128143" y="205994"/>
                    <a:pt x="127762" y="183007"/>
                  </a:cubicBezTo>
                  <a:lnTo>
                    <a:pt x="132461" y="183007"/>
                  </a:lnTo>
                  <a:lnTo>
                    <a:pt x="127762" y="183007"/>
                  </a:lnTo>
                  <a:cubicBezTo>
                    <a:pt x="127508" y="159893"/>
                    <a:pt x="127254" y="142113"/>
                    <a:pt x="127254" y="129540"/>
                  </a:cubicBezTo>
                  <a:cubicBezTo>
                    <a:pt x="127254" y="127127"/>
                    <a:pt x="129032" y="125095"/>
                    <a:pt x="131445" y="124841"/>
                  </a:cubicBezTo>
                  <a:cubicBezTo>
                    <a:pt x="133858" y="124587"/>
                    <a:pt x="136144" y="126111"/>
                    <a:pt x="136652" y="128524"/>
                  </a:cubicBezTo>
                  <a:lnTo>
                    <a:pt x="260350" y="680847"/>
                  </a:lnTo>
                  <a:lnTo>
                    <a:pt x="255651" y="681863"/>
                  </a:lnTo>
                  <a:lnTo>
                    <a:pt x="255651" y="677037"/>
                  </a:lnTo>
                  <a:lnTo>
                    <a:pt x="389128" y="677037"/>
                  </a:lnTo>
                  <a:lnTo>
                    <a:pt x="389128" y="681863"/>
                  </a:lnTo>
                  <a:lnTo>
                    <a:pt x="384429" y="680847"/>
                  </a:lnTo>
                  <a:lnTo>
                    <a:pt x="509016" y="128524"/>
                  </a:lnTo>
                  <a:cubicBezTo>
                    <a:pt x="509524" y="126111"/>
                    <a:pt x="511810" y="124587"/>
                    <a:pt x="514223" y="124841"/>
                  </a:cubicBezTo>
                  <a:cubicBezTo>
                    <a:pt x="516636" y="125095"/>
                    <a:pt x="518414" y="127127"/>
                    <a:pt x="518414" y="129540"/>
                  </a:cubicBezTo>
                  <a:cubicBezTo>
                    <a:pt x="518414" y="142113"/>
                    <a:pt x="518287" y="159893"/>
                    <a:pt x="517906" y="183007"/>
                  </a:cubicBezTo>
                  <a:lnTo>
                    <a:pt x="517906" y="183007"/>
                  </a:lnTo>
                  <a:cubicBezTo>
                    <a:pt x="517652" y="206121"/>
                    <a:pt x="517398" y="224028"/>
                    <a:pt x="517398" y="236728"/>
                  </a:cubicBezTo>
                  <a:lnTo>
                    <a:pt x="517398" y="681863"/>
                  </a:lnTo>
                  <a:lnTo>
                    <a:pt x="512572" y="681863"/>
                  </a:lnTo>
                  <a:lnTo>
                    <a:pt x="512572" y="677037"/>
                  </a:lnTo>
                  <a:lnTo>
                    <a:pt x="640715" y="677037"/>
                  </a:lnTo>
                  <a:lnTo>
                    <a:pt x="640715" y="681863"/>
                  </a:lnTo>
                  <a:lnTo>
                    <a:pt x="635889" y="681863"/>
                  </a:lnTo>
                  <a:lnTo>
                    <a:pt x="635889" y="23749"/>
                  </a:lnTo>
                  <a:lnTo>
                    <a:pt x="640715" y="23749"/>
                  </a:lnTo>
                  <a:lnTo>
                    <a:pt x="640715" y="28575"/>
                  </a:lnTo>
                  <a:lnTo>
                    <a:pt x="443357" y="28575"/>
                  </a:lnTo>
                  <a:lnTo>
                    <a:pt x="443357" y="23749"/>
                  </a:lnTo>
                  <a:lnTo>
                    <a:pt x="448056" y="24765"/>
                  </a:lnTo>
                  <a:lnTo>
                    <a:pt x="329311" y="542290"/>
                  </a:lnTo>
                  <a:cubicBezTo>
                    <a:pt x="328803" y="544449"/>
                    <a:pt x="326898" y="545973"/>
                    <a:pt x="324612" y="545973"/>
                  </a:cubicBezTo>
                  <a:cubicBezTo>
                    <a:pt x="322326" y="545973"/>
                    <a:pt x="320421" y="544449"/>
                    <a:pt x="319913" y="542290"/>
                  </a:cubicBezTo>
                  <a:lnTo>
                    <a:pt x="200279" y="24765"/>
                  </a:lnTo>
                  <a:lnTo>
                    <a:pt x="204978" y="23749"/>
                  </a:lnTo>
                  <a:lnTo>
                    <a:pt x="204978" y="28575"/>
                  </a:lnTo>
                  <a:lnTo>
                    <a:pt x="4826" y="28575"/>
                  </a:lnTo>
                  <a:lnTo>
                    <a:pt x="4826" y="23749"/>
                  </a:lnTo>
                  <a:lnTo>
                    <a:pt x="9652" y="23749"/>
                  </a:lnTo>
                  <a:lnTo>
                    <a:pt x="9652" y="681863"/>
                  </a:lnTo>
                  <a:lnTo>
                    <a:pt x="4826" y="681863"/>
                  </a:lnTo>
                  <a:lnTo>
                    <a:pt x="4826" y="677037"/>
                  </a:lnTo>
                  <a:lnTo>
                    <a:pt x="132969" y="677037"/>
                  </a:lnTo>
                  <a:close/>
                  <a:moveTo>
                    <a:pt x="1233297" y="399161"/>
                  </a:moveTo>
                  <a:lnTo>
                    <a:pt x="913638" y="399161"/>
                  </a:lnTo>
                  <a:lnTo>
                    <a:pt x="913638" y="394335"/>
                  </a:lnTo>
                  <a:lnTo>
                    <a:pt x="918464" y="394335"/>
                  </a:lnTo>
                  <a:lnTo>
                    <a:pt x="918464" y="563499"/>
                  </a:lnTo>
                  <a:lnTo>
                    <a:pt x="913638" y="563499"/>
                  </a:lnTo>
                  <a:lnTo>
                    <a:pt x="913638" y="558673"/>
                  </a:lnTo>
                  <a:lnTo>
                    <a:pt x="1278001" y="558673"/>
                  </a:lnTo>
                  <a:cubicBezTo>
                    <a:pt x="1280668" y="558673"/>
                    <a:pt x="1282827" y="560832"/>
                    <a:pt x="1282827" y="563499"/>
                  </a:cubicBezTo>
                  <a:lnTo>
                    <a:pt x="1282827" y="681863"/>
                  </a:lnTo>
                  <a:cubicBezTo>
                    <a:pt x="1282827" y="684530"/>
                    <a:pt x="1280668" y="686689"/>
                    <a:pt x="1278001" y="686689"/>
                  </a:cubicBezTo>
                  <a:lnTo>
                    <a:pt x="779145" y="686689"/>
                  </a:lnTo>
                  <a:cubicBezTo>
                    <a:pt x="776478" y="686689"/>
                    <a:pt x="774319" y="684530"/>
                    <a:pt x="774319" y="681863"/>
                  </a:cubicBezTo>
                  <a:lnTo>
                    <a:pt x="774319" y="23749"/>
                  </a:lnTo>
                  <a:cubicBezTo>
                    <a:pt x="774319" y="21082"/>
                    <a:pt x="776478" y="18923"/>
                    <a:pt x="779145" y="18923"/>
                  </a:cubicBezTo>
                  <a:lnTo>
                    <a:pt x="1261745" y="18923"/>
                  </a:lnTo>
                  <a:cubicBezTo>
                    <a:pt x="1264412" y="18923"/>
                    <a:pt x="1266571" y="21082"/>
                    <a:pt x="1266571" y="23749"/>
                  </a:cubicBezTo>
                  <a:lnTo>
                    <a:pt x="1266571" y="140335"/>
                  </a:lnTo>
                  <a:cubicBezTo>
                    <a:pt x="1266571" y="143002"/>
                    <a:pt x="1264412" y="145161"/>
                    <a:pt x="1261745" y="145161"/>
                  </a:cubicBezTo>
                  <a:lnTo>
                    <a:pt x="913638" y="145161"/>
                  </a:lnTo>
                  <a:lnTo>
                    <a:pt x="913638" y="140335"/>
                  </a:lnTo>
                  <a:lnTo>
                    <a:pt x="918464" y="140335"/>
                  </a:lnTo>
                  <a:lnTo>
                    <a:pt x="918464" y="280035"/>
                  </a:lnTo>
                  <a:lnTo>
                    <a:pt x="913638" y="280035"/>
                  </a:lnTo>
                  <a:lnTo>
                    <a:pt x="913638" y="275209"/>
                  </a:lnTo>
                  <a:lnTo>
                    <a:pt x="1233297" y="275209"/>
                  </a:lnTo>
                  <a:cubicBezTo>
                    <a:pt x="1235964" y="275209"/>
                    <a:pt x="1238123" y="277368"/>
                    <a:pt x="1238123" y="280035"/>
                  </a:cubicBezTo>
                  <a:lnTo>
                    <a:pt x="1238123" y="394335"/>
                  </a:lnTo>
                  <a:cubicBezTo>
                    <a:pt x="1238123" y="397002"/>
                    <a:pt x="1235964" y="399161"/>
                    <a:pt x="1233297" y="399161"/>
                  </a:cubicBezTo>
                  <a:moveTo>
                    <a:pt x="1233297" y="389636"/>
                  </a:moveTo>
                  <a:lnTo>
                    <a:pt x="1233297" y="394462"/>
                  </a:lnTo>
                  <a:lnTo>
                    <a:pt x="1228471" y="394462"/>
                  </a:lnTo>
                  <a:lnTo>
                    <a:pt x="1228471" y="280162"/>
                  </a:lnTo>
                  <a:lnTo>
                    <a:pt x="1233297" y="280162"/>
                  </a:lnTo>
                  <a:lnTo>
                    <a:pt x="1233297" y="284988"/>
                  </a:lnTo>
                  <a:lnTo>
                    <a:pt x="913638" y="284988"/>
                  </a:lnTo>
                  <a:cubicBezTo>
                    <a:pt x="910971" y="284988"/>
                    <a:pt x="908812" y="282829"/>
                    <a:pt x="908812" y="280162"/>
                  </a:cubicBezTo>
                  <a:lnTo>
                    <a:pt x="908812" y="140462"/>
                  </a:lnTo>
                  <a:cubicBezTo>
                    <a:pt x="908812" y="137795"/>
                    <a:pt x="910971" y="135636"/>
                    <a:pt x="913638" y="135636"/>
                  </a:cubicBezTo>
                  <a:lnTo>
                    <a:pt x="1261872" y="135636"/>
                  </a:lnTo>
                  <a:lnTo>
                    <a:pt x="1261872" y="140462"/>
                  </a:lnTo>
                  <a:lnTo>
                    <a:pt x="1257046" y="140462"/>
                  </a:lnTo>
                  <a:lnTo>
                    <a:pt x="1257046" y="23749"/>
                  </a:lnTo>
                  <a:lnTo>
                    <a:pt x="1261872" y="23749"/>
                  </a:lnTo>
                  <a:lnTo>
                    <a:pt x="1261872" y="28575"/>
                  </a:lnTo>
                  <a:lnTo>
                    <a:pt x="779272" y="28575"/>
                  </a:lnTo>
                  <a:lnTo>
                    <a:pt x="779272" y="23749"/>
                  </a:lnTo>
                  <a:lnTo>
                    <a:pt x="784098" y="23749"/>
                  </a:lnTo>
                  <a:lnTo>
                    <a:pt x="784098" y="681863"/>
                  </a:lnTo>
                  <a:lnTo>
                    <a:pt x="779272" y="681863"/>
                  </a:lnTo>
                  <a:lnTo>
                    <a:pt x="779272" y="677037"/>
                  </a:lnTo>
                  <a:lnTo>
                    <a:pt x="1278001" y="677037"/>
                  </a:lnTo>
                  <a:lnTo>
                    <a:pt x="1278001" y="681863"/>
                  </a:lnTo>
                  <a:lnTo>
                    <a:pt x="1273175" y="681863"/>
                  </a:lnTo>
                  <a:lnTo>
                    <a:pt x="1273175" y="563499"/>
                  </a:lnTo>
                  <a:lnTo>
                    <a:pt x="1278001" y="563499"/>
                  </a:lnTo>
                  <a:lnTo>
                    <a:pt x="1278001" y="568325"/>
                  </a:lnTo>
                  <a:lnTo>
                    <a:pt x="913638" y="568325"/>
                  </a:lnTo>
                  <a:cubicBezTo>
                    <a:pt x="910971" y="568325"/>
                    <a:pt x="908812" y="566166"/>
                    <a:pt x="908812" y="563499"/>
                  </a:cubicBezTo>
                  <a:lnTo>
                    <a:pt x="908812" y="394335"/>
                  </a:lnTo>
                  <a:cubicBezTo>
                    <a:pt x="908812" y="391668"/>
                    <a:pt x="910971" y="389509"/>
                    <a:pt x="913638" y="389509"/>
                  </a:cubicBezTo>
                  <a:lnTo>
                    <a:pt x="1233297" y="389509"/>
                  </a:lnTo>
                  <a:close/>
                  <a:moveTo>
                    <a:pt x="1517396" y="686689"/>
                  </a:moveTo>
                  <a:lnTo>
                    <a:pt x="1389126" y="686689"/>
                  </a:lnTo>
                  <a:cubicBezTo>
                    <a:pt x="1386459" y="686689"/>
                    <a:pt x="1384300" y="684530"/>
                    <a:pt x="1384300" y="681863"/>
                  </a:cubicBezTo>
                  <a:lnTo>
                    <a:pt x="1384300" y="23749"/>
                  </a:lnTo>
                  <a:cubicBezTo>
                    <a:pt x="1384300" y="21082"/>
                    <a:pt x="1386459" y="18923"/>
                    <a:pt x="1389126" y="18923"/>
                  </a:cubicBezTo>
                  <a:lnTo>
                    <a:pt x="1589151" y="18923"/>
                  </a:lnTo>
                  <a:cubicBezTo>
                    <a:pt x="1591310" y="18923"/>
                    <a:pt x="1593342" y="20447"/>
                    <a:pt x="1593850" y="22606"/>
                  </a:cubicBezTo>
                  <a:lnTo>
                    <a:pt x="1713484" y="540131"/>
                  </a:lnTo>
                  <a:lnTo>
                    <a:pt x="1708785" y="541147"/>
                  </a:lnTo>
                  <a:lnTo>
                    <a:pt x="1704086" y="540131"/>
                  </a:lnTo>
                  <a:lnTo>
                    <a:pt x="1822831" y="22606"/>
                  </a:lnTo>
                  <a:cubicBezTo>
                    <a:pt x="1823339" y="20447"/>
                    <a:pt x="1825244" y="18923"/>
                    <a:pt x="1827530" y="18923"/>
                  </a:cubicBezTo>
                  <a:lnTo>
                    <a:pt x="2025269" y="18923"/>
                  </a:lnTo>
                  <a:cubicBezTo>
                    <a:pt x="2027936" y="18923"/>
                    <a:pt x="2030095" y="21082"/>
                    <a:pt x="2030095" y="23749"/>
                  </a:cubicBezTo>
                  <a:lnTo>
                    <a:pt x="2030095" y="681863"/>
                  </a:lnTo>
                  <a:cubicBezTo>
                    <a:pt x="2030095" y="684530"/>
                    <a:pt x="2027936" y="686689"/>
                    <a:pt x="2025269" y="686689"/>
                  </a:cubicBezTo>
                  <a:lnTo>
                    <a:pt x="1897253" y="686689"/>
                  </a:lnTo>
                  <a:cubicBezTo>
                    <a:pt x="1894586" y="686689"/>
                    <a:pt x="1892427" y="684530"/>
                    <a:pt x="1892427" y="681863"/>
                  </a:cubicBezTo>
                  <a:lnTo>
                    <a:pt x="1892427" y="236728"/>
                  </a:lnTo>
                  <a:lnTo>
                    <a:pt x="1897253" y="236728"/>
                  </a:lnTo>
                  <a:lnTo>
                    <a:pt x="1892427" y="236728"/>
                  </a:lnTo>
                  <a:cubicBezTo>
                    <a:pt x="1892427" y="223901"/>
                    <a:pt x="1892554" y="205994"/>
                    <a:pt x="1892935" y="182880"/>
                  </a:cubicBezTo>
                  <a:lnTo>
                    <a:pt x="1897634" y="182880"/>
                  </a:lnTo>
                  <a:lnTo>
                    <a:pt x="1892935" y="182880"/>
                  </a:lnTo>
                  <a:cubicBezTo>
                    <a:pt x="1893189" y="159766"/>
                    <a:pt x="1893443" y="142113"/>
                    <a:pt x="1893443" y="129540"/>
                  </a:cubicBezTo>
                  <a:lnTo>
                    <a:pt x="1898269" y="129540"/>
                  </a:lnTo>
                  <a:lnTo>
                    <a:pt x="1902968" y="130556"/>
                  </a:lnTo>
                  <a:lnTo>
                    <a:pt x="1778381" y="682879"/>
                  </a:lnTo>
                  <a:cubicBezTo>
                    <a:pt x="1777873" y="685038"/>
                    <a:pt x="1775968" y="686562"/>
                    <a:pt x="1773682" y="686562"/>
                  </a:cubicBezTo>
                  <a:lnTo>
                    <a:pt x="1640078" y="686562"/>
                  </a:lnTo>
                  <a:cubicBezTo>
                    <a:pt x="1637792" y="686562"/>
                    <a:pt x="1635887" y="685038"/>
                    <a:pt x="1635379" y="682879"/>
                  </a:cubicBezTo>
                  <a:lnTo>
                    <a:pt x="1511681" y="130556"/>
                  </a:lnTo>
                  <a:lnTo>
                    <a:pt x="1516380" y="129540"/>
                  </a:lnTo>
                  <a:lnTo>
                    <a:pt x="1521206" y="129540"/>
                  </a:lnTo>
                  <a:cubicBezTo>
                    <a:pt x="1521206" y="141986"/>
                    <a:pt x="1521333" y="159766"/>
                    <a:pt x="1521714" y="182880"/>
                  </a:cubicBezTo>
                  <a:lnTo>
                    <a:pt x="1521714" y="182880"/>
                  </a:lnTo>
                  <a:cubicBezTo>
                    <a:pt x="1521968" y="205994"/>
                    <a:pt x="1522222" y="223901"/>
                    <a:pt x="1522222" y="236728"/>
                  </a:cubicBezTo>
                  <a:lnTo>
                    <a:pt x="1517396" y="236728"/>
                  </a:lnTo>
                  <a:lnTo>
                    <a:pt x="1522222" y="236728"/>
                  </a:lnTo>
                  <a:lnTo>
                    <a:pt x="1522222" y="681863"/>
                  </a:lnTo>
                  <a:cubicBezTo>
                    <a:pt x="1522222" y="684530"/>
                    <a:pt x="1520063" y="686689"/>
                    <a:pt x="1517396" y="686689"/>
                  </a:cubicBezTo>
                  <a:moveTo>
                    <a:pt x="1517396" y="677164"/>
                  </a:moveTo>
                  <a:lnTo>
                    <a:pt x="1517396" y="681990"/>
                  </a:lnTo>
                  <a:lnTo>
                    <a:pt x="1512570" y="681990"/>
                  </a:lnTo>
                  <a:lnTo>
                    <a:pt x="1512570" y="236728"/>
                  </a:lnTo>
                  <a:cubicBezTo>
                    <a:pt x="1512570" y="223901"/>
                    <a:pt x="1512443" y="205994"/>
                    <a:pt x="1512062" y="183007"/>
                  </a:cubicBezTo>
                  <a:lnTo>
                    <a:pt x="1516761" y="183007"/>
                  </a:lnTo>
                  <a:lnTo>
                    <a:pt x="1512062" y="183007"/>
                  </a:lnTo>
                  <a:cubicBezTo>
                    <a:pt x="1511808" y="159893"/>
                    <a:pt x="1511554" y="142113"/>
                    <a:pt x="1511554" y="129540"/>
                  </a:cubicBezTo>
                  <a:cubicBezTo>
                    <a:pt x="1511554" y="127127"/>
                    <a:pt x="1513332" y="125095"/>
                    <a:pt x="1515745" y="124841"/>
                  </a:cubicBezTo>
                  <a:cubicBezTo>
                    <a:pt x="1518158" y="124587"/>
                    <a:pt x="1520444" y="126111"/>
                    <a:pt x="1520952" y="128524"/>
                  </a:cubicBezTo>
                  <a:lnTo>
                    <a:pt x="1644650" y="680847"/>
                  </a:lnTo>
                  <a:lnTo>
                    <a:pt x="1639951" y="681863"/>
                  </a:lnTo>
                  <a:lnTo>
                    <a:pt x="1639951" y="677037"/>
                  </a:lnTo>
                  <a:lnTo>
                    <a:pt x="1773428" y="677037"/>
                  </a:lnTo>
                  <a:lnTo>
                    <a:pt x="1773428" y="681863"/>
                  </a:lnTo>
                  <a:lnTo>
                    <a:pt x="1768729" y="680847"/>
                  </a:lnTo>
                  <a:lnTo>
                    <a:pt x="1893316" y="128524"/>
                  </a:lnTo>
                  <a:cubicBezTo>
                    <a:pt x="1893824" y="126111"/>
                    <a:pt x="1896110" y="124587"/>
                    <a:pt x="1898523" y="124841"/>
                  </a:cubicBezTo>
                  <a:cubicBezTo>
                    <a:pt x="1900936" y="125095"/>
                    <a:pt x="1902714" y="127127"/>
                    <a:pt x="1902714" y="129540"/>
                  </a:cubicBezTo>
                  <a:cubicBezTo>
                    <a:pt x="1902714" y="142113"/>
                    <a:pt x="1902587" y="159893"/>
                    <a:pt x="1902206" y="183007"/>
                  </a:cubicBezTo>
                  <a:lnTo>
                    <a:pt x="1902206" y="183007"/>
                  </a:lnTo>
                  <a:cubicBezTo>
                    <a:pt x="1901952" y="206121"/>
                    <a:pt x="1901698" y="224028"/>
                    <a:pt x="1901698" y="236728"/>
                  </a:cubicBezTo>
                  <a:lnTo>
                    <a:pt x="1901698" y="681863"/>
                  </a:lnTo>
                  <a:lnTo>
                    <a:pt x="1896872" y="681863"/>
                  </a:lnTo>
                  <a:lnTo>
                    <a:pt x="1896872" y="677037"/>
                  </a:lnTo>
                  <a:lnTo>
                    <a:pt x="2025015" y="677037"/>
                  </a:lnTo>
                  <a:lnTo>
                    <a:pt x="2025015" y="681863"/>
                  </a:lnTo>
                  <a:lnTo>
                    <a:pt x="2020189" y="681863"/>
                  </a:lnTo>
                  <a:lnTo>
                    <a:pt x="2020189" y="23749"/>
                  </a:lnTo>
                  <a:lnTo>
                    <a:pt x="2025015" y="23749"/>
                  </a:lnTo>
                  <a:lnTo>
                    <a:pt x="2025015" y="28575"/>
                  </a:lnTo>
                  <a:lnTo>
                    <a:pt x="1827657" y="28575"/>
                  </a:lnTo>
                  <a:lnTo>
                    <a:pt x="1827657" y="23749"/>
                  </a:lnTo>
                  <a:lnTo>
                    <a:pt x="1832356" y="24765"/>
                  </a:lnTo>
                  <a:lnTo>
                    <a:pt x="1713611" y="542290"/>
                  </a:lnTo>
                  <a:cubicBezTo>
                    <a:pt x="1713103" y="544449"/>
                    <a:pt x="1711198" y="545973"/>
                    <a:pt x="1708912" y="545973"/>
                  </a:cubicBezTo>
                  <a:cubicBezTo>
                    <a:pt x="1706626" y="545973"/>
                    <a:pt x="1704721" y="544449"/>
                    <a:pt x="1704213" y="542290"/>
                  </a:cubicBezTo>
                  <a:lnTo>
                    <a:pt x="1584579" y="24765"/>
                  </a:lnTo>
                  <a:lnTo>
                    <a:pt x="1589278" y="23749"/>
                  </a:lnTo>
                  <a:lnTo>
                    <a:pt x="1589278" y="28575"/>
                  </a:lnTo>
                  <a:lnTo>
                    <a:pt x="1389126" y="28575"/>
                  </a:lnTo>
                  <a:lnTo>
                    <a:pt x="1389126" y="23749"/>
                  </a:lnTo>
                  <a:lnTo>
                    <a:pt x="1393952" y="23749"/>
                  </a:lnTo>
                  <a:lnTo>
                    <a:pt x="1393952" y="681863"/>
                  </a:lnTo>
                  <a:lnTo>
                    <a:pt x="1389126" y="681863"/>
                  </a:lnTo>
                  <a:lnTo>
                    <a:pt x="1389126" y="677037"/>
                  </a:lnTo>
                  <a:lnTo>
                    <a:pt x="1517269" y="677037"/>
                  </a:lnTo>
                  <a:close/>
                  <a:moveTo>
                    <a:pt x="2398395" y="582041"/>
                  </a:moveTo>
                  <a:cubicBezTo>
                    <a:pt x="2430526" y="582041"/>
                    <a:pt x="2456307" y="578485"/>
                    <a:pt x="2475865" y="571627"/>
                  </a:cubicBezTo>
                  <a:lnTo>
                    <a:pt x="2477389" y="576072"/>
                  </a:lnTo>
                  <a:lnTo>
                    <a:pt x="2475738" y="571627"/>
                  </a:lnTo>
                  <a:cubicBezTo>
                    <a:pt x="2512441" y="558546"/>
                    <a:pt x="2530221" y="534670"/>
                    <a:pt x="2530221" y="499745"/>
                  </a:cubicBezTo>
                  <a:lnTo>
                    <a:pt x="2535047" y="499745"/>
                  </a:lnTo>
                  <a:lnTo>
                    <a:pt x="2530221" y="499745"/>
                  </a:lnTo>
                  <a:cubicBezTo>
                    <a:pt x="2530221" y="479679"/>
                    <a:pt x="2521585" y="464439"/>
                    <a:pt x="2503932" y="453390"/>
                  </a:cubicBezTo>
                  <a:lnTo>
                    <a:pt x="2506472" y="449326"/>
                  </a:lnTo>
                  <a:lnTo>
                    <a:pt x="2503932" y="453390"/>
                  </a:lnTo>
                  <a:cubicBezTo>
                    <a:pt x="2485517" y="442214"/>
                    <a:pt x="2456307" y="432054"/>
                    <a:pt x="2415667" y="423164"/>
                  </a:cubicBezTo>
                  <a:lnTo>
                    <a:pt x="2415667" y="423164"/>
                  </a:lnTo>
                  <a:lnTo>
                    <a:pt x="2346071" y="407543"/>
                  </a:lnTo>
                  <a:lnTo>
                    <a:pt x="2346071" y="407543"/>
                  </a:lnTo>
                  <a:cubicBezTo>
                    <a:pt x="2277618" y="392049"/>
                    <a:pt x="2229485" y="375031"/>
                    <a:pt x="2202434" y="356362"/>
                  </a:cubicBezTo>
                  <a:lnTo>
                    <a:pt x="2205101" y="352425"/>
                  </a:lnTo>
                  <a:lnTo>
                    <a:pt x="2202434" y="356362"/>
                  </a:lnTo>
                  <a:cubicBezTo>
                    <a:pt x="2156460" y="324866"/>
                    <a:pt x="2133854" y="275844"/>
                    <a:pt x="2133854" y="210058"/>
                  </a:cubicBezTo>
                  <a:lnTo>
                    <a:pt x="2138680" y="210058"/>
                  </a:lnTo>
                  <a:lnTo>
                    <a:pt x="2133854" y="210058"/>
                  </a:lnTo>
                  <a:cubicBezTo>
                    <a:pt x="2133854" y="149860"/>
                    <a:pt x="2155825" y="99568"/>
                    <a:pt x="2199767" y="59690"/>
                  </a:cubicBezTo>
                  <a:lnTo>
                    <a:pt x="2202942" y="63246"/>
                  </a:lnTo>
                  <a:lnTo>
                    <a:pt x="2199767" y="59690"/>
                  </a:lnTo>
                  <a:cubicBezTo>
                    <a:pt x="2243836" y="19558"/>
                    <a:pt x="2308098" y="0"/>
                    <a:pt x="2391791" y="0"/>
                  </a:cubicBezTo>
                  <a:lnTo>
                    <a:pt x="2391791" y="4826"/>
                  </a:lnTo>
                  <a:lnTo>
                    <a:pt x="2391791" y="0"/>
                  </a:lnTo>
                  <a:cubicBezTo>
                    <a:pt x="2462022" y="0"/>
                    <a:pt x="2522220" y="18669"/>
                    <a:pt x="2572131" y="56134"/>
                  </a:cubicBezTo>
                  <a:lnTo>
                    <a:pt x="2569210" y="59944"/>
                  </a:lnTo>
                  <a:lnTo>
                    <a:pt x="2572131" y="56134"/>
                  </a:lnTo>
                  <a:cubicBezTo>
                    <a:pt x="2622423" y="93853"/>
                    <a:pt x="2648585" y="148717"/>
                    <a:pt x="2650998" y="219837"/>
                  </a:cubicBezTo>
                  <a:cubicBezTo>
                    <a:pt x="2650998" y="221107"/>
                    <a:pt x="2650617" y="222377"/>
                    <a:pt x="2649601" y="223266"/>
                  </a:cubicBezTo>
                  <a:cubicBezTo>
                    <a:pt x="2648585" y="224155"/>
                    <a:pt x="2647442" y="224663"/>
                    <a:pt x="2646172" y="224663"/>
                  </a:cubicBezTo>
                  <a:lnTo>
                    <a:pt x="2513965" y="224663"/>
                  </a:lnTo>
                  <a:cubicBezTo>
                    <a:pt x="2511425" y="224663"/>
                    <a:pt x="2509393" y="222758"/>
                    <a:pt x="2509266" y="220218"/>
                  </a:cubicBezTo>
                  <a:cubicBezTo>
                    <a:pt x="2506980" y="182118"/>
                    <a:pt x="2490470" y="155575"/>
                    <a:pt x="2459990" y="139827"/>
                  </a:cubicBezTo>
                  <a:lnTo>
                    <a:pt x="2462149" y="135636"/>
                  </a:lnTo>
                  <a:lnTo>
                    <a:pt x="2459990" y="139827"/>
                  </a:lnTo>
                  <a:cubicBezTo>
                    <a:pt x="2439416" y="129286"/>
                    <a:pt x="2413635" y="123825"/>
                    <a:pt x="2382266" y="123825"/>
                  </a:cubicBezTo>
                  <a:lnTo>
                    <a:pt x="2382266" y="118999"/>
                  </a:lnTo>
                  <a:lnTo>
                    <a:pt x="2382266" y="123825"/>
                  </a:lnTo>
                  <a:cubicBezTo>
                    <a:pt x="2347468" y="123825"/>
                    <a:pt x="2320163" y="130810"/>
                    <a:pt x="2300097" y="144399"/>
                  </a:cubicBezTo>
                  <a:lnTo>
                    <a:pt x="2297430" y="140462"/>
                  </a:lnTo>
                  <a:lnTo>
                    <a:pt x="2300097" y="144399"/>
                  </a:lnTo>
                  <a:cubicBezTo>
                    <a:pt x="2280285" y="157734"/>
                    <a:pt x="2270506" y="176276"/>
                    <a:pt x="2270506" y="200279"/>
                  </a:cubicBezTo>
                  <a:lnTo>
                    <a:pt x="2265680" y="200279"/>
                  </a:lnTo>
                  <a:lnTo>
                    <a:pt x="2270506" y="200279"/>
                  </a:lnTo>
                  <a:cubicBezTo>
                    <a:pt x="2270506" y="221996"/>
                    <a:pt x="2279904" y="237998"/>
                    <a:pt x="2299335" y="248793"/>
                  </a:cubicBezTo>
                  <a:lnTo>
                    <a:pt x="2299462" y="248793"/>
                  </a:lnTo>
                  <a:cubicBezTo>
                    <a:pt x="2312162" y="256159"/>
                    <a:pt x="2340102" y="265049"/>
                    <a:pt x="2383917" y="275463"/>
                  </a:cubicBezTo>
                  <a:lnTo>
                    <a:pt x="2383917" y="275463"/>
                  </a:lnTo>
                  <a:lnTo>
                    <a:pt x="2497328" y="302641"/>
                  </a:lnTo>
                  <a:lnTo>
                    <a:pt x="2496185" y="307213"/>
                  </a:lnTo>
                  <a:lnTo>
                    <a:pt x="2497328" y="302641"/>
                  </a:lnTo>
                  <a:cubicBezTo>
                    <a:pt x="2547366" y="314579"/>
                    <a:pt x="2585593" y="330708"/>
                    <a:pt x="2611628" y="351282"/>
                  </a:cubicBezTo>
                  <a:lnTo>
                    <a:pt x="2608707" y="354965"/>
                  </a:lnTo>
                  <a:lnTo>
                    <a:pt x="2611628" y="351282"/>
                  </a:lnTo>
                  <a:cubicBezTo>
                    <a:pt x="2652268" y="383286"/>
                    <a:pt x="2672334" y="429641"/>
                    <a:pt x="2672334" y="489458"/>
                  </a:cubicBezTo>
                  <a:lnTo>
                    <a:pt x="2667508" y="489458"/>
                  </a:lnTo>
                  <a:lnTo>
                    <a:pt x="2672334" y="489458"/>
                  </a:lnTo>
                  <a:cubicBezTo>
                    <a:pt x="2672334" y="550926"/>
                    <a:pt x="2648712" y="602234"/>
                    <a:pt x="2601722" y="642874"/>
                  </a:cubicBezTo>
                  <a:lnTo>
                    <a:pt x="2598547" y="639318"/>
                  </a:lnTo>
                  <a:lnTo>
                    <a:pt x="2601722" y="642874"/>
                  </a:lnTo>
                  <a:cubicBezTo>
                    <a:pt x="2554605" y="683641"/>
                    <a:pt x="2488311" y="703580"/>
                    <a:pt x="2403729" y="703580"/>
                  </a:cubicBezTo>
                  <a:lnTo>
                    <a:pt x="2403729" y="698754"/>
                  </a:lnTo>
                  <a:lnTo>
                    <a:pt x="2403729" y="703580"/>
                  </a:lnTo>
                  <a:cubicBezTo>
                    <a:pt x="2317369" y="703580"/>
                    <a:pt x="2248662" y="683895"/>
                    <a:pt x="2198497" y="643890"/>
                  </a:cubicBezTo>
                  <a:lnTo>
                    <a:pt x="2201418" y="640207"/>
                  </a:lnTo>
                  <a:lnTo>
                    <a:pt x="2198497" y="643890"/>
                  </a:lnTo>
                  <a:cubicBezTo>
                    <a:pt x="2148078" y="603758"/>
                    <a:pt x="2123059" y="548513"/>
                    <a:pt x="2123059" y="478790"/>
                  </a:cubicBezTo>
                  <a:cubicBezTo>
                    <a:pt x="2123059" y="476123"/>
                    <a:pt x="2125218" y="473964"/>
                    <a:pt x="2127885" y="473964"/>
                  </a:cubicBezTo>
                  <a:lnTo>
                    <a:pt x="2259203" y="473964"/>
                  </a:lnTo>
                  <a:cubicBezTo>
                    <a:pt x="2261616" y="473964"/>
                    <a:pt x="2263648" y="475742"/>
                    <a:pt x="2263902" y="478028"/>
                  </a:cubicBezTo>
                  <a:cubicBezTo>
                    <a:pt x="2267966" y="507619"/>
                    <a:pt x="2275967" y="529209"/>
                    <a:pt x="2287397" y="543052"/>
                  </a:cubicBezTo>
                  <a:lnTo>
                    <a:pt x="2283714" y="546100"/>
                  </a:lnTo>
                  <a:lnTo>
                    <a:pt x="2287397" y="543052"/>
                  </a:lnTo>
                  <a:cubicBezTo>
                    <a:pt x="2308479" y="568579"/>
                    <a:pt x="2344928" y="581914"/>
                    <a:pt x="2398522" y="581914"/>
                  </a:cubicBezTo>
                  <a:lnTo>
                    <a:pt x="2398522" y="586740"/>
                  </a:lnTo>
                  <a:lnTo>
                    <a:pt x="2398522" y="581914"/>
                  </a:lnTo>
                  <a:moveTo>
                    <a:pt x="2398522" y="591439"/>
                  </a:moveTo>
                  <a:cubicBezTo>
                    <a:pt x="2343658" y="591439"/>
                    <a:pt x="2303780" y="577723"/>
                    <a:pt x="2280158" y="549021"/>
                  </a:cubicBezTo>
                  <a:lnTo>
                    <a:pt x="2280158" y="549021"/>
                  </a:lnTo>
                  <a:cubicBezTo>
                    <a:pt x="2267204" y="533146"/>
                    <a:pt x="2258822" y="509651"/>
                    <a:pt x="2254504" y="479298"/>
                  </a:cubicBezTo>
                  <a:lnTo>
                    <a:pt x="2259203" y="478663"/>
                  </a:lnTo>
                  <a:lnTo>
                    <a:pt x="2259203" y="483489"/>
                  </a:lnTo>
                  <a:lnTo>
                    <a:pt x="2127758" y="483489"/>
                  </a:lnTo>
                  <a:lnTo>
                    <a:pt x="2127758" y="478663"/>
                  </a:lnTo>
                  <a:lnTo>
                    <a:pt x="2132584" y="478663"/>
                  </a:lnTo>
                  <a:cubicBezTo>
                    <a:pt x="2132584" y="545846"/>
                    <a:pt x="2156587" y="598170"/>
                    <a:pt x="2204466" y="636397"/>
                  </a:cubicBezTo>
                  <a:cubicBezTo>
                    <a:pt x="2252472" y="674624"/>
                    <a:pt x="2318766" y="694055"/>
                    <a:pt x="2403729" y="694055"/>
                  </a:cubicBezTo>
                  <a:cubicBezTo>
                    <a:pt x="2486914" y="694055"/>
                    <a:pt x="2550668" y="674369"/>
                    <a:pt x="2595499" y="635634"/>
                  </a:cubicBezTo>
                  <a:cubicBezTo>
                    <a:pt x="2640330" y="596899"/>
                    <a:pt x="2662809" y="548131"/>
                    <a:pt x="2662809" y="489458"/>
                  </a:cubicBezTo>
                  <a:cubicBezTo>
                    <a:pt x="2662809" y="432054"/>
                    <a:pt x="2643632" y="388747"/>
                    <a:pt x="2605659" y="358775"/>
                  </a:cubicBezTo>
                  <a:lnTo>
                    <a:pt x="2605659" y="358775"/>
                  </a:lnTo>
                  <a:cubicBezTo>
                    <a:pt x="2581148" y="339471"/>
                    <a:pt x="2544318" y="323722"/>
                    <a:pt x="2495042" y="311911"/>
                  </a:cubicBezTo>
                  <a:lnTo>
                    <a:pt x="2495042" y="311911"/>
                  </a:lnTo>
                  <a:lnTo>
                    <a:pt x="2381631" y="284733"/>
                  </a:lnTo>
                  <a:lnTo>
                    <a:pt x="2382774" y="280161"/>
                  </a:lnTo>
                  <a:lnTo>
                    <a:pt x="2381631" y="284733"/>
                  </a:lnTo>
                  <a:cubicBezTo>
                    <a:pt x="2337943" y="274319"/>
                    <a:pt x="2308733" y="265175"/>
                    <a:pt x="2294636" y="257047"/>
                  </a:cubicBezTo>
                  <a:lnTo>
                    <a:pt x="2297049" y="252983"/>
                  </a:lnTo>
                  <a:lnTo>
                    <a:pt x="2294763" y="257175"/>
                  </a:lnTo>
                  <a:cubicBezTo>
                    <a:pt x="2272411" y="244728"/>
                    <a:pt x="2261108" y="225552"/>
                    <a:pt x="2261108" y="200278"/>
                  </a:cubicBezTo>
                  <a:cubicBezTo>
                    <a:pt x="2261108" y="173100"/>
                    <a:pt x="2272411" y="151637"/>
                    <a:pt x="2294890" y="136525"/>
                  </a:cubicBezTo>
                  <a:lnTo>
                    <a:pt x="2294890" y="136525"/>
                  </a:lnTo>
                  <a:cubicBezTo>
                    <a:pt x="2317115" y="121538"/>
                    <a:pt x="2346325" y="114300"/>
                    <a:pt x="2382394" y="114300"/>
                  </a:cubicBezTo>
                  <a:cubicBezTo>
                    <a:pt x="2414778" y="114300"/>
                    <a:pt x="2442210" y="119888"/>
                    <a:pt x="2464435" y="131317"/>
                  </a:cubicBezTo>
                  <a:lnTo>
                    <a:pt x="2464435" y="131317"/>
                  </a:lnTo>
                  <a:cubicBezTo>
                    <a:pt x="2498217" y="148843"/>
                    <a:pt x="2516378" y="178561"/>
                    <a:pt x="2518791" y="219582"/>
                  </a:cubicBezTo>
                  <a:lnTo>
                    <a:pt x="2514092" y="219836"/>
                  </a:lnTo>
                  <a:lnTo>
                    <a:pt x="2514092" y="215010"/>
                  </a:lnTo>
                  <a:lnTo>
                    <a:pt x="2646172" y="215010"/>
                  </a:lnTo>
                  <a:lnTo>
                    <a:pt x="2646172" y="219836"/>
                  </a:lnTo>
                  <a:lnTo>
                    <a:pt x="2641473" y="219963"/>
                  </a:lnTo>
                  <a:cubicBezTo>
                    <a:pt x="2639187" y="151256"/>
                    <a:pt x="2614041" y="99313"/>
                    <a:pt x="2566416" y="63499"/>
                  </a:cubicBezTo>
                  <a:cubicBezTo>
                    <a:pt x="2518410" y="27431"/>
                    <a:pt x="2460244" y="9270"/>
                    <a:pt x="2391791" y="9270"/>
                  </a:cubicBezTo>
                  <a:cubicBezTo>
                    <a:pt x="2309368" y="9270"/>
                    <a:pt x="2247773" y="28574"/>
                    <a:pt x="2206117" y="66547"/>
                  </a:cubicBezTo>
                  <a:cubicBezTo>
                    <a:pt x="2164207" y="104647"/>
                    <a:pt x="2143379" y="152272"/>
                    <a:pt x="2143379" y="209930"/>
                  </a:cubicBezTo>
                  <a:cubicBezTo>
                    <a:pt x="2143379" y="273303"/>
                    <a:pt x="2165096" y="319150"/>
                    <a:pt x="2207895" y="348487"/>
                  </a:cubicBezTo>
                  <a:lnTo>
                    <a:pt x="2207895" y="348487"/>
                  </a:lnTo>
                  <a:cubicBezTo>
                    <a:pt x="2233295" y="366140"/>
                    <a:pt x="2279777" y="382777"/>
                    <a:pt x="2348230" y="398271"/>
                  </a:cubicBezTo>
                  <a:lnTo>
                    <a:pt x="2347214" y="402970"/>
                  </a:lnTo>
                  <a:lnTo>
                    <a:pt x="2348230" y="398271"/>
                  </a:lnTo>
                  <a:lnTo>
                    <a:pt x="2417826" y="413892"/>
                  </a:lnTo>
                  <a:lnTo>
                    <a:pt x="2416810" y="418591"/>
                  </a:lnTo>
                  <a:lnTo>
                    <a:pt x="2417826" y="413892"/>
                  </a:lnTo>
                  <a:cubicBezTo>
                    <a:pt x="2458720" y="422909"/>
                    <a:pt x="2489327" y="433196"/>
                    <a:pt x="2509012" y="445261"/>
                  </a:cubicBezTo>
                  <a:lnTo>
                    <a:pt x="2509012" y="445261"/>
                  </a:lnTo>
                  <a:cubicBezTo>
                    <a:pt x="2529459" y="457961"/>
                    <a:pt x="2539873" y="476376"/>
                    <a:pt x="2539873" y="499744"/>
                  </a:cubicBezTo>
                  <a:cubicBezTo>
                    <a:pt x="2539873" y="539241"/>
                    <a:pt x="2519172" y="566292"/>
                    <a:pt x="2479167" y="580516"/>
                  </a:cubicBezTo>
                  <a:lnTo>
                    <a:pt x="2479167" y="580516"/>
                  </a:lnTo>
                  <a:cubicBezTo>
                    <a:pt x="2458212" y="587882"/>
                    <a:pt x="2431288" y="591565"/>
                    <a:pt x="2398522" y="591565"/>
                  </a:cubicBezTo>
                  <a:close/>
                </a:path>
              </a:pathLst>
            </a:custGeom>
            <a:solidFill>
              <a:srgbClr val="FF0000"/>
            </a:solidFill>
          </p:spPr>
          <p:txBody>
            <a:bodyPr/>
            <a:lstStyle/>
            <a:p>
              <a:endParaRPr lang="en-US"/>
            </a:p>
          </p:txBody>
        </p:sp>
        <p:sp>
          <p:nvSpPr>
            <p:cNvPr id="13" name="Freeform 13"/>
            <p:cNvSpPr/>
            <p:nvPr/>
          </p:nvSpPr>
          <p:spPr>
            <a:xfrm>
              <a:off x="1977298" y="1907034"/>
              <a:ext cx="2691892" cy="233931"/>
            </a:xfrm>
            <a:custGeom>
              <a:avLst/>
              <a:gdLst/>
              <a:ahLst/>
              <a:cxnLst/>
              <a:rect l="l" t="t" r="r" b="b"/>
              <a:pathLst>
                <a:path w="2438400" h="200406">
                  <a:moveTo>
                    <a:pt x="33401" y="0"/>
                  </a:moveTo>
                  <a:lnTo>
                    <a:pt x="2404999" y="0"/>
                  </a:lnTo>
                  <a:cubicBezTo>
                    <a:pt x="2423414" y="0"/>
                    <a:pt x="2438400" y="14986"/>
                    <a:pt x="2438400" y="33401"/>
                  </a:cubicBezTo>
                  <a:lnTo>
                    <a:pt x="2438400" y="167005"/>
                  </a:lnTo>
                  <a:cubicBezTo>
                    <a:pt x="2438400" y="185420"/>
                    <a:pt x="2423414" y="200406"/>
                    <a:pt x="2404999" y="200406"/>
                  </a:cubicBezTo>
                  <a:lnTo>
                    <a:pt x="33401" y="200406"/>
                  </a:lnTo>
                  <a:cubicBezTo>
                    <a:pt x="14986" y="200406"/>
                    <a:pt x="0" y="185420"/>
                    <a:pt x="0" y="167005"/>
                  </a:cubicBezTo>
                  <a:lnTo>
                    <a:pt x="0" y="33401"/>
                  </a:lnTo>
                  <a:cubicBezTo>
                    <a:pt x="0" y="14986"/>
                    <a:pt x="14986" y="0"/>
                    <a:pt x="33401" y="0"/>
                  </a:cubicBezTo>
                  <a:close/>
                </a:path>
              </a:pathLst>
            </a:custGeom>
            <a:solidFill>
              <a:srgbClr val="C00000"/>
            </a:solidFill>
          </p:spPr>
          <p:txBody>
            <a:bodyPr/>
            <a:lstStyle/>
            <a:p>
              <a:endParaRPr lang="en-US"/>
            </a:p>
          </p:txBody>
        </p:sp>
        <p:sp>
          <p:nvSpPr>
            <p:cNvPr id="14" name="Freeform 14"/>
            <p:cNvSpPr/>
            <p:nvPr/>
          </p:nvSpPr>
          <p:spPr>
            <a:xfrm>
              <a:off x="1959432" y="1894586"/>
              <a:ext cx="2727625" cy="225806"/>
            </a:xfrm>
            <a:custGeom>
              <a:avLst/>
              <a:gdLst/>
              <a:ahLst/>
              <a:cxnLst/>
              <a:rect l="l" t="t" r="r" b="b"/>
              <a:pathLst>
                <a:path w="2463800" h="225806">
                  <a:moveTo>
                    <a:pt x="46101" y="0"/>
                  </a:moveTo>
                  <a:lnTo>
                    <a:pt x="2417699" y="0"/>
                  </a:lnTo>
                  <a:lnTo>
                    <a:pt x="2417699" y="12700"/>
                  </a:lnTo>
                  <a:lnTo>
                    <a:pt x="2417699" y="0"/>
                  </a:lnTo>
                  <a:cubicBezTo>
                    <a:pt x="2443099" y="0"/>
                    <a:pt x="2463800" y="20701"/>
                    <a:pt x="2463800" y="46101"/>
                  </a:cubicBezTo>
                  <a:lnTo>
                    <a:pt x="2451100" y="46101"/>
                  </a:lnTo>
                  <a:lnTo>
                    <a:pt x="2463800" y="46101"/>
                  </a:lnTo>
                  <a:lnTo>
                    <a:pt x="2463800" y="179705"/>
                  </a:lnTo>
                  <a:lnTo>
                    <a:pt x="2451100" y="179705"/>
                  </a:lnTo>
                  <a:lnTo>
                    <a:pt x="2463800" y="179705"/>
                  </a:lnTo>
                  <a:cubicBezTo>
                    <a:pt x="2463800" y="205105"/>
                    <a:pt x="2443099" y="225806"/>
                    <a:pt x="2417699" y="225806"/>
                  </a:cubicBezTo>
                  <a:lnTo>
                    <a:pt x="2417699" y="213106"/>
                  </a:lnTo>
                  <a:lnTo>
                    <a:pt x="2417699" y="225806"/>
                  </a:lnTo>
                  <a:lnTo>
                    <a:pt x="46101" y="225806"/>
                  </a:lnTo>
                  <a:lnTo>
                    <a:pt x="46101" y="213106"/>
                  </a:lnTo>
                  <a:lnTo>
                    <a:pt x="46101" y="225806"/>
                  </a:lnTo>
                  <a:cubicBezTo>
                    <a:pt x="20701" y="225806"/>
                    <a:pt x="0" y="205105"/>
                    <a:pt x="0" y="179705"/>
                  </a:cubicBezTo>
                  <a:lnTo>
                    <a:pt x="12700" y="179705"/>
                  </a:lnTo>
                  <a:lnTo>
                    <a:pt x="0" y="179705"/>
                  </a:lnTo>
                  <a:lnTo>
                    <a:pt x="0" y="46101"/>
                  </a:lnTo>
                  <a:lnTo>
                    <a:pt x="12700" y="46101"/>
                  </a:lnTo>
                  <a:lnTo>
                    <a:pt x="0" y="46101"/>
                  </a:lnTo>
                  <a:cubicBezTo>
                    <a:pt x="0" y="20701"/>
                    <a:pt x="20701" y="0"/>
                    <a:pt x="46101" y="0"/>
                  </a:cubicBezTo>
                  <a:lnTo>
                    <a:pt x="46101" y="12700"/>
                  </a:lnTo>
                  <a:lnTo>
                    <a:pt x="46101" y="0"/>
                  </a:lnTo>
                  <a:moveTo>
                    <a:pt x="46101" y="25400"/>
                  </a:moveTo>
                  <a:cubicBezTo>
                    <a:pt x="34671" y="25400"/>
                    <a:pt x="25400" y="34671"/>
                    <a:pt x="25400" y="46101"/>
                  </a:cubicBezTo>
                  <a:lnTo>
                    <a:pt x="25400" y="179705"/>
                  </a:lnTo>
                  <a:cubicBezTo>
                    <a:pt x="25400" y="191135"/>
                    <a:pt x="34671" y="200406"/>
                    <a:pt x="46101" y="200406"/>
                  </a:cubicBezTo>
                  <a:lnTo>
                    <a:pt x="2417699" y="200406"/>
                  </a:lnTo>
                  <a:cubicBezTo>
                    <a:pt x="2429129" y="200406"/>
                    <a:pt x="2438400" y="191135"/>
                    <a:pt x="2438400" y="179705"/>
                  </a:cubicBezTo>
                  <a:lnTo>
                    <a:pt x="2438400" y="46101"/>
                  </a:lnTo>
                  <a:cubicBezTo>
                    <a:pt x="2438400" y="34671"/>
                    <a:pt x="2429129" y="25400"/>
                    <a:pt x="2417699" y="25400"/>
                  </a:cubicBezTo>
                  <a:lnTo>
                    <a:pt x="46101" y="25400"/>
                  </a:lnTo>
                  <a:close/>
                </a:path>
              </a:pathLst>
            </a:custGeom>
            <a:solidFill>
              <a:srgbClr val="C00000"/>
            </a:solidFill>
          </p:spPr>
          <p:txBody>
            <a:bodyPr/>
            <a:lstStyle/>
            <a:p>
              <a:endParaRPr lang="en-US"/>
            </a:p>
          </p:txBody>
        </p:sp>
      </p:grpSp>
      <p:sp>
        <p:nvSpPr>
          <p:cNvPr id="15" name="Freeform 15"/>
          <p:cNvSpPr/>
          <p:nvPr/>
        </p:nvSpPr>
        <p:spPr>
          <a:xfrm>
            <a:off x="6053138" y="1562205"/>
            <a:ext cx="5348011" cy="3214021"/>
          </a:xfrm>
          <a:custGeom>
            <a:avLst/>
            <a:gdLst/>
            <a:ahLst/>
            <a:cxnLst/>
            <a:rect l="l" t="t" r="r" b="b"/>
            <a:pathLst>
              <a:path w="5348011" h="3214021">
                <a:moveTo>
                  <a:pt x="0" y="0"/>
                </a:moveTo>
                <a:lnTo>
                  <a:pt x="5348011" y="0"/>
                </a:lnTo>
                <a:lnTo>
                  <a:pt x="5348011" y="3214021"/>
                </a:lnTo>
                <a:lnTo>
                  <a:pt x="0" y="3214021"/>
                </a:lnTo>
                <a:lnTo>
                  <a:pt x="0" y="0"/>
                </a:lnTo>
                <a:close/>
              </a:path>
            </a:pathLst>
          </a:custGeom>
          <a:blipFill>
            <a:blip r:embed="rId8">
              <a:alphaModFix amt="38000"/>
            </a:blip>
            <a:stretch>
              <a:fillRect/>
            </a:stretch>
          </a:blipFill>
        </p:spPr>
        <p:txBody>
          <a:bodyPr/>
          <a:lstStyle/>
          <a:p>
            <a:endParaRPr lang="en-US"/>
          </a:p>
        </p:txBody>
      </p:sp>
      <p:grpSp>
        <p:nvGrpSpPr>
          <p:cNvPr id="16" name="Group 16"/>
          <p:cNvGrpSpPr>
            <a:grpSpLocks noChangeAspect="1"/>
          </p:cNvGrpSpPr>
          <p:nvPr/>
        </p:nvGrpSpPr>
        <p:grpSpPr>
          <a:xfrm>
            <a:off x="6002341" y="1491636"/>
            <a:ext cx="5398808" cy="3264818"/>
            <a:chOff x="0" y="0"/>
            <a:chExt cx="5398808" cy="3264814"/>
          </a:xfrm>
        </p:grpSpPr>
        <p:sp>
          <p:nvSpPr>
            <p:cNvPr id="17" name="Freeform 17"/>
            <p:cNvSpPr/>
            <p:nvPr/>
          </p:nvSpPr>
          <p:spPr>
            <a:xfrm>
              <a:off x="68326" y="68199"/>
              <a:ext cx="5262245" cy="3128391"/>
            </a:xfrm>
            <a:custGeom>
              <a:avLst/>
              <a:gdLst/>
              <a:ahLst/>
              <a:cxnLst/>
              <a:rect l="l" t="t" r="r" b="b"/>
              <a:pathLst>
                <a:path w="5262245" h="3128391">
                  <a:moveTo>
                    <a:pt x="0" y="3128391"/>
                  </a:moveTo>
                  <a:lnTo>
                    <a:pt x="5262245" y="3128391"/>
                  </a:lnTo>
                  <a:lnTo>
                    <a:pt x="5262245" y="0"/>
                  </a:lnTo>
                  <a:lnTo>
                    <a:pt x="0" y="0"/>
                  </a:lnTo>
                  <a:close/>
                </a:path>
              </a:pathLst>
            </a:custGeom>
            <a:solidFill>
              <a:srgbClr val="F2F2F2"/>
            </a:solidFill>
          </p:spPr>
          <p:txBody>
            <a:bodyPr/>
            <a:lstStyle/>
            <a:p>
              <a:endParaRPr lang="en-US"/>
            </a:p>
          </p:txBody>
        </p:sp>
        <p:sp>
          <p:nvSpPr>
            <p:cNvPr id="18" name="Freeform 18"/>
            <p:cNvSpPr/>
            <p:nvPr/>
          </p:nvSpPr>
          <p:spPr>
            <a:xfrm>
              <a:off x="63500" y="63500"/>
              <a:ext cx="5271897" cy="3137916"/>
            </a:xfrm>
            <a:custGeom>
              <a:avLst/>
              <a:gdLst/>
              <a:ahLst/>
              <a:cxnLst/>
              <a:rect l="l" t="t" r="r" b="b"/>
              <a:pathLst>
                <a:path w="5271897" h="3137916">
                  <a:moveTo>
                    <a:pt x="4826" y="0"/>
                  </a:moveTo>
                  <a:lnTo>
                    <a:pt x="5267071" y="0"/>
                  </a:lnTo>
                  <a:cubicBezTo>
                    <a:pt x="5269738" y="0"/>
                    <a:pt x="5271897" y="2159"/>
                    <a:pt x="5271897" y="4826"/>
                  </a:cubicBezTo>
                  <a:lnTo>
                    <a:pt x="5271897" y="3133090"/>
                  </a:lnTo>
                  <a:cubicBezTo>
                    <a:pt x="5271897" y="3135757"/>
                    <a:pt x="5269738" y="3137916"/>
                    <a:pt x="5267071" y="3137916"/>
                  </a:cubicBezTo>
                  <a:lnTo>
                    <a:pt x="4826" y="3137916"/>
                  </a:lnTo>
                  <a:cubicBezTo>
                    <a:pt x="2159" y="3137916"/>
                    <a:pt x="0" y="3135757"/>
                    <a:pt x="0" y="3133090"/>
                  </a:cubicBezTo>
                  <a:lnTo>
                    <a:pt x="0" y="4826"/>
                  </a:lnTo>
                  <a:cubicBezTo>
                    <a:pt x="0" y="2159"/>
                    <a:pt x="2159" y="0"/>
                    <a:pt x="4826" y="0"/>
                  </a:cubicBezTo>
                  <a:moveTo>
                    <a:pt x="4826" y="9525"/>
                  </a:moveTo>
                  <a:lnTo>
                    <a:pt x="4826" y="4826"/>
                  </a:lnTo>
                  <a:lnTo>
                    <a:pt x="9652" y="4826"/>
                  </a:lnTo>
                  <a:lnTo>
                    <a:pt x="9652" y="3133090"/>
                  </a:lnTo>
                  <a:lnTo>
                    <a:pt x="4826" y="3133090"/>
                  </a:lnTo>
                  <a:lnTo>
                    <a:pt x="4826" y="3128264"/>
                  </a:lnTo>
                  <a:lnTo>
                    <a:pt x="5267071" y="3128264"/>
                  </a:lnTo>
                  <a:lnTo>
                    <a:pt x="5267071" y="3133090"/>
                  </a:lnTo>
                  <a:lnTo>
                    <a:pt x="5262245" y="3133090"/>
                  </a:lnTo>
                  <a:lnTo>
                    <a:pt x="5262245" y="4826"/>
                  </a:lnTo>
                  <a:lnTo>
                    <a:pt x="5267071" y="4826"/>
                  </a:lnTo>
                  <a:lnTo>
                    <a:pt x="5267071" y="9652"/>
                  </a:lnTo>
                  <a:lnTo>
                    <a:pt x="4826" y="9652"/>
                  </a:lnTo>
                  <a:close/>
                </a:path>
              </a:pathLst>
            </a:custGeom>
            <a:solidFill>
              <a:srgbClr val="A6A6A6"/>
            </a:solidFill>
          </p:spPr>
          <p:txBody>
            <a:bodyPr/>
            <a:lstStyle/>
            <a:p>
              <a:endParaRPr lang="en-US"/>
            </a:p>
          </p:txBody>
        </p:sp>
      </p:grpSp>
      <p:sp>
        <p:nvSpPr>
          <p:cNvPr id="19" name="TextBox 19"/>
          <p:cNvSpPr txBox="1"/>
          <p:nvPr/>
        </p:nvSpPr>
        <p:spPr>
          <a:xfrm>
            <a:off x="548640" y="316220"/>
            <a:ext cx="6277489" cy="290827"/>
          </a:xfrm>
          <a:prstGeom prst="rect">
            <a:avLst/>
          </a:prstGeom>
        </p:spPr>
        <p:txBody>
          <a:bodyPr lIns="0" tIns="0" rIns="0" bIns="0" rtlCol="0" anchor="t">
            <a:spAutoFit/>
          </a:bodyPr>
          <a:lstStyle/>
          <a:p>
            <a:pPr algn="l">
              <a:lnSpc>
                <a:spcPts val="2240"/>
              </a:lnSpc>
            </a:pPr>
            <a:r>
              <a:rPr lang="en-US" sz="1600" b="1">
                <a:solidFill>
                  <a:srgbClr val="FFFFFF"/>
                </a:solidFill>
                <a:latin typeface="Calibri (MS) Bold"/>
                <a:ea typeface="Calibri (MS) Bold"/>
                <a:cs typeface="Calibri (MS) Bold"/>
                <a:sym typeface="Calibri (MS) Bold"/>
              </a:rPr>
              <a:t> Innovative Technologies and Superior Quality - High Level Differentiators</a:t>
            </a:r>
          </a:p>
        </p:txBody>
      </p:sp>
      <p:sp>
        <p:nvSpPr>
          <p:cNvPr id="20" name="TextBox 20"/>
          <p:cNvSpPr txBox="1"/>
          <p:nvPr/>
        </p:nvSpPr>
        <p:spPr>
          <a:xfrm>
            <a:off x="7449160" y="1543507"/>
            <a:ext cx="3066440" cy="272510"/>
          </a:xfrm>
          <a:prstGeom prst="rect">
            <a:avLst/>
          </a:prstGeom>
        </p:spPr>
        <p:txBody>
          <a:bodyPr wrap="square" lIns="0" tIns="0" rIns="0" bIns="0" rtlCol="0" anchor="t">
            <a:spAutoFit/>
          </a:bodyPr>
          <a:lstStyle/>
          <a:p>
            <a:pPr algn="l">
              <a:lnSpc>
                <a:spcPts val="2240"/>
              </a:lnSpc>
            </a:pPr>
            <a:r>
              <a:rPr lang="en-US" b="1" u="sng" spc="41" dirty="0">
                <a:solidFill>
                  <a:srgbClr val="000000"/>
                </a:solidFill>
                <a:latin typeface="Calibri (MS) Bold"/>
                <a:ea typeface="Calibri (MS) Bold"/>
                <a:cs typeface="Calibri (MS) Bold"/>
                <a:sym typeface="Calibri (MS) Bold"/>
              </a:rPr>
              <a:t>Addressing Market Volatility </a:t>
            </a:r>
          </a:p>
        </p:txBody>
      </p:sp>
      <p:sp>
        <p:nvSpPr>
          <p:cNvPr id="22" name="TextBox 22"/>
          <p:cNvSpPr txBox="1"/>
          <p:nvPr/>
        </p:nvSpPr>
        <p:spPr>
          <a:xfrm>
            <a:off x="2333666" y="3214277"/>
            <a:ext cx="2618042" cy="167225"/>
          </a:xfrm>
          <a:prstGeom prst="rect">
            <a:avLst/>
          </a:prstGeom>
        </p:spPr>
        <p:txBody>
          <a:bodyPr wrap="square" lIns="0" tIns="0" rIns="0" bIns="0" rtlCol="0" anchor="t">
            <a:spAutoFit/>
          </a:bodyPr>
          <a:lstStyle/>
          <a:p>
            <a:pPr algn="l">
              <a:lnSpc>
                <a:spcPts val="1400"/>
              </a:lnSpc>
            </a:pPr>
            <a:r>
              <a:rPr lang="en-US" sz="1000" b="1" spc="16" dirty="0">
                <a:solidFill>
                  <a:srgbClr val="FFFFFF"/>
                </a:solidFill>
                <a:latin typeface="IBM Plex Sans Bold"/>
                <a:ea typeface="IBM Plex Sans Bold"/>
                <a:cs typeface="IBM Plex Sans Bold"/>
                <a:sym typeface="IBM Plex Sans Bold"/>
              </a:rPr>
              <a:t>Monsson Energy Management System</a:t>
            </a:r>
          </a:p>
        </p:txBody>
      </p:sp>
      <p:sp>
        <p:nvSpPr>
          <p:cNvPr id="23" name="TextBox 23"/>
          <p:cNvSpPr txBox="1"/>
          <p:nvPr/>
        </p:nvSpPr>
        <p:spPr>
          <a:xfrm>
            <a:off x="6100762" y="2034226"/>
            <a:ext cx="5249923" cy="461665"/>
          </a:xfrm>
          <a:prstGeom prst="rect">
            <a:avLst/>
          </a:prstGeom>
        </p:spPr>
        <p:txBody>
          <a:bodyPr lIns="0" tIns="0" rIns="0" bIns="0" rtlCol="0" anchor="t">
            <a:spAutoFit/>
          </a:bodyPr>
          <a:lstStyle/>
          <a:p>
            <a:pPr algn="l">
              <a:lnSpc>
                <a:spcPts val="1800"/>
              </a:lnSpc>
            </a:pPr>
            <a:r>
              <a:rPr lang="en-US" sz="1600" b="1" spc="22" dirty="0">
                <a:solidFill>
                  <a:srgbClr val="000000"/>
                </a:solidFill>
                <a:ea typeface="Calibri (MS) Bold"/>
                <a:cs typeface="Calibri (MS) Bold"/>
                <a:sym typeface="Calibri (MS) Bold"/>
              </a:rPr>
              <a:t>Fully automated operation</a:t>
            </a:r>
            <a:r>
              <a:rPr lang="en-US" sz="1600" spc="22" dirty="0">
                <a:solidFill>
                  <a:srgbClr val="000000"/>
                </a:solidFill>
                <a:ea typeface="Calibri (MS)"/>
                <a:cs typeface="Calibri (MS)"/>
                <a:sym typeface="Calibri (MS)"/>
              </a:rPr>
              <a:t> enables response to market fluctuations in real time. </a:t>
            </a:r>
          </a:p>
        </p:txBody>
      </p:sp>
      <p:sp>
        <p:nvSpPr>
          <p:cNvPr id="24" name="TextBox 24"/>
          <p:cNvSpPr txBox="1"/>
          <p:nvPr/>
        </p:nvSpPr>
        <p:spPr>
          <a:xfrm>
            <a:off x="6091233" y="2671341"/>
            <a:ext cx="5481638" cy="738664"/>
          </a:xfrm>
          <a:prstGeom prst="rect">
            <a:avLst/>
          </a:prstGeom>
        </p:spPr>
        <p:txBody>
          <a:bodyPr wrap="square" lIns="0" tIns="0" rIns="0" bIns="0" rtlCol="0" anchor="t">
            <a:spAutoFit/>
          </a:bodyPr>
          <a:lstStyle/>
          <a:p>
            <a:pPr algn="l"/>
            <a:r>
              <a:rPr lang="en-US" sz="1600" b="1" spc="22" dirty="0">
                <a:solidFill>
                  <a:srgbClr val="000000"/>
                </a:solidFill>
                <a:latin typeface="Calibri (MS) Bold"/>
                <a:ea typeface="Calibri (MS) Bold"/>
                <a:cs typeface="Calibri (MS) Bold"/>
                <a:sym typeface="Calibri (MS) Bold"/>
              </a:rPr>
              <a:t>What-If Analyses: </a:t>
            </a:r>
            <a:r>
              <a:rPr lang="en-US" sz="1600" spc="22" dirty="0">
                <a:solidFill>
                  <a:srgbClr val="000000"/>
                </a:solidFill>
                <a:latin typeface="Calibri (MS)"/>
                <a:ea typeface="Calibri (MS)"/>
                <a:cs typeface="Calibri (MS)"/>
                <a:sym typeface="Calibri (MS)"/>
              </a:rPr>
              <a:t>Simulations to anticipate market conditions and adjust operational strategies, optimizing revenue by adapting to peak </a:t>
            </a:r>
            <a:r>
              <a:rPr lang="en-US" sz="1600" spc="25" dirty="0">
                <a:solidFill>
                  <a:srgbClr val="000000"/>
                </a:solidFill>
                <a:latin typeface="Calibri (MS)"/>
                <a:ea typeface="Calibri (MS)"/>
                <a:cs typeface="Calibri (MS)"/>
                <a:sym typeface="Calibri (MS)"/>
              </a:rPr>
              <a:t>demand periods. </a:t>
            </a:r>
          </a:p>
        </p:txBody>
      </p:sp>
      <p:sp>
        <p:nvSpPr>
          <p:cNvPr id="25" name="TextBox 25"/>
          <p:cNvSpPr txBox="1"/>
          <p:nvPr/>
        </p:nvSpPr>
        <p:spPr>
          <a:xfrm>
            <a:off x="6091233" y="3579215"/>
            <a:ext cx="5267195" cy="492443"/>
          </a:xfrm>
          <a:prstGeom prst="rect">
            <a:avLst/>
          </a:prstGeom>
        </p:spPr>
        <p:txBody>
          <a:bodyPr wrap="square" lIns="0" tIns="0" rIns="0" bIns="0" rtlCol="0" anchor="t">
            <a:spAutoFit/>
          </a:bodyPr>
          <a:lstStyle/>
          <a:p>
            <a:pPr algn="l"/>
            <a:r>
              <a:rPr lang="en-US" sz="1600" b="1" spc="20" dirty="0">
                <a:solidFill>
                  <a:srgbClr val="000000"/>
                </a:solidFill>
                <a:ea typeface="Calibri (MS) Bold"/>
                <a:cs typeface="Calibri (MS) Bold"/>
                <a:sym typeface="Calibri (MS) Bold"/>
              </a:rPr>
              <a:t>Advanced Forecasting</a:t>
            </a:r>
            <a:r>
              <a:rPr lang="en-US" sz="1600" spc="20" dirty="0">
                <a:solidFill>
                  <a:srgbClr val="000000"/>
                </a:solidFill>
                <a:ea typeface="Calibri (MS)"/>
                <a:cs typeface="Calibri (MS)"/>
                <a:sym typeface="Calibri (MS)"/>
              </a:rPr>
              <a:t>: SCADA integration allows for predictive </a:t>
            </a:r>
            <a:r>
              <a:rPr lang="en-US" sz="1600" spc="22" dirty="0">
                <a:solidFill>
                  <a:srgbClr val="000000"/>
                </a:solidFill>
                <a:ea typeface="Calibri (MS)"/>
                <a:cs typeface="Calibri (MS)"/>
                <a:sym typeface="Calibri (MS)"/>
              </a:rPr>
              <a:t>adjustments based on market data.</a:t>
            </a:r>
            <a:r>
              <a:rPr lang="en-US" sz="1600" b="1" spc="22" dirty="0">
                <a:solidFill>
                  <a:srgbClr val="000000"/>
                </a:solidFill>
                <a:ea typeface="Calibri (MS) Bold"/>
                <a:cs typeface="Calibri (MS) Bold"/>
                <a:sym typeface="Calibri (MS) Bold"/>
              </a:rPr>
              <a:t> </a:t>
            </a:r>
          </a:p>
        </p:txBody>
      </p:sp>
      <p:sp>
        <p:nvSpPr>
          <p:cNvPr id="26" name="TextBox 26"/>
          <p:cNvSpPr txBox="1"/>
          <p:nvPr/>
        </p:nvSpPr>
        <p:spPr>
          <a:xfrm>
            <a:off x="6100762" y="4149919"/>
            <a:ext cx="5267195" cy="390748"/>
          </a:xfrm>
          <a:prstGeom prst="rect">
            <a:avLst/>
          </a:prstGeom>
        </p:spPr>
        <p:txBody>
          <a:bodyPr wrap="square" lIns="0" tIns="0" rIns="0" bIns="0" rtlCol="0" anchor="t">
            <a:spAutoFit/>
          </a:bodyPr>
          <a:lstStyle/>
          <a:p>
            <a:pPr algn="l">
              <a:lnSpc>
                <a:spcPts val="3499"/>
              </a:lnSpc>
            </a:pPr>
            <a:r>
              <a:rPr lang="en-US" sz="1600" b="1" spc="16" dirty="0">
                <a:solidFill>
                  <a:srgbClr val="000000"/>
                </a:solidFill>
                <a:ea typeface="Calibri (MS) Bold"/>
                <a:cs typeface="Calibri (MS) Bold"/>
                <a:sym typeface="Calibri (MS) Bold"/>
              </a:rPr>
              <a:t>Impact:</a:t>
            </a:r>
            <a:r>
              <a:rPr lang="en-US" sz="1600" spc="16" dirty="0">
                <a:solidFill>
                  <a:srgbClr val="000000"/>
                </a:solidFill>
                <a:ea typeface="Calibri (MS)"/>
                <a:cs typeface="Calibri (MS)"/>
                <a:sym typeface="Calibri (MS)"/>
              </a:rPr>
              <a:t> Maximized profitability and system stability. </a:t>
            </a:r>
          </a:p>
        </p:txBody>
      </p:sp>
      <p:sp>
        <p:nvSpPr>
          <p:cNvPr id="27" name="TextBox 27"/>
          <p:cNvSpPr txBox="1"/>
          <p:nvPr/>
        </p:nvSpPr>
        <p:spPr>
          <a:xfrm>
            <a:off x="10988040" y="6360157"/>
            <a:ext cx="72247" cy="208283"/>
          </a:xfrm>
          <a:prstGeom prst="rect">
            <a:avLst/>
          </a:prstGeom>
        </p:spPr>
        <p:txBody>
          <a:bodyPr lIns="0" tIns="0" rIns="0" bIns="0" rtlCol="0" anchor="t">
            <a:spAutoFit/>
          </a:bodyPr>
          <a:lstStyle/>
          <a:p>
            <a:pPr algn="l">
              <a:lnSpc>
                <a:spcPts val="1539"/>
              </a:lnSpc>
            </a:pPr>
            <a:r>
              <a:rPr lang="en-US" sz="1100" b="1">
                <a:solidFill>
                  <a:srgbClr val="808080"/>
                </a:solidFill>
                <a:latin typeface="Calibri (MS) Bold"/>
                <a:ea typeface="Calibri (MS) Bold"/>
                <a:cs typeface="Calibri (MS) Bold"/>
                <a:sym typeface="Calibri (MS) Bold"/>
              </a:rPr>
              <a:t>7</a:t>
            </a:r>
          </a:p>
        </p:txBody>
      </p:sp>
      <p:sp>
        <p:nvSpPr>
          <p:cNvPr id="29" name="Date Placeholder 28">
            <a:extLst>
              <a:ext uri="{FF2B5EF4-FFF2-40B4-BE49-F238E27FC236}">
                <a16:creationId xmlns:a16="http://schemas.microsoft.com/office/drawing/2014/main" id="{1ECE2FB2-1B98-3905-4300-68857C13C276}"/>
              </a:ext>
            </a:extLst>
          </p:cNvPr>
          <p:cNvSpPr>
            <a:spLocks noGrp="1"/>
          </p:cNvSpPr>
          <p:nvPr>
            <p:ph type="dt" sz="half" idx="10"/>
          </p:nvPr>
        </p:nvSpPr>
        <p:spPr>
          <a:xfrm>
            <a:off x="457200" y="6281735"/>
            <a:ext cx="2133600" cy="365125"/>
          </a:xfrm>
        </p:spPr>
        <p:txBody>
          <a:bodyPr/>
          <a:lstStyle/>
          <a:p>
            <a:fld id="{0904C1ED-03F1-45A3-9CA6-623BB669C72C}" type="datetime1">
              <a:rPr lang="en-US" smtClean="0"/>
              <a:t>12/4/2024</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539" y="6205538"/>
            <a:ext cx="11954932" cy="500062"/>
          </a:xfrm>
          <a:custGeom>
            <a:avLst/>
            <a:gdLst/>
            <a:ahLst/>
            <a:cxnLst/>
            <a:rect l="l" t="t" r="r" b="b"/>
            <a:pathLst>
              <a:path w="11954932" h="500062">
                <a:moveTo>
                  <a:pt x="0" y="0"/>
                </a:moveTo>
                <a:lnTo>
                  <a:pt x="11954932" y="0"/>
                </a:lnTo>
                <a:lnTo>
                  <a:pt x="11954932" y="500062"/>
                </a:lnTo>
                <a:lnTo>
                  <a:pt x="0" y="500062"/>
                </a:lnTo>
                <a:lnTo>
                  <a:pt x="0" y="0"/>
                </a:lnTo>
                <a:close/>
              </a:path>
            </a:pathLst>
          </a:custGeom>
          <a:blipFill>
            <a:blip r:embed="rId2"/>
            <a:stretch>
              <a:fillRect/>
            </a:stretch>
          </a:blipFill>
        </p:spPr>
        <p:txBody>
          <a:bodyPr/>
          <a:lstStyle/>
          <a:p>
            <a:endParaRPr lang="en-US"/>
          </a:p>
        </p:txBody>
      </p:sp>
      <p:sp>
        <p:nvSpPr>
          <p:cNvPr id="3" name="Freeform 3"/>
          <p:cNvSpPr/>
          <p:nvPr/>
        </p:nvSpPr>
        <p:spPr>
          <a:xfrm>
            <a:off x="0" y="241297"/>
            <a:ext cx="11753850" cy="454028"/>
          </a:xfrm>
          <a:custGeom>
            <a:avLst/>
            <a:gdLst/>
            <a:ahLst/>
            <a:cxnLst/>
            <a:rect l="l" t="t" r="r" b="b"/>
            <a:pathLst>
              <a:path w="11753850" h="454028">
                <a:moveTo>
                  <a:pt x="0" y="0"/>
                </a:moveTo>
                <a:lnTo>
                  <a:pt x="11753850" y="0"/>
                </a:lnTo>
                <a:lnTo>
                  <a:pt x="11753850" y="454028"/>
                </a:lnTo>
                <a:lnTo>
                  <a:pt x="0" y="454028"/>
                </a:lnTo>
                <a:lnTo>
                  <a:pt x="0" y="0"/>
                </a:lnTo>
                <a:close/>
              </a:path>
            </a:pathLst>
          </a:custGeom>
          <a:blipFill>
            <a:blip r:embed="rId3"/>
            <a:stretch>
              <a:fillRect/>
            </a:stretch>
          </a:blipFill>
        </p:spPr>
        <p:txBody>
          <a:bodyPr/>
          <a:lstStyle/>
          <a:p>
            <a:endParaRPr lang="en-US"/>
          </a:p>
        </p:txBody>
      </p:sp>
      <p:sp>
        <p:nvSpPr>
          <p:cNvPr id="4" name="Freeform 4"/>
          <p:cNvSpPr/>
          <p:nvPr/>
        </p:nvSpPr>
        <p:spPr>
          <a:xfrm>
            <a:off x="10566397" y="0"/>
            <a:ext cx="1212847" cy="909638"/>
          </a:xfrm>
          <a:custGeom>
            <a:avLst/>
            <a:gdLst/>
            <a:ahLst/>
            <a:cxnLst/>
            <a:rect l="l" t="t" r="r" b="b"/>
            <a:pathLst>
              <a:path w="1212847" h="909638">
                <a:moveTo>
                  <a:pt x="0" y="0"/>
                </a:moveTo>
                <a:lnTo>
                  <a:pt x="1212847" y="0"/>
                </a:lnTo>
                <a:lnTo>
                  <a:pt x="1212847" y="909638"/>
                </a:lnTo>
                <a:lnTo>
                  <a:pt x="0" y="909638"/>
                </a:lnTo>
                <a:lnTo>
                  <a:pt x="0" y="0"/>
                </a:lnTo>
                <a:close/>
              </a:path>
            </a:pathLst>
          </a:custGeom>
          <a:blipFill>
            <a:blip r:embed="rId4"/>
            <a:stretch>
              <a:fillRect/>
            </a:stretch>
          </a:blipFill>
        </p:spPr>
        <p:txBody>
          <a:bodyPr/>
          <a:lstStyle/>
          <a:p>
            <a:endParaRPr lang="en-US"/>
          </a:p>
        </p:txBody>
      </p:sp>
      <p:grpSp>
        <p:nvGrpSpPr>
          <p:cNvPr id="5" name="Group 5"/>
          <p:cNvGrpSpPr>
            <a:grpSpLocks noChangeAspect="1"/>
          </p:cNvGrpSpPr>
          <p:nvPr/>
        </p:nvGrpSpPr>
        <p:grpSpPr>
          <a:xfrm>
            <a:off x="6433995" y="1085555"/>
            <a:ext cx="4828470" cy="4729753"/>
            <a:chOff x="0" y="0"/>
            <a:chExt cx="6437960" cy="6306337"/>
          </a:xfrm>
        </p:grpSpPr>
        <p:sp>
          <p:nvSpPr>
            <p:cNvPr id="6" name="Freeform 6"/>
            <p:cNvSpPr/>
            <p:nvPr/>
          </p:nvSpPr>
          <p:spPr>
            <a:xfrm>
              <a:off x="0" y="0"/>
              <a:ext cx="6437884" cy="6306312"/>
            </a:xfrm>
            <a:custGeom>
              <a:avLst/>
              <a:gdLst/>
              <a:ahLst/>
              <a:cxnLst/>
              <a:rect l="l" t="t" r="r" b="b"/>
              <a:pathLst>
                <a:path w="6437884" h="6306312">
                  <a:moveTo>
                    <a:pt x="3218942" y="0"/>
                  </a:moveTo>
                  <a:cubicBezTo>
                    <a:pt x="1441196" y="0"/>
                    <a:pt x="0" y="1411732"/>
                    <a:pt x="0" y="3153156"/>
                  </a:cubicBezTo>
                  <a:cubicBezTo>
                    <a:pt x="0" y="4894580"/>
                    <a:pt x="1441196" y="6306312"/>
                    <a:pt x="3218942" y="6306312"/>
                  </a:cubicBezTo>
                  <a:cubicBezTo>
                    <a:pt x="4996053" y="6306312"/>
                    <a:pt x="6436868" y="4895596"/>
                    <a:pt x="6437884" y="3154934"/>
                  </a:cubicBezTo>
                  <a:lnTo>
                    <a:pt x="6437884" y="3154934"/>
                  </a:lnTo>
                  <a:lnTo>
                    <a:pt x="6437884" y="3152521"/>
                  </a:lnTo>
                  <a:lnTo>
                    <a:pt x="6437884" y="3152521"/>
                  </a:lnTo>
                  <a:cubicBezTo>
                    <a:pt x="6437630" y="1411351"/>
                    <a:pt x="4996561" y="0"/>
                    <a:pt x="3218942" y="0"/>
                  </a:cubicBezTo>
                  <a:close/>
                </a:path>
              </a:pathLst>
            </a:custGeom>
            <a:blipFill>
              <a:blip r:embed="rId5">
                <a:alphaModFix amt="77500"/>
              </a:blip>
              <a:stretch>
                <a:fillRect r="-1"/>
              </a:stretch>
            </a:blipFill>
          </p:spPr>
          <p:txBody>
            <a:bodyPr/>
            <a:lstStyle/>
            <a:p>
              <a:endParaRPr lang="en-US"/>
            </a:p>
          </p:txBody>
        </p:sp>
      </p:grpSp>
      <p:grpSp>
        <p:nvGrpSpPr>
          <p:cNvPr id="7" name="Group 7"/>
          <p:cNvGrpSpPr>
            <a:grpSpLocks noChangeAspect="1"/>
          </p:cNvGrpSpPr>
          <p:nvPr/>
        </p:nvGrpSpPr>
        <p:grpSpPr>
          <a:xfrm>
            <a:off x="660683" y="1670990"/>
            <a:ext cx="2989736" cy="15792"/>
            <a:chOff x="0" y="0"/>
            <a:chExt cx="2989745" cy="15786"/>
          </a:xfrm>
        </p:grpSpPr>
        <p:sp>
          <p:nvSpPr>
            <p:cNvPr id="8" name="Freeform 8"/>
            <p:cNvSpPr/>
            <p:nvPr/>
          </p:nvSpPr>
          <p:spPr>
            <a:xfrm>
              <a:off x="0" y="0"/>
              <a:ext cx="2989707" cy="15748"/>
            </a:xfrm>
            <a:custGeom>
              <a:avLst/>
              <a:gdLst/>
              <a:ahLst/>
              <a:cxnLst/>
              <a:rect l="l" t="t" r="r" b="b"/>
              <a:pathLst>
                <a:path w="2989707" h="15748">
                  <a:moveTo>
                    <a:pt x="0" y="0"/>
                  </a:moveTo>
                  <a:lnTo>
                    <a:pt x="2989707" y="0"/>
                  </a:lnTo>
                  <a:lnTo>
                    <a:pt x="2989707" y="15748"/>
                  </a:lnTo>
                  <a:lnTo>
                    <a:pt x="0" y="15748"/>
                  </a:lnTo>
                  <a:close/>
                </a:path>
              </a:pathLst>
            </a:custGeom>
            <a:solidFill>
              <a:srgbClr val="000000"/>
            </a:solidFill>
          </p:spPr>
          <p:txBody>
            <a:bodyPr/>
            <a:lstStyle/>
            <a:p>
              <a:endParaRPr lang="en-US"/>
            </a:p>
          </p:txBody>
        </p:sp>
      </p:grpSp>
      <p:sp>
        <p:nvSpPr>
          <p:cNvPr id="9" name="TextBox 9"/>
          <p:cNvSpPr txBox="1"/>
          <p:nvPr/>
        </p:nvSpPr>
        <p:spPr>
          <a:xfrm>
            <a:off x="383543" y="328917"/>
            <a:ext cx="6136529" cy="290827"/>
          </a:xfrm>
          <a:prstGeom prst="rect">
            <a:avLst/>
          </a:prstGeom>
        </p:spPr>
        <p:txBody>
          <a:bodyPr lIns="0" tIns="0" rIns="0" bIns="0" rtlCol="0" anchor="t">
            <a:spAutoFit/>
          </a:bodyPr>
          <a:lstStyle/>
          <a:p>
            <a:pPr algn="l">
              <a:lnSpc>
                <a:spcPts val="2240"/>
              </a:lnSpc>
            </a:pPr>
            <a:r>
              <a:rPr lang="en-US" sz="1600" b="1">
                <a:solidFill>
                  <a:srgbClr val="FFFFFF"/>
                </a:solidFill>
                <a:latin typeface="Calibri (MS) Bold"/>
                <a:ea typeface="Calibri (MS) Bold"/>
                <a:cs typeface="Calibri (MS) Bold"/>
                <a:sym typeface="Calibri (MS) Bold"/>
              </a:rPr>
              <a:t> Innovative technologies and superior quality - high level differentiators</a:t>
            </a:r>
          </a:p>
        </p:txBody>
      </p:sp>
      <p:sp>
        <p:nvSpPr>
          <p:cNvPr id="10" name="TextBox 10"/>
          <p:cNvSpPr txBox="1"/>
          <p:nvPr/>
        </p:nvSpPr>
        <p:spPr>
          <a:xfrm>
            <a:off x="10988040" y="6360157"/>
            <a:ext cx="72247" cy="208283"/>
          </a:xfrm>
          <a:prstGeom prst="rect">
            <a:avLst/>
          </a:prstGeom>
        </p:spPr>
        <p:txBody>
          <a:bodyPr lIns="0" tIns="0" rIns="0" bIns="0" rtlCol="0" anchor="t">
            <a:spAutoFit/>
          </a:bodyPr>
          <a:lstStyle/>
          <a:p>
            <a:pPr algn="l">
              <a:lnSpc>
                <a:spcPts val="1539"/>
              </a:lnSpc>
            </a:pPr>
            <a:r>
              <a:rPr lang="en-US" sz="1100" b="1">
                <a:solidFill>
                  <a:srgbClr val="808080"/>
                </a:solidFill>
                <a:latin typeface="Calibri (MS) Bold"/>
                <a:ea typeface="Calibri (MS) Bold"/>
                <a:cs typeface="Calibri (MS) Bold"/>
                <a:sym typeface="Calibri (MS) Bold"/>
              </a:rPr>
              <a:t>9</a:t>
            </a:r>
          </a:p>
        </p:txBody>
      </p:sp>
      <p:sp>
        <p:nvSpPr>
          <p:cNvPr id="11" name="TextBox 11"/>
          <p:cNvSpPr txBox="1"/>
          <p:nvPr/>
        </p:nvSpPr>
        <p:spPr>
          <a:xfrm>
            <a:off x="660683" y="1400165"/>
            <a:ext cx="4745460" cy="1211485"/>
          </a:xfrm>
          <a:prstGeom prst="rect">
            <a:avLst/>
          </a:prstGeom>
        </p:spPr>
        <p:txBody>
          <a:bodyPr lIns="0" tIns="0" rIns="0" bIns="0" rtlCol="0" anchor="t">
            <a:spAutoFit/>
          </a:bodyPr>
          <a:lstStyle/>
          <a:p>
            <a:pPr algn="l">
              <a:lnSpc>
                <a:spcPts val="2660"/>
              </a:lnSpc>
            </a:pPr>
            <a:r>
              <a:rPr lang="en-US" b="1" dirty="0">
                <a:solidFill>
                  <a:srgbClr val="000000"/>
                </a:solidFill>
                <a:latin typeface="Calibri (MS) Bold"/>
                <a:ea typeface="Calibri (MS) Bold"/>
                <a:cs typeface="Calibri (MS) Bold"/>
                <a:sym typeface="Calibri (MS) Bold"/>
              </a:rPr>
              <a:t>Addressing Cost Management </a:t>
            </a:r>
          </a:p>
          <a:p>
            <a:pPr algn="l">
              <a:lnSpc>
                <a:spcPts val="2300"/>
              </a:lnSpc>
            </a:pPr>
            <a:r>
              <a:rPr lang="en-US" sz="1600" b="1" dirty="0">
                <a:solidFill>
                  <a:srgbClr val="000000"/>
                </a:solidFill>
                <a:ea typeface="Calibri (MS) Bold"/>
                <a:cs typeface="Calibri (MS) Bold"/>
                <a:sym typeface="Calibri (MS) Bold"/>
              </a:rPr>
              <a:t>Real-time monitoring</a:t>
            </a:r>
            <a:r>
              <a:rPr lang="en-US" sz="1600" dirty="0">
                <a:solidFill>
                  <a:srgbClr val="000000"/>
                </a:solidFill>
                <a:ea typeface="Calibri (MS)"/>
                <a:cs typeface="Calibri (MS)"/>
                <a:sym typeface="Calibri (MS)"/>
              </a:rPr>
              <a:t> helps anticipating potential operational issues, reducing repairing costs and minimizing downtime. </a:t>
            </a:r>
          </a:p>
        </p:txBody>
      </p:sp>
      <p:sp>
        <p:nvSpPr>
          <p:cNvPr id="12" name="TextBox 12"/>
          <p:cNvSpPr txBox="1"/>
          <p:nvPr/>
        </p:nvSpPr>
        <p:spPr>
          <a:xfrm>
            <a:off x="660683" y="3115285"/>
            <a:ext cx="5062538" cy="577081"/>
          </a:xfrm>
          <a:prstGeom prst="rect">
            <a:avLst/>
          </a:prstGeom>
        </p:spPr>
        <p:txBody>
          <a:bodyPr lIns="0" tIns="0" rIns="0" bIns="0" rtlCol="0" anchor="t">
            <a:spAutoFit/>
          </a:bodyPr>
          <a:lstStyle/>
          <a:p>
            <a:pPr algn="l">
              <a:lnSpc>
                <a:spcPts val="2300"/>
              </a:lnSpc>
            </a:pPr>
            <a:r>
              <a:rPr lang="en-US" sz="1600" b="1" dirty="0">
                <a:solidFill>
                  <a:srgbClr val="000000"/>
                </a:solidFill>
                <a:ea typeface="Calibri (MS) Bold"/>
                <a:cs typeface="Calibri (MS) Bold"/>
                <a:sym typeface="Calibri (MS) Bold"/>
              </a:rPr>
              <a:t>Easy to Repower: </a:t>
            </a:r>
            <a:r>
              <a:rPr lang="en-US" sz="1600" dirty="0">
                <a:solidFill>
                  <a:srgbClr val="000000"/>
                </a:solidFill>
                <a:ea typeface="Calibri (MS)"/>
                <a:cs typeface="Calibri (MS)"/>
                <a:sym typeface="Calibri (MS)"/>
              </a:rPr>
              <a:t>Replaceable components for lower long-term operational costs. </a:t>
            </a:r>
          </a:p>
        </p:txBody>
      </p:sp>
      <p:sp>
        <p:nvSpPr>
          <p:cNvPr id="13" name="TextBox 13"/>
          <p:cNvSpPr txBox="1"/>
          <p:nvPr/>
        </p:nvSpPr>
        <p:spPr>
          <a:xfrm>
            <a:off x="660683" y="3991585"/>
            <a:ext cx="4742812" cy="570284"/>
          </a:xfrm>
          <a:prstGeom prst="rect">
            <a:avLst/>
          </a:prstGeom>
        </p:spPr>
        <p:txBody>
          <a:bodyPr lIns="0" tIns="0" rIns="0" bIns="0" rtlCol="0" anchor="t">
            <a:spAutoFit/>
          </a:bodyPr>
          <a:lstStyle/>
          <a:p>
            <a:pPr algn="l">
              <a:lnSpc>
                <a:spcPts val="2300"/>
              </a:lnSpc>
            </a:pPr>
            <a:r>
              <a:rPr lang="en-US" sz="1600" b="1" dirty="0">
                <a:solidFill>
                  <a:srgbClr val="000000"/>
                </a:solidFill>
                <a:ea typeface="Calibri (MS) Bold"/>
                <a:cs typeface="Calibri (MS) Bold"/>
                <a:sym typeface="Calibri (MS) Bold"/>
              </a:rPr>
              <a:t>Modular and Scalable:</a:t>
            </a:r>
            <a:r>
              <a:rPr lang="en-US" sz="1600" dirty="0">
                <a:solidFill>
                  <a:srgbClr val="000000"/>
                </a:solidFill>
                <a:ea typeface="Calibri (MS)"/>
                <a:cs typeface="Calibri (MS)"/>
                <a:sym typeface="Calibri (MS)"/>
              </a:rPr>
              <a:t> Easily expandable to meet growing energy storage demands. </a:t>
            </a:r>
          </a:p>
        </p:txBody>
      </p:sp>
      <p:sp>
        <p:nvSpPr>
          <p:cNvPr id="14" name="TextBox 14"/>
          <p:cNvSpPr txBox="1"/>
          <p:nvPr/>
        </p:nvSpPr>
        <p:spPr>
          <a:xfrm>
            <a:off x="660683" y="5369528"/>
            <a:ext cx="5168132" cy="301365"/>
          </a:xfrm>
          <a:prstGeom prst="rect">
            <a:avLst/>
          </a:prstGeom>
        </p:spPr>
        <p:txBody>
          <a:bodyPr lIns="0" tIns="0" rIns="0" bIns="0" rtlCol="0" anchor="t">
            <a:spAutoFit/>
          </a:bodyPr>
          <a:lstStyle/>
          <a:p>
            <a:pPr algn="l">
              <a:lnSpc>
                <a:spcPts val="2520"/>
              </a:lnSpc>
            </a:pPr>
            <a:r>
              <a:rPr lang="en-US" sz="1600" b="1" spc="21" dirty="0">
                <a:solidFill>
                  <a:srgbClr val="000000"/>
                </a:solidFill>
                <a:ea typeface="Calibri (MS) Bold"/>
                <a:cs typeface="Calibri (MS) Bold"/>
                <a:sym typeface="Calibri (MS) Bold"/>
              </a:rPr>
              <a:t>Impact:</a:t>
            </a:r>
            <a:r>
              <a:rPr lang="en-US" sz="1600" spc="21" dirty="0">
                <a:solidFill>
                  <a:srgbClr val="000000"/>
                </a:solidFill>
                <a:ea typeface="Calibri (MS)"/>
                <a:cs typeface="Calibri (MS)"/>
                <a:sym typeface="Calibri (MS)"/>
              </a:rPr>
              <a:t> Maximized profitability and system stability. </a:t>
            </a:r>
          </a:p>
        </p:txBody>
      </p:sp>
      <p:sp>
        <p:nvSpPr>
          <p:cNvPr id="17" name="Date Placeholder 16">
            <a:extLst>
              <a:ext uri="{FF2B5EF4-FFF2-40B4-BE49-F238E27FC236}">
                <a16:creationId xmlns:a16="http://schemas.microsoft.com/office/drawing/2014/main" id="{AA0E3CCD-EFD0-4292-96CC-A9D4D4195489}"/>
              </a:ext>
            </a:extLst>
          </p:cNvPr>
          <p:cNvSpPr>
            <a:spLocks noGrp="1"/>
          </p:cNvSpPr>
          <p:nvPr>
            <p:ph type="dt" sz="half" idx="10"/>
          </p:nvPr>
        </p:nvSpPr>
        <p:spPr>
          <a:xfrm>
            <a:off x="457200" y="6281735"/>
            <a:ext cx="2133600" cy="365125"/>
          </a:xfrm>
        </p:spPr>
        <p:txBody>
          <a:bodyPr/>
          <a:lstStyle/>
          <a:p>
            <a:fld id="{414B945F-BFFD-44EF-9DD7-080F72524D1A}" type="datetime1">
              <a:rPr lang="en-US" smtClean="0"/>
              <a:t>12/4/2024</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539" y="6205538"/>
            <a:ext cx="11954932" cy="500062"/>
          </a:xfrm>
          <a:custGeom>
            <a:avLst/>
            <a:gdLst/>
            <a:ahLst/>
            <a:cxnLst/>
            <a:rect l="l" t="t" r="r" b="b"/>
            <a:pathLst>
              <a:path w="11954932" h="500062">
                <a:moveTo>
                  <a:pt x="0" y="0"/>
                </a:moveTo>
                <a:lnTo>
                  <a:pt x="11954932" y="0"/>
                </a:lnTo>
                <a:lnTo>
                  <a:pt x="11954932" y="500062"/>
                </a:lnTo>
                <a:lnTo>
                  <a:pt x="0" y="500062"/>
                </a:lnTo>
                <a:lnTo>
                  <a:pt x="0" y="0"/>
                </a:lnTo>
                <a:close/>
              </a:path>
            </a:pathLst>
          </a:custGeom>
          <a:blipFill>
            <a:blip r:embed="rId2"/>
            <a:stretch>
              <a:fillRect/>
            </a:stretch>
          </a:blipFill>
        </p:spPr>
        <p:txBody>
          <a:bodyPr/>
          <a:lstStyle/>
          <a:p>
            <a:endParaRPr lang="en-US"/>
          </a:p>
        </p:txBody>
      </p:sp>
      <p:sp>
        <p:nvSpPr>
          <p:cNvPr id="3" name="Freeform 3"/>
          <p:cNvSpPr/>
          <p:nvPr/>
        </p:nvSpPr>
        <p:spPr>
          <a:xfrm>
            <a:off x="0" y="241297"/>
            <a:ext cx="11753850" cy="454028"/>
          </a:xfrm>
          <a:custGeom>
            <a:avLst/>
            <a:gdLst/>
            <a:ahLst/>
            <a:cxnLst/>
            <a:rect l="l" t="t" r="r" b="b"/>
            <a:pathLst>
              <a:path w="11753850" h="454028">
                <a:moveTo>
                  <a:pt x="0" y="0"/>
                </a:moveTo>
                <a:lnTo>
                  <a:pt x="11753850" y="0"/>
                </a:lnTo>
                <a:lnTo>
                  <a:pt x="11753850" y="454028"/>
                </a:lnTo>
                <a:lnTo>
                  <a:pt x="0" y="454028"/>
                </a:lnTo>
                <a:lnTo>
                  <a:pt x="0" y="0"/>
                </a:lnTo>
                <a:close/>
              </a:path>
            </a:pathLst>
          </a:custGeom>
          <a:blipFill>
            <a:blip r:embed="rId3"/>
            <a:stretch>
              <a:fillRect/>
            </a:stretch>
          </a:blipFill>
        </p:spPr>
        <p:txBody>
          <a:bodyPr/>
          <a:lstStyle/>
          <a:p>
            <a:endParaRPr lang="en-US"/>
          </a:p>
        </p:txBody>
      </p:sp>
      <p:sp>
        <p:nvSpPr>
          <p:cNvPr id="4" name="Freeform 4"/>
          <p:cNvSpPr/>
          <p:nvPr/>
        </p:nvSpPr>
        <p:spPr>
          <a:xfrm>
            <a:off x="10566397" y="0"/>
            <a:ext cx="1212847" cy="909638"/>
          </a:xfrm>
          <a:custGeom>
            <a:avLst/>
            <a:gdLst/>
            <a:ahLst/>
            <a:cxnLst/>
            <a:rect l="l" t="t" r="r" b="b"/>
            <a:pathLst>
              <a:path w="1212847" h="909638">
                <a:moveTo>
                  <a:pt x="0" y="0"/>
                </a:moveTo>
                <a:lnTo>
                  <a:pt x="1212847" y="0"/>
                </a:lnTo>
                <a:lnTo>
                  <a:pt x="1212847" y="909638"/>
                </a:lnTo>
                <a:lnTo>
                  <a:pt x="0" y="909638"/>
                </a:lnTo>
                <a:lnTo>
                  <a:pt x="0" y="0"/>
                </a:lnTo>
                <a:close/>
              </a:path>
            </a:pathLst>
          </a:custGeom>
          <a:blipFill>
            <a:blip r:embed="rId4"/>
            <a:stretch>
              <a:fillRect/>
            </a:stretch>
          </a:blipFill>
        </p:spPr>
        <p:txBody>
          <a:bodyPr/>
          <a:lstStyle/>
          <a:p>
            <a:endParaRPr lang="en-US"/>
          </a:p>
        </p:txBody>
      </p:sp>
      <p:sp>
        <p:nvSpPr>
          <p:cNvPr id="5" name="Freeform 5"/>
          <p:cNvSpPr/>
          <p:nvPr/>
        </p:nvSpPr>
        <p:spPr>
          <a:xfrm>
            <a:off x="10515600" y="152400"/>
            <a:ext cx="1371600" cy="685800"/>
          </a:xfrm>
          <a:custGeom>
            <a:avLst/>
            <a:gdLst/>
            <a:ahLst/>
            <a:cxnLst/>
            <a:rect l="l" t="t" r="r" b="b"/>
            <a:pathLst>
              <a:path w="1371600" h="685800">
                <a:moveTo>
                  <a:pt x="0" y="0"/>
                </a:moveTo>
                <a:lnTo>
                  <a:pt x="1371600" y="0"/>
                </a:lnTo>
                <a:lnTo>
                  <a:pt x="1371600" y="685800"/>
                </a:lnTo>
                <a:lnTo>
                  <a:pt x="0" y="685800"/>
                </a:lnTo>
                <a:lnTo>
                  <a:pt x="0" y="0"/>
                </a:lnTo>
                <a:close/>
              </a:path>
            </a:pathLst>
          </a:custGeom>
          <a:blipFill>
            <a:blip r:embed="rId5"/>
            <a:stretch>
              <a:fillRect/>
            </a:stretch>
          </a:blipFill>
        </p:spPr>
        <p:txBody>
          <a:bodyPr/>
          <a:lstStyle/>
          <a:p>
            <a:endParaRPr lang="en-US"/>
          </a:p>
        </p:txBody>
      </p:sp>
      <p:grpSp>
        <p:nvGrpSpPr>
          <p:cNvPr id="6" name="Group 6"/>
          <p:cNvGrpSpPr>
            <a:grpSpLocks noChangeAspect="1"/>
          </p:cNvGrpSpPr>
          <p:nvPr/>
        </p:nvGrpSpPr>
        <p:grpSpPr>
          <a:xfrm>
            <a:off x="6639982" y="1380601"/>
            <a:ext cx="1477327" cy="1877844"/>
            <a:chOff x="0" y="0"/>
            <a:chExt cx="1477328" cy="1877847"/>
          </a:xfrm>
        </p:grpSpPr>
        <p:sp>
          <p:nvSpPr>
            <p:cNvPr id="7" name="Freeform 7"/>
            <p:cNvSpPr/>
            <p:nvPr/>
          </p:nvSpPr>
          <p:spPr>
            <a:xfrm>
              <a:off x="0" y="0"/>
              <a:ext cx="1477391" cy="1877822"/>
            </a:xfrm>
            <a:custGeom>
              <a:avLst/>
              <a:gdLst/>
              <a:ahLst/>
              <a:cxnLst/>
              <a:rect l="l" t="t" r="r" b="b"/>
              <a:pathLst>
                <a:path w="1477391" h="1877822">
                  <a:moveTo>
                    <a:pt x="6350" y="0"/>
                  </a:moveTo>
                  <a:lnTo>
                    <a:pt x="1471041" y="0"/>
                  </a:lnTo>
                  <a:lnTo>
                    <a:pt x="1477391" y="0"/>
                  </a:lnTo>
                  <a:lnTo>
                    <a:pt x="1477391" y="6350"/>
                  </a:lnTo>
                  <a:lnTo>
                    <a:pt x="1477391" y="1871472"/>
                  </a:lnTo>
                  <a:lnTo>
                    <a:pt x="1477391" y="1877822"/>
                  </a:lnTo>
                  <a:lnTo>
                    <a:pt x="1471041" y="1877822"/>
                  </a:lnTo>
                  <a:lnTo>
                    <a:pt x="6350" y="1877822"/>
                  </a:lnTo>
                  <a:lnTo>
                    <a:pt x="0" y="1877822"/>
                  </a:lnTo>
                  <a:lnTo>
                    <a:pt x="0" y="1871472"/>
                  </a:lnTo>
                  <a:lnTo>
                    <a:pt x="0" y="6350"/>
                  </a:lnTo>
                  <a:lnTo>
                    <a:pt x="0" y="0"/>
                  </a:lnTo>
                  <a:lnTo>
                    <a:pt x="6350" y="0"/>
                  </a:lnTo>
                  <a:moveTo>
                    <a:pt x="6350" y="12700"/>
                  </a:moveTo>
                  <a:lnTo>
                    <a:pt x="6350" y="6350"/>
                  </a:lnTo>
                  <a:lnTo>
                    <a:pt x="12700" y="6350"/>
                  </a:lnTo>
                  <a:lnTo>
                    <a:pt x="12700" y="1871472"/>
                  </a:lnTo>
                  <a:lnTo>
                    <a:pt x="6350" y="1871472"/>
                  </a:lnTo>
                  <a:lnTo>
                    <a:pt x="6350" y="1865122"/>
                  </a:lnTo>
                  <a:lnTo>
                    <a:pt x="1471041" y="1865122"/>
                  </a:lnTo>
                  <a:lnTo>
                    <a:pt x="1471041" y="1871472"/>
                  </a:lnTo>
                  <a:lnTo>
                    <a:pt x="1464691" y="1871472"/>
                  </a:lnTo>
                  <a:lnTo>
                    <a:pt x="1464691" y="6350"/>
                  </a:lnTo>
                  <a:lnTo>
                    <a:pt x="1471041" y="6350"/>
                  </a:lnTo>
                  <a:lnTo>
                    <a:pt x="1471041" y="12700"/>
                  </a:lnTo>
                  <a:lnTo>
                    <a:pt x="6350" y="12700"/>
                  </a:lnTo>
                  <a:close/>
                </a:path>
              </a:pathLst>
            </a:custGeom>
            <a:solidFill>
              <a:srgbClr val="000000"/>
            </a:solidFill>
          </p:spPr>
          <p:txBody>
            <a:bodyPr/>
            <a:lstStyle/>
            <a:p>
              <a:endParaRPr lang="en-US"/>
            </a:p>
          </p:txBody>
        </p:sp>
      </p:grpSp>
      <p:sp>
        <p:nvSpPr>
          <p:cNvPr id="8" name="Freeform 8"/>
          <p:cNvSpPr/>
          <p:nvPr/>
        </p:nvSpPr>
        <p:spPr>
          <a:xfrm>
            <a:off x="6646335" y="1386954"/>
            <a:ext cx="1464631" cy="1865138"/>
          </a:xfrm>
          <a:custGeom>
            <a:avLst/>
            <a:gdLst/>
            <a:ahLst/>
            <a:cxnLst/>
            <a:rect l="l" t="t" r="r" b="b"/>
            <a:pathLst>
              <a:path w="1464631" h="1865138">
                <a:moveTo>
                  <a:pt x="0" y="0"/>
                </a:moveTo>
                <a:lnTo>
                  <a:pt x="1464631" y="0"/>
                </a:lnTo>
                <a:lnTo>
                  <a:pt x="1464631" y="1865138"/>
                </a:lnTo>
                <a:lnTo>
                  <a:pt x="0" y="1865138"/>
                </a:lnTo>
                <a:lnTo>
                  <a:pt x="0" y="0"/>
                </a:lnTo>
                <a:close/>
              </a:path>
            </a:pathLst>
          </a:custGeom>
          <a:blipFill>
            <a:blip r:embed="rId6"/>
            <a:stretch>
              <a:fillRect/>
            </a:stretch>
          </a:blipFill>
        </p:spPr>
        <p:txBody>
          <a:bodyPr/>
          <a:lstStyle/>
          <a:p>
            <a:endParaRPr lang="en-US"/>
          </a:p>
        </p:txBody>
      </p:sp>
      <p:sp>
        <p:nvSpPr>
          <p:cNvPr id="9" name="Freeform 9"/>
          <p:cNvSpPr/>
          <p:nvPr/>
        </p:nvSpPr>
        <p:spPr>
          <a:xfrm>
            <a:off x="6663271" y="3577190"/>
            <a:ext cx="1464631" cy="1903676"/>
          </a:xfrm>
          <a:custGeom>
            <a:avLst/>
            <a:gdLst/>
            <a:ahLst/>
            <a:cxnLst/>
            <a:rect l="l" t="t" r="r" b="b"/>
            <a:pathLst>
              <a:path w="1464631" h="1903676">
                <a:moveTo>
                  <a:pt x="0" y="0"/>
                </a:moveTo>
                <a:lnTo>
                  <a:pt x="1464631" y="0"/>
                </a:lnTo>
                <a:lnTo>
                  <a:pt x="1464631" y="1903676"/>
                </a:lnTo>
                <a:lnTo>
                  <a:pt x="0" y="1903676"/>
                </a:lnTo>
                <a:lnTo>
                  <a:pt x="0" y="0"/>
                </a:lnTo>
                <a:close/>
              </a:path>
            </a:pathLst>
          </a:custGeom>
          <a:blipFill>
            <a:blip r:embed="rId7"/>
            <a:stretch>
              <a:fillRect/>
            </a:stretch>
          </a:blipFill>
        </p:spPr>
        <p:txBody>
          <a:bodyPr/>
          <a:lstStyle/>
          <a:p>
            <a:endParaRPr lang="en-US"/>
          </a:p>
        </p:txBody>
      </p:sp>
      <p:grpSp>
        <p:nvGrpSpPr>
          <p:cNvPr id="10" name="Group 10"/>
          <p:cNvGrpSpPr>
            <a:grpSpLocks noChangeAspect="1"/>
          </p:cNvGrpSpPr>
          <p:nvPr/>
        </p:nvGrpSpPr>
        <p:grpSpPr>
          <a:xfrm>
            <a:off x="6656918" y="3570846"/>
            <a:ext cx="1477327" cy="1916373"/>
            <a:chOff x="0" y="0"/>
            <a:chExt cx="1477328" cy="1916367"/>
          </a:xfrm>
        </p:grpSpPr>
        <p:sp>
          <p:nvSpPr>
            <p:cNvPr id="11" name="Freeform 11"/>
            <p:cNvSpPr/>
            <p:nvPr/>
          </p:nvSpPr>
          <p:spPr>
            <a:xfrm>
              <a:off x="0" y="0"/>
              <a:ext cx="1477391" cy="1916430"/>
            </a:xfrm>
            <a:custGeom>
              <a:avLst/>
              <a:gdLst/>
              <a:ahLst/>
              <a:cxnLst/>
              <a:rect l="l" t="t" r="r" b="b"/>
              <a:pathLst>
                <a:path w="1477391" h="1916430">
                  <a:moveTo>
                    <a:pt x="6350" y="0"/>
                  </a:moveTo>
                  <a:lnTo>
                    <a:pt x="1471041" y="0"/>
                  </a:lnTo>
                  <a:lnTo>
                    <a:pt x="1477391" y="0"/>
                  </a:lnTo>
                  <a:lnTo>
                    <a:pt x="1477391" y="6350"/>
                  </a:lnTo>
                  <a:lnTo>
                    <a:pt x="1477391" y="1910080"/>
                  </a:lnTo>
                  <a:lnTo>
                    <a:pt x="1477391" y="1916430"/>
                  </a:lnTo>
                  <a:lnTo>
                    <a:pt x="1471041" y="1916430"/>
                  </a:lnTo>
                  <a:lnTo>
                    <a:pt x="6350" y="1916430"/>
                  </a:lnTo>
                  <a:lnTo>
                    <a:pt x="0" y="1916430"/>
                  </a:lnTo>
                  <a:lnTo>
                    <a:pt x="0" y="1910080"/>
                  </a:lnTo>
                  <a:lnTo>
                    <a:pt x="0" y="6350"/>
                  </a:lnTo>
                  <a:lnTo>
                    <a:pt x="0" y="0"/>
                  </a:lnTo>
                  <a:lnTo>
                    <a:pt x="6350" y="0"/>
                  </a:lnTo>
                  <a:moveTo>
                    <a:pt x="6350" y="12700"/>
                  </a:moveTo>
                  <a:lnTo>
                    <a:pt x="6350" y="6350"/>
                  </a:lnTo>
                  <a:lnTo>
                    <a:pt x="12700" y="6350"/>
                  </a:lnTo>
                  <a:lnTo>
                    <a:pt x="12700" y="1910080"/>
                  </a:lnTo>
                  <a:lnTo>
                    <a:pt x="6350" y="1910080"/>
                  </a:lnTo>
                  <a:lnTo>
                    <a:pt x="6350" y="1903730"/>
                  </a:lnTo>
                  <a:lnTo>
                    <a:pt x="1471041" y="1903730"/>
                  </a:lnTo>
                  <a:lnTo>
                    <a:pt x="1471041" y="1910080"/>
                  </a:lnTo>
                  <a:lnTo>
                    <a:pt x="1464691" y="1910080"/>
                  </a:lnTo>
                  <a:lnTo>
                    <a:pt x="1464691" y="6350"/>
                  </a:lnTo>
                  <a:lnTo>
                    <a:pt x="1471041" y="6350"/>
                  </a:lnTo>
                  <a:lnTo>
                    <a:pt x="1471041" y="12700"/>
                  </a:lnTo>
                  <a:lnTo>
                    <a:pt x="6350" y="12700"/>
                  </a:lnTo>
                  <a:close/>
                </a:path>
              </a:pathLst>
            </a:custGeom>
            <a:solidFill>
              <a:srgbClr val="000000"/>
            </a:solidFill>
          </p:spPr>
          <p:txBody>
            <a:bodyPr/>
            <a:lstStyle/>
            <a:p>
              <a:endParaRPr lang="en-US"/>
            </a:p>
          </p:txBody>
        </p:sp>
      </p:grpSp>
      <p:sp>
        <p:nvSpPr>
          <p:cNvPr id="12" name="Freeform 12"/>
          <p:cNvSpPr/>
          <p:nvPr/>
        </p:nvSpPr>
        <p:spPr>
          <a:xfrm>
            <a:off x="1480690" y="1555718"/>
            <a:ext cx="1650549" cy="1640291"/>
          </a:xfrm>
          <a:custGeom>
            <a:avLst/>
            <a:gdLst/>
            <a:ahLst/>
            <a:cxnLst/>
            <a:rect l="l" t="t" r="r" b="b"/>
            <a:pathLst>
              <a:path w="1650549" h="1640291">
                <a:moveTo>
                  <a:pt x="0" y="0"/>
                </a:moveTo>
                <a:lnTo>
                  <a:pt x="1650549" y="0"/>
                </a:lnTo>
                <a:lnTo>
                  <a:pt x="1650549" y="1640291"/>
                </a:lnTo>
                <a:lnTo>
                  <a:pt x="0" y="1640291"/>
                </a:lnTo>
                <a:lnTo>
                  <a:pt x="0" y="0"/>
                </a:lnTo>
                <a:close/>
              </a:path>
            </a:pathLst>
          </a:custGeom>
          <a:blipFill>
            <a:blip r:embed="rId8"/>
            <a:stretch>
              <a:fillRect/>
            </a:stretch>
          </a:blipFill>
        </p:spPr>
        <p:txBody>
          <a:bodyPr/>
          <a:lstStyle/>
          <a:p>
            <a:endParaRPr lang="en-US"/>
          </a:p>
        </p:txBody>
      </p:sp>
      <p:sp>
        <p:nvSpPr>
          <p:cNvPr id="13" name="Freeform 13"/>
          <p:cNvSpPr/>
          <p:nvPr/>
        </p:nvSpPr>
        <p:spPr>
          <a:xfrm>
            <a:off x="1345997" y="3530603"/>
            <a:ext cx="1821980" cy="1723549"/>
          </a:xfrm>
          <a:custGeom>
            <a:avLst/>
            <a:gdLst/>
            <a:ahLst/>
            <a:cxnLst/>
            <a:rect l="l" t="t" r="r" b="b"/>
            <a:pathLst>
              <a:path w="1821980" h="1723549">
                <a:moveTo>
                  <a:pt x="0" y="0"/>
                </a:moveTo>
                <a:lnTo>
                  <a:pt x="1821980" y="0"/>
                </a:lnTo>
                <a:lnTo>
                  <a:pt x="1821980" y="1723549"/>
                </a:lnTo>
                <a:lnTo>
                  <a:pt x="0" y="1723549"/>
                </a:lnTo>
                <a:lnTo>
                  <a:pt x="0" y="0"/>
                </a:lnTo>
                <a:close/>
              </a:path>
            </a:pathLst>
          </a:custGeom>
          <a:blipFill>
            <a:blip r:embed="rId9"/>
            <a:stretch>
              <a:fillRect/>
            </a:stretch>
          </a:blipFill>
        </p:spPr>
        <p:txBody>
          <a:bodyPr/>
          <a:lstStyle/>
          <a:p>
            <a:endParaRPr lang="en-US"/>
          </a:p>
        </p:txBody>
      </p:sp>
      <p:grpSp>
        <p:nvGrpSpPr>
          <p:cNvPr id="14" name="Group 14"/>
          <p:cNvGrpSpPr>
            <a:grpSpLocks noChangeAspect="1"/>
          </p:cNvGrpSpPr>
          <p:nvPr/>
        </p:nvGrpSpPr>
        <p:grpSpPr>
          <a:xfrm>
            <a:off x="3422266" y="3802390"/>
            <a:ext cx="1980848" cy="1332357"/>
            <a:chOff x="0" y="0"/>
            <a:chExt cx="1980844" cy="1332357"/>
          </a:xfrm>
        </p:grpSpPr>
        <p:sp>
          <p:nvSpPr>
            <p:cNvPr id="15" name="Freeform 15"/>
            <p:cNvSpPr/>
            <p:nvPr/>
          </p:nvSpPr>
          <p:spPr>
            <a:xfrm>
              <a:off x="0" y="0"/>
              <a:ext cx="1980819" cy="1332357"/>
            </a:xfrm>
            <a:custGeom>
              <a:avLst/>
              <a:gdLst/>
              <a:ahLst/>
              <a:cxnLst/>
              <a:rect l="l" t="t" r="r" b="b"/>
              <a:pathLst>
                <a:path w="1980819" h="1332357">
                  <a:moveTo>
                    <a:pt x="0" y="1332357"/>
                  </a:moveTo>
                  <a:lnTo>
                    <a:pt x="1980819" y="1332357"/>
                  </a:lnTo>
                  <a:lnTo>
                    <a:pt x="1980819" y="0"/>
                  </a:lnTo>
                  <a:lnTo>
                    <a:pt x="0" y="0"/>
                  </a:lnTo>
                  <a:close/>
                </a:path>
              </a:pathLst>
            </a:custGeom>
            <a:solidFill>
              <a:srgbClr val="FFFFFF"/>
            </a:solidFill>
          </p:spPr>
          <p:txBody>
            <a:bodyPr/>
            <a:lstStyle/>
            <a:p>
              <a:endParaRPr lang="en-US"/>
            </a:p>
          </p:txBody>
        </p:sp>
      </p:grpSp>
      <p:grpSp>
        <p:nvGrpSpPr>
          <p:cNvPr id="16" name="Group 16"/>
          <p:cNvGrpSpPr>
            <a:grpSpLocks noChangeAspect="1"/>
          </p:cNvGrpSpPr>
          <p:nvPr/>
        </p:nvGrpSpPr>
        <p:grpSpPr>
          <a:xfrm>
            <a:off x="3471243" y="1823980"/>
            <a:ext cx="2057752" cy="1103757"/>
            <a:chOff x="0" y="0"/>
            <a:chExt cx="2057756" cy="1103757"/>
          </a:xfrm>
        </p:grpSpPr>
        <p:sp>
          <p:nvSpPr>
            <p:cNvPr id="17" name="Freeform 17"/>
            <p:cNvSpPr/>
            <p:nvPr/>
          </p:nvSpPr>
          <p:spPr>
            <a:xfrm>
              <a:off x="0" y="0"/>
              <a:ext cx="2057781" cy="1103757"/>
            </a:xfrm>
            <a:custGeom>
              <a:avLst/>
              <a:gdLst/>
              <a:ahLst/>
              <a:cxnLst/>
              <a:rect l="l" t="t" r="r" b="b"/>
              <a:pathLst>
                <a:path w="2057781" h="1103757">
                  <a:moveTo>
                    <a:pt x="0" y="1103757"/>
                  </a:moveTo>
                  <a:lnTo>
                    <a:pt x="2057781" y="1103757"/>
                  </a:lnTo>
                  <a:lnTo>
                    <a:pt x="2057781" y="0"/>
                  </a:lnTo>
                  <a:lnTo>
                    <a:pt x="0" y="0"/>
                  </a:lnTo>
                  <a:close/>
                </a:path>
              </a:pathLst>
            </a:custGeom>
            <a:solidFill>
              <a:srgbClr val="FFFFFF"/>
            </a:solidFill>
          </p:spPr>
          <p:txBody>
            <a:bodyPr/>
            <a:lstStyle/>
            <a:p>
              <a:endParaRPr lang="en-US"/>
            </a:p>
          </p:txBody>
        </p:sp>
      </p:grpSp>
      <p:grpSp>
        <p:nvGrpSpPr>
          <p:cNvPr id="18" name="Group 18"/>
          <p:cNvGrpSpPr>
            <a:grpSpLocks noChangeAspect="1"/>
          </p:cNvGrpSpPr>
          <p:nvPr/>
        </p:nvGrpSpPr>
        <p:grpSpPr>
          <a:xfrm>
            <a:off x="8551335" y="1603886"/>
            <a:ext cx="1943519" cy="1332357"/>
            <a:chOff x="0" y="0"/>
            <a:chExt cx="1943519" cy="1332357"/>
          </a:xfrm>
        </p:grpSpPr>
        <p:sp>
          <p:nvSpPr>
            <p:cNvPr id="19" name="Freeform 19"/>
            <p:cNvSpPr/>
            <p:nvPr/>
          </p:nvSpPr>
          <p:spPr>
            <a:xfrm>
              <a:off x="0" y="0"/>
              <a:ext cx="1943481" cy="1332357"/>
            </a:xfrm>
            <a:custGeom>
              <a:avLst/>
              <a:gdLst/>
              <a:ahLst/>
              <a:cxnLst/>
              <a:rect l="l" t="t" r="r" b="b"/>
              <a:pathLst>
                <a:path w="1943481" h="1332357">
                  <a:moveTo>
                    <a:pt x="0" y="1332357"/>
                  </a:moveTo>
                  <a:lnTo>
                    <a:pt x="1943481" y="1332357"/>
                  </a:lnTo>
                  <a:lnTo>
                    <a:pt x="1943481" y="0"/>
                  </a:lnTo>
                  <a:lnTo>
                    <a:pt x="0" y="0"/>
                  </a:lnTo>
                  <a:close/>
                </a:path>
              </a:pathLst>
            </a:custGeom>
            <a:solidFill>
              <a:srgbClr val="FFFFFF"/>
            </a:solidFill>
          </p:spPr>
          <p:txBody>
            <a:bodyPr/>
            <a:lstStyle/>
            <a:p>
              <a:endParaRPr lang="en-US"/>
            </a:p>
          </p:txBody>
        </p:sp>
      </p:grpSp>
      <p:grpSp>
        <p:nvGrpSpPr>
          <p:cNvPr id="20" name="Group 20"/>
          <p:cNvGrpSpPr>
            <a:grpSpLocks noChangeAspect="1"/>
          </p:cNvGrpSpPr>
          <p:nvPr/>
        </p:nvGrpSpPr>
        <p:grpSpPr>
          <a:xfrm>
            <a:off x="8568271" y="3943731"/>
            <a:ext cx="2057752" cy="646557"/>
            <a:chOff x="0" y="0"/>
            <a:chExt cx="2057756" cy="646557"/>
          </a:xfrm>
        </p:grpSpPr>
        <p:sp>
          <p:nvSpPr>
            <p:cNvPr id="21" name="Freeform 21"/>
            <p:cNvSpPr/>
            <p:nvPr/>
          </p:nvSpPr>
          <p:spPr>
            <a:xfrm>
              <a:off x="0" y="0"/>
              <a:ext cx="2057781" cy="646557"/>
            </a:xfrm>
            <a:custGeom>
              <a:avLst/>
              <a:gdLst/>
              <a:ahLst/>
              <a:cxnLst/>
              <a:rect l="l" t="t" r="r" b="b"/>
              <a:pathLst>
                <a:path w="2057781" h="646557">
                  <a:moveTo>
                    <a:pt x="0" y="646557"/>
                  </a:moveTo>
                  <a:lnTo>
                    <a:pt x="2057781" y="646557"/>
                  </a:lnTo>
                  <a:lnTo>
                    <a:pt x="2057781" y="0"/>
                  </a:lnTo>
                  <a:lnTo>
                    <a:pt x="0" y="0"/>
                  </a:lnTo>
                  <a:close/>
                </a:path>
              </a:pathLst>
            </a:custGeom>
            <a:solidFill>
              <a:srgbClr val="FFFFFF"/>
            </a:solidFill>
          </p:spPr>
          <p:txBody>
            <a:bodyPr/>
            <a:lstStyle/>
            <a:p>
              <a:endParaRPr lang="en-US"/>
            </a:p>
          </p:txBody>
        </p:sp>
      </p:grpSp>
      <p:sp>
        <p:nvSpPr>
          <p:cNvPr id="22" name="TextBox 22"/>
          <p:cNvSpPr txBox="1"/>
          <p:nvPr/>
        </p:nvSpPr>
        <p:spPr>
          <a:xfrm>
            <a:off x="548640" y="305552"/>
            <a:ext cx="3381575" cy="339090"/>
          </a:xfrm>
          <a:prstGeom prst="rect">
            <a:avLst/>
          </a:prstGeom>
        </p:spPr>
        <p:txBody>
          <a:bodyPr lIns="0" tIns="0" rIns="0" bIns="0" rtlCol="0" anchor="t">
            <a:spAutoFit/>
          </a:bodyPr>
          <a:lstStyle/>
          <a:p>
            <a:pPr algn="l">
              <a:lnSpc>
                <a:spcPts val="2520"/>
              </a:lnSpc>
            </a:pPr>
            <a:r>
              <a:rPr lang="en-US" sz="1800" b="1">
                <a:solidFill>
                  <a:srgbClr val="FFFFFF"/>
                </a:solidFill>
                <a:latin typeface="Calibri (MS) Bold"/>
                <a:ea typeface="Calibri (MS) Bold"/>
                <a:cs typeface="Calibri (MS) Bold"/>
                <a:sym typeface="Calibri (MS) Bold"/>
              </a:rPr>
              <a:t>Certified and Registered for quality</a:t>
            </a:r>
          </a:p>
        </p:txBody>
      </p:sp>
      <p:sp>
        <p:nvSpPr>
          <p:cNvPr id="23" name="TextBox 23"/>
          <p:cNvSpPr txBox="1"/>
          <p:nvPr/>
        </p:nvSpPr>
        <p:spPr>
          <a:xfrm>
            <a:off x="3422266" y="3770595"/>
            <a:ext cx="2057171" cy="1615827"/>
          </a:xfrm>
          <a:prstGeom prst="rect">
            <a:avLst/>
          </a:prstGeom>
        </p:spPr>
        <p:txBody>
          <a:bodyPr lIns="0" tIns="0" rIns="0" bIns="0" rtlCol="0" anchor="t">
            <a:spAutoFit/>
          </a:bodyPr>
          <a:lstStyle/>
          <a:p>
            <a:pPr algn="l">
              <a:lnSpc>
                <a:spcPts val="1800"/>
              </a:lnSpc>
            </a:pPr>
            <a:r>
              <a:rPr lang="en-US" sz="1600" b="1" spc="22" dirty="0">
                <a:solidFill>
                  <a:srgbClr val="000000"/>
                </a:solidFill>
                <a:ea typeface="Calibri (MS) Bold"/>
                <a:cs typeface="Calibri (MS) Bold"/>
                <a:sym typeface="Calibri (MS) Bold"/>
              </a:rPr>
              <a:t>EU-manufactured components </a:t>
            </a:r>
            <a:r>
              <a:rPr lang="en-US" sz="1600" spc="22" dirty="0">
                <a:solidFill>
                  <a:srgbClr val="000000"/>
                </a:solidFill>
                <a:ea typeface="Calibri (MS)"/>
                <a:cs typeface="Calibri (MS)"/>
                <a:sym typeface="Calibri (MS)"/>
              </a:rPr>
              <a:t>comply with grid codes and EU environmental standards for sustainable energy storage</a:t>
            </a:r>
          </a:p>
        </p:txBody>
      </p:sp>
      <p:sp>
        <p:nvSpPr>
          <p:cNvPr id="24" name="TextBox 24"/>
          <p:cNvSpPr txBox="1"/>
          <p:nvPr/>
        </p:nvSpPr>
        <p:spPr>
          <a:xfrm>
            <a:off x="3456570" y="1573942"/>
            <a:ext cx="2072450" cy="1384995"/>
          </a:xfrm>
          <a:prstGeom prst="rect">
            <a:avLst/>
          </a:prstGeom>
        </p:spPr>
        <p:txBody>
          <a:bodyPr lIns="0" tIns="0" rIns="0" bIns="0" rtlCol="0" anchor="t">
            <a:spAutoFit/>
          </a:bodyPr>
          <a:lstStyle/>
          <a:p>
            <a:pPr algn="l">
              <a:lnSpc>
                <a:spcPts val="1800"/>
              </a:lnSpc>
            </a:pPr>
            <a:r>
              <a:rPr lang="en-US" sz="1600" b="1" spc="23" dirty="0">
                <a:solidFill>
                  <a:srgbClr val="000000"/>
                </a:solidFill>
                <a:ea typeface="Calibri (MS) Bold"/>
                <a:cs typeface="Calibri (MS) Bold"/>
                <a:sym typeface="Calibri (MS) Bold"/>
              </a:rPr>
              <a:t>TUV Certification/ Undergoing DNV certification </a:t>
            </a:r>
            <a:r>
              <a:rPr lang="en-US" sz="1600" spc="23" dirty="0">
                <a:solidFill>
                  <a:srgbClr val="000000"/>
                </a:solidFill>
                <a:ea typeface="Calibri (MS)"/>
                <a:cs typeface="Calibri (MS)"/>
                <a:sym typeface="Calibri (MS)"/>
              </a:rPr>
              <a:t>meeting strict standards for large-scale energy storage</a:t>
            </a:r>
          </a:p>
        </p:txBody>
      </p:sp>
      <p:sp>
        <p:nvSpPr>
          <p:cNvPr id="25" name="TextBox 25"/>
          <p:cNvSpPr txBox="1"/>
          <p:nvPr/>
        </p:nvSpPr>
        <p:spPr>
          <a:xfrm>
            <a:off x="8551335" y="1572092"/>
            <a:ext cx="1890112" cy="1388697"/>
          </a:xfrm>
          <a:prstGeom prst="rect">
            <a:avLst/>
          </a:prstGeom>
        </p:spPr>
        <p:txBody>
          <a:bodyPr lIns="0" tIns="0" rIns="0" bIns="0" rtlCol="0" anchor="t">
            <a:spAutoFit/>
          </a:bodyPr>
          <a:lstStyle/>
          <a:p>
            <a:pPr algn="just">
              <a:lnSpc>
                <a:spcPts val="1800"/>
              </a:lnSpc>
            </a:pPr>
            <a:r>
              <a:rPr lang="en-US" sz="1600" b="1" dirty="0">
                <a:solidFill>
                  <a:srgbClr val="000000"/>
                </a:solidFill>
                <a:ea typeface="Calibri (MS) Bold"/>
                <a:cs typeface="Calibri (MS) Bold"/>
                <a:sym typeface="Calibri (MS) Bold"/>
              </a:rPr>
              <a:t>Patent application. </a:t>
            </a:r>
            <a:r>
              <a:rPr lang="en-US" sz="1600" dirty="0">
                <a:solidFill>
                  <a:srgbClr val="000000"/>
                </a:solidFill>
                <a:ea typeface="Calibri (MS)"/>
                <a:cs typeface="Calibri (MS)"/>
                <a:sym typeface="Calibri (MS)"/>
              </a:rPr>
              <a:t>Registered in Romania as 'Electrical Energy Storage Installation in Li-Ion Batteries' (OSIM A/ 00074/21.03.2024)</a:t>
            </a:r>
          </a:p>
        </p:txBody>
      </p:sp>
      <p:sp>
        <p:nvSpPr>
          <p:cNvPr id="26" name="TextBox 26"/>
          <p:cNvSpPr txBox="1"/>
          <p:nvPr/>
        </p:nvSpPr>
        <p:spPr>
          <a:xfrm>
            <a:off x="8568271" y="3911927"/>
            <a:ext cx="1918602" cy="923330"/>
          </a:xfrm>
          <a:prstGeom prst="rect">
            <a:avLst/>
          </a:prstGeom>
        </p:spPr>
        <p:txBody>
          <a:bodyPr lIns="0" tIns="0" rIns="0" bIns="0" rtlCol="0" anchor="t">
            <a:spAutoFit/>
          </a:bodyPr>
          <a:lstStyle/>
          <a:p>
            <a:pPr algn="l">
              <a:lnSpc>
                <a:spcPts val="1800"/>
              </a:lnSpc>
            </a:pPr>
            <a:r>
              <a:rPr lang="en-US" sz="1600" b="1" dirty="0">
                <a:solidFill>
                  <a:srgbClr val="000000"/>
                </a:solidFill>
                <a:ea typeface="Calibri (MS) Bold"/>
                <a:cs typeface="Calibri (MS) Bold"/>
                <a:sym typeface="Calibri (MS) Bold"/>
              </a:rPr>
              <a:t>Registered with the BOIP </a:t>
            </a:r>
            <a:r>
              <a:rPr lang="en-US" sz="1600" dirty="0">
                <a:solidFill>
                  <a:srgbClr val="000000"/>
                </a:solidFill>
                <a:ea typeface="Calibri (MS)"/>
                <a:cs typeface="Calibri (MS)"/>
                <a:sym typeface="Calibri (MS)"/>
              </a:rPr>
              <a:t>(Benelux Office for Intellectual Property).</a:t>
            </a:r>
          </a:p>
        </p:txBody>
      </p:sp>
      <p:sp>
        <p:nvSpPr>
          <p:cNvPr id="27" name="TextBox 27"/>
          <p:cNvSpPr txBox="1"/>
          <p:nvPr/>
        </p:nvSpPr>
        <p:spPr>
          <a:xfrm>
            <a:off x="10988040" y="6360157"/>
            <a:ext cx="144456" cy="208283"/>
          </a:xfrm>
          <a:prstGeom prst="rect">
            <a:avLst/>
          </a:prstGeom>
        </p:spPr>
        <p:txBody>
          <a:bodyPr lIns="0" tIns="0" rIns="0" bIns="0" rtlCol="0" anchor="t">
            <a:spAutoFit/>
          </a:bodyPr>
          <a:lstStyle/>
          <a:p>
            <a:pPr algn="l">
              <a:lnSpc>
                <a:spcPts val="1539"/>
              </a:lnSpc>
            </a:pPr>
            <a:r>
              <a:rPr lang="en-US" sz="1100" b="1">
                <a:solidFill>
                  <a:srgbClr val="808080"/>
                </a:solidFill>
                <a:latin typeface="Calibri (MS) Bold"/>
                <a:ea typeface="Calibri (MS) Bold"/>
                <a:cs typeface="Calibri (MS) Bold"/>
                <a:sym typeface="Calibri (MS) Bold"/>
              </a:rPr>
              <a:t>10</a:t>
            </a:r>
          </a:p>
        </p:txBody>
      </p:sp>
      <p:sp>
        <p:nvSpPr>
          <p:cNvPr id="30" name="Date Placeholder 29">
            <a:extLst>
              <a:ext uri="{FF2B5EF4-FFF2-40B4-BE49-F238E27FC236}">
                <a16:creationId xmlns:a16="http://schemas.microsoft.com/office/drawing/2014/main" id="{88668A56-AC27-71D0-2F8F-F08BFE8EA9A2}"/>
              </a:ext>
            </a:extLst>
          </p:cNvPr>
          <p:cNvSpPr>
            <a:spLocks noGrp="1"/>
          </p:cNvSpPr>
          <p:nvPr>
            <p:ph type="dt" sz="half" idx="10"/>
          </p:nvPr>
        </p:nvSpPr>
        <p:spPr>
          <a:xfrm>
            <a:off x="413890" y="6300012"/>
            <a:ext cx="2133600" cy="365125"/>
          </a:xfrm>
        </p:spPr>
        <p:txBody>
          <a:bodyPr/>
          <a:lstStyle/>
          <a:p>
            <a:fld id="{BB63E06D-179E-4995-93BE-5F14CAE883C7}" type="datetime1">
              <a:rPr lang="en-US" smtClean="0"/>
              <a:t>12/4/2024</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D05C73CA9FE34E820618FAD4014184" ma:contentTypeVersion="24" ma:contentTypeDescription="Create a new document." ma:contentTypeScope="" ma:versionID="1a1b78e43a190b8127c667ab31bcd9c9">
  <xsd:schema xmlns:xsd="http://www.w3.org/2001/XMLSchema" xmlns:xs="http://www.w3.org/2001/XMLSchema" xmlns:p="http://schemas.microsoft.com/office/2006/metadata/properties" xmlns:ns2="472a0e48-0145-4f55-a6bb-a8fd9078d407" xmlns:ns3="f6f6ce5a-03cd-4adf-a050-2e9c68287072" targetNamespace="http://schemas.microsoft.com/office/2006/metadata/properties" ma:root="true" ma:fieldsID="fd1e99ce9505c417c013b68b1e630e3d" ns2:_="" ns3:_="">
    <xsd:import namespace="472a0e48-0145-4f55-a6bb-a8fd9078d407"/>
    <xsd:import namespace="f6f6ce5a-03cd-4adf-a050-2e9c682870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igrationWizId" minOccurs="0"/>
                <xsd:element ref="ns2:MigrationWizIdPermissions" minOccurs="0"/>
                <xsd:element ref="ns2:MigrationWizIdVersion" minOccurs="0"/>
                <xsd:element ref="ns2:lcf76f155ced4ddcb4097134ff3c332f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a0e48-0145-4f55-a6bb-a8fd9078d407"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description="" ma:hidden="true" ma:internalName="MediaServiceDateTaken" ma:readOnly="true">
      <xsd:simpleType>
        <xsd:restriction base="dms:Text"/>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Location" ma:index="10" nillable="true" ma:displayName="Location" ma:description="" ma:internalName="MediaServiceLocation" ma:readOnly="true">
      <xsd:simpleType>
        <xsd:restriction base="dms:Text"/>
      </xsd:simpleType>
    </xsd:element>
    <xsd:element name="MediaLengthInSeconds" ma:index="11" nillable="true" ma:displayName="MediaLengthInSeconds" ma:description=""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igrationWizId" ma:index="21" nillable="true" ma:displayName="MigrationWizId" ma:internalName="MigrationWizId">
      <xsd:simpleType>
        <xsd:restriction base="dms:Text"/>
      </xsd:simpleType>
    </xsd:element>
    <xsd:element name="MigrationWizIdPermissions" ma:index="22" nillable="true" ma:displayName="MigrationWizIdPermissions" ma:internalName="MigrationWizIdPermissions">
      <xsd:simpleType>
        <xsd:restriction base="dms:Text"/>
      </xsd:simpleType>
    </xsd:element>
    <xsd:element name="MigrationWizIdVersion" ma:index="23" nillable="true" ma:displayName="MigrationWizIdVersion" ma:internalName="MigrationWizIdVersion">
      <xsd:simpleType>
        <xsd:restriction base="dms:Text"/>
      </xsd:simpleType>
    </xsd:element>
    <xsd:element name="lcf76f155ced4ddcb4097134ff3c332f0" ma:index="24" nillable="true" ma:displayName="Image Tags_0" ma:hidden="true" ma:internalName="lcf76f155ced4ddcb4097134ff3c332f0"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f6ce5a-03cd-4adf-a050-2e9c6828707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8169b49-c07d-4000-acaa-6b5edd4fca4f}" ma:internalName="TaxCatchAll" ma:showField="CatchAllData" ma:web="f6f6ce5a-03cd-4adf-a050-2e9c682870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472a0e48-0145-4f55-a6bb-a8fd9078d407" xsi:nil="true"/>
    <MigrationWizIdPermissions xmlns="472a0e48-0145-4f55-a6bb-a8fd9078d407" xsi:nil="true"/>
    <TaxCatchAll xmlns="f6f6ce5a-03cd-4adf-a050-2e9c68287072" xsi:nil="true"/>
    <lcf76f155ced4ddcb4097134ff3c332f0 xmlns="472a0e48-0145-4f55-a6bb-a8fd9078d407" xsi:nil="true"/>
    <MigrationWizIdVersion xmlns="472a0e48-0145-4f55-a6bb-a8fd9078d407" xsi:nil="true"/>
    <lcf76f155ced4ddcb4097134ff3c332f xmlns="472a0e48-0145-4f55-a6bb-a8fd9078d4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B8A087-5576-422A-980F-4F5B5FF479E7}"/>
</file>

<file path=customXml/itemProps2.xml><?xml version="1.0" encoding="utf-8"?>
<ds:datastoreItem xmlns:ds="http://schemas.openxmlformats.org/officeDocument/2006/customXml" ds:itemID="{CE0C3652-8F16-4A91-997F-F372B9159999}"/>
</file>

<file path=customXml/itemProps3.xml><?xml version="1.0" encoding="utf-8"?>
<ds:datastoreItem xmlns:ds="http://schemas.openxmlformats.org/officeDocument/2006/customXml" ds:itemID="{6FF61B20-29BE-4EED-A1B7-AA58A42353A3}"/>
</file>

<file path=docProps/app.xml><?xml version="1.0" encoding="utf-8"?>
<Properties xmlns="http://schemas.openxmlformats.org/officeDocument/2006/extended-properties" xmlns:vt="http://schemas.openxmlformats.org/officeDocument/2006/docPropsVTypes">
  <TotalTime>34</TotalTime>
  <Words>778</Words>
  <Application>Microsoft Office PowerPoint</Application>
  <PresentationFormat>Widescreen</PresentationFormat>
  <Paragraphs>102</Paragraphs>
  <Slides>11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Calibri (MS)</vt:lpstr>
      <vt:lpstr>Calibri (MS) Bold Italics</vt:lpstr>
      <vt:lpstr>Rockwell</vt:lpstr>
      <vt:lpstr>Calibri</vt:lpstr>
      <vt:lpstr>Arial</vt:lpstr>
      <vt:lpstr>IBM Plex Sans</vt:lpstr>
      <vt:lpstr>Calibri (MS) Bold</vt:lpstr>
      <vt:lpstr>Aptos</vt:lpstr>
      <vt:lpstr>IBM Plex Sans Bold</vt:lpstr>
      <vt:lpstr>Carlito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Monsson BESS_Rome - rev.1.MP.08.09.2024.pdf</dc:title>
  <dc:creator>Emanuel Muntmark</dc:creator>
  <cp:lastModifiedBy>Perdue, Thomas</cp:lastModifiedBy>
  <cp:revision>7</cp:revision>
  <dcterms:created xsi:type="dcterms:W3CDTF">2006-08-16T00:00:00Z</dcterms:created>
  <dcterms:modified xsi:type="dcterms:W3CDTF">2024-12-04T12:09:33Z</dcterms:modified>
  <dc:identifier>DAGXYjpDGwI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bab825-a111-45e4-86a1-18cee0005896_Enabled">
    <vt:lpwstr>true</vt:lpwstr>
  </property>
  <property fmtid="{D5CDD505-2E9C-101B-9397-08002B2CF9AE}" pid="3" name="MSIP_Label_2bbab825-a111-45e4-86a1-18cee0005896_SetDate">
    <vt:lpwstr>2024-12-04T12:09:18Z</vt:lpwstr>
  </property>
  <property fmtid="{D5CDD505-2E9C-101B-9397-08002B2CF9AE}" pid="4" name="MSIP_Label_2bbab825-a111-45e4-86a1-18cee0005896_Method">
    <vt:lpwstr>Standard</vt:lpwstr>
  </property>
  <property fmtid="{D5CDD505-2E9C-101B-9397-08002B2CF9AE}" pid="5" name="MSIP_Label_2bbab825-a111-45e4-86a1-18cee0005896_Name">
    <vt:lpwstr>2bbab825-a111-45e4-86a1-18cee0005896</vt:lpwstr>
  </property>
  <property fmtid="{D5CDD505-2E9C-101B-9397-08002B2CF9AE}" pid="6" name="MSIP_Label_2bbab825-a111-45e4-86a1-18cee0005896_SiteId">
    <vt:lpwstr>2567d566-604c-408a-8a60-55d0dc9d9d6b</vt:lpwstr>
  </property>
  <property fmtid="{D5CDD505-2E9C-101B-9397-08002B2CF9AE}" pid="7" name="MSIP_Label_2bbab825-a111-45e4-86a1-18cee0005896_ActionId">
    <vt:lpwstr>3abcb380-34ce-4c9f-899f-30345eb5beca</vt:lpwstr>
  </property>
  <property fmtid="{D5CDD505-2E9C-101B-9397-08002B2CF9AE}" pid="8" name="MSIP_Label_2bbab825-a111-45e4-86a1-18cee0005896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Information Classification: General</vt:lpwstr>
  </property>
  <property fmtid="{D5CDD505-2E9C-101B-9397-08002B2CF9AE}" pid="11" name="ContentTypeId">
    <vt:lpwstr>0x01010032D05C73CA9FE34E820618FAD4014184</vt:lpwstr>
  </property>
</Properties>
</file>