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embeddedFontLst>
    <p:embeddedFont>
      <p:font typeface="Roboto" panose="020B0604020202020204" charset="0"/>
      <p:regular r:id="rId21"/>
      <p:bold r:id="rId22"/>
      <p:italic r:id="rId23"/>
      <p:boldItalic r:id="rId24"/>
    </p:embeddedFont>
    <p:embeddedFont>
      <p:font typeface="Fira Sans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7rnuQ6ia25UwxtwedwTcBL5Ix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customschemas.google.com/relationships/presentationmetadata" Target="meta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a568c7f6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a568c7f69_0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5a568c7f69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5a568c7f69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11b7d28a3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g311b7d28a3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0" name="Google Shape;2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11b7d28a3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311b7d28a3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a568c7f6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35a568c7f6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a568c7f69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a568c7f69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a568c7f69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a568c7f69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a568c7f69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a568c7f69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a568c7f69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a568c7f69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a568c7f69_0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a568c7f69_0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 type="secHead">
  <p:cSld name="SECTION_HEADER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>
            <a:spLocks noGrp="1"/>
          </p:cNvSpPr>
          <p:nvPr>
            <p:ph type="body" idx="1"/>
          </p:nvPr>
        </p:nvSpPr>
        <p:spPr>
          <a:xfrm>
            <a:off x="531450" y="1173700"/>
            <a:ext cx="8081100" cy="3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" name="Google Shape;11;p17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7608" y="4587525"/>
            <a:ext cx="946216" cy="3942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7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_Light Blue">
  <p:cSld name="BLANK_1_1_1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18"/>
          <p:cNvSpPr/>
          <p:nvPr/>
        </p:nvSpPr>
        <p:spPr>
          <a:xfrm>
            <a:off x="5291050" y="0"/>
            <a:ext cx="3852900" cy="5143800"/>
          </a:xfrm>
          <a:prstGeom prst="rect">
            <a:avLst/>
          </a:prstGeom>
          <a:solidFill>
            <a:srgbClr val="6DCF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18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4633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subTitle" idx="1"/>
          </p:nvPr>
        </p:nvSpPr>
        <p:spPr>
          <a:xfrm>
            <a:off x="531450" y="1195300"/>
            <a:ext cx="463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None/>
              <a:defRPr sz="1400" b="1">
                <a:solidFill>
                  <a:srgbClr val="1B75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"/>
          <p:cNvSpPr txBox="1">
            <a:spLocks noGrp="1"/>
          </p:cNvSpPr>
          <p:nvPr>
            <p:ph type="body" idx="2"/>
          </p:nvPr>
        </p:nvSpPr>
        <p:spPr>
          <a:xfrm>
            <a:off x="531450" y="1626400"/>
            <a:ext cx="4215000" cy="2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0" name="Google Shape;2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41063" y="4784125"/>
            <a:ext cx="842735" cy="246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">
  <p:cSld name="CUSTOM_26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9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4633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9"/>
          <p:cNvSpPr txBox="1">
            <a:spLocks noGrp="1"/>
          </p:cNvSpPr>
          <p:nvPr>
            <p:ph type="subTitle" idx="1"/>
          </p:nvPr>
        </p:nvSpPr>
        <p:spPr>
          <a:xfrm>
            <a:off x="531450" y="1195300"/>
            <a:ext cx="463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None/>
              <a:defRPr sz="1400" b="1">
                <a:solidFill>
                  <a:srgbClr val="1B75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body" idx="2"/>
          </p:nvPr>
        </p:nvSpPr>
        <p:spPr>
          <a:xfrm>
            <a:off x="531450" y="1626400"/>
            <a:ext cx="4633200" cy="2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_Subtitle">
  <p:cSld name="CUSTOM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body" idx="1"/>
          </p:nvPr>
        </p:nvSpPr>
        <p:spPr>
          <a:xfrm>
            <a:off x="531450" y="1626400"/>
            <a:ext cx="8081100" cy="2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ubTitle" idx="2"/>
          </p:nvPr>
        </p:nvSpPr>
        <p:spPr>
          <a:xfrm>
            <a:off x="531450" y="1195300"/>
            <a:ext cx="521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None/>
              <a:defRPr sz="1400" b="1">
                <a:solidFill>
                  <a:srgbClr val="1B75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0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" name="Google Shape;3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7608" y="4587525"/>
            <a:ext cx="946216" cy="394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Page_Image">
  <p:cSld name="Half Page_Imag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1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4685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body" idx="1"/>
          </p:nvPr>
        </p:nvSpPr>
        <p:spPr>
          <a:xfrm>
            <a:off x="531450" y="1173700"/>
            <a:ext cx="4205700" cy="3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5" name="Google Shape;35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7608" y="4587525"/>
            <a:ext cx="946216" cy="394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8" y="0"/>
            <a:ext cx="79142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3864400" y="1425275"/>
            <a:ext cx="4045500" cy="13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ubTitle" idx="1"/>
          </p:nvPr>
        </p:nvSpPr>
        <p:spPr>
          <a:xfrm>
            <a:off x="3864400" y="2903788"/>
            <a:ext cx="306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subTitle" idx="2"/>
          </p:nvPr>
        </p:nvSpPr>
        <p:spPr>
          <a:xfrm>
            <a:off x="3864400" y="3310826"/>
            <a:ext cx="324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None/>
              <a:defRPr sz="1400" b="1">
                <a:solidFill>
                  <a:srgbClr val="1B75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4" name="Google Shape;4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47608" y="4587525"/>
            <a:ext cx="946216" cy="394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d Blue-Content Slide-Top-Full">
  <p:cSld name="Mid Blue-Content Slide-Top-Full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body" idx="1"/>
          </p:nvPr>
        </p:nvSpPr>
        <p:spPr>
          <a:xfrm>
            <a:off x="640524" y="1467293"/>
            <a:ext cx="7612800" cy="30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0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47" name="Google Shape;47;p24"/>
          <p:cNvSpPr/>
          <p:nvPr/>
        </p:nvSpPr>
        <p:spPr>
          <a:xfrm rot="5400000">
            <a:off x="3912247" y="-3910631"/>
            <a:ext cx="1338715" cy="9161942"/>
          </a:xfrm>
          <a:custGeom>
            <a:avLst/>
            <a:gdLst/>
            <a:ahLst/>
            <a:cxnLst/>
            <a:rect l="l" t="t" r="r" b="b"/>
            <a:pathLst>
              <a:path w="6778305" h="5183560" extrusionOk="0">
                <a:moveTo>
                  <a:pt x="0" y="0"/>
                </a:moveTo>
                <a:lnTo>
                  <a:pt x="6778305" y="0"/>
                </a:lnTo>
                <a:lnTo>
                  <a:pt x="4322988" y="5178997"/>
                </a:lnTo>
                <a:lnTo>
                  <a:pt x="0" y="5183560"/>
                </a:lnTo>
                <a:lnTo>
                  <a:pt x="0" y="0"/>
                </a:lnTo>
                <a:close/>
              </a:path>
            </a:pathLst>
          </a:custGeom>
          <a:solidFill>
            <a:srgbClr val="51F2A4">
              <a:alpha val="8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4"/>
          <p:cNvSpPr/>
          <p:nvPr/>
        </p:nvSpPr>
        <p:spPr>
          <a:xfrm rot="5400000">
            <a:off x="3892690" y="-3956784"/>
            <a:ext cx="1396151" cy="9212419"/>
          </a:xfrm>
          <a:custGeom>
            <a:avLst/>
            <a:gdLst/>
            <a:ahLst/>
            <a:cxnLst/>
            <a:rect l="l" t="t" r="r" b="b"/>
            <a:pathLst>
              <a:path w="2115380" h="5153801" extrusionOk="0">
                <a:moveTo>
                  <a:pt x="1470" y="1238"/>
                </a:moveTo>
                <a:lnTo>
                  <a:pt x="1500913" y="0"/>
                </a:lnTo>
                <a:lnTo>
                  <a:pt x="2115380" y="5153801"/>
                </a:lnTo>
                <a:lnTo>
                  <a:pt x="2588" y="5153801"/>
                </a:lnTo>
                <a:cubicBezTo>
                  <a:pt x="8094" y="3438386"/>
                  <a:pt x="-4036" y="1716653"/>
                  <a:pt x="1470" y="1238"/>
                </a:cubicBezTo>
                <a:close/>
              </a:path>
            </a:pathLst>
          </a:custGeom>
          <a:solidFill>
            <a:srgbClr val="05284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     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4"/>
          <p:cNvSpPr txBox="1">
            <a:spLocks noGrp="1"/>
          </p:cNvSpPr>
          <p:nvPr>
            <p:ph type="title"/>
          </p:nvPr>
        </p:nvSpPr>
        <p:spPr>
          <a:xfrm>
            <a:off x="640524" y="1"/>
            <a:ext cx="7612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2400" b="1" i="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4"/>
          <p:cNvSpPr txBox="1">
            <a:spLocks noGrp="1"/>
          </p:cNvSpPr>
          <p:nvPr>
            <p:ph type="sldNum" idx="12"/>
          </p:nvPr>
        </p:nvSpPr>
        <p:spPr>
          <a:xfrm>
            <a:off x="8300853" y="195944"/>
            <a:ext cx="565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/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1" name="Google Shape;5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3353" y="4570275"/>
            <a:ext cx="1142999" cy="4396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_Subtitle">
  <p:cSld name="CUSTOM_1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5a568c7f69_0_122"/>
          <p:cNvSpPr txBox="1">
            <a:spLocks noGrp="1"/>
          </p:cNvSpPr>
          <p:nvPr>
            <p:ph type="body" idx="1"/>
          </p:nvPr>
        </p:nvSpPr>
        <p:spPr>
          <a:xfrm>
            <a:off x="531450" y="1626400"/>
            <a:ext cx="3906000" cy="2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g35a568c7f69_0_122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g35a568c7f69_0_122"/>
          <p:cNvSpPr txBox="1">
            <a:spLocks noGrp="1"/>
          </p:cNvSpPr>
          <p:nvPr>
            <p:ph type="body" idx="2"/>
          </p:nvPr>
        </p:nvSpPr>
        <p:spPr>
          <a:xfrm>
            <a:off x="4706550" y="1626400"/>
            <a:ext cx="3906000" cy="2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g35a568c7f69_0_122"/>
          <p:cNvSpPr txBox="1">
            <a:spLocks noGrp="1"/>
          </p:cNvSpPr>
          <p:nvPr>
            <p:ph type="subTitle" idx="3"/>
          </p:nvPr>
        </p:nvSpPr>
        <p:spPr>
          <a:xfrm>
            <a:off x="531450" y="1195300"/>
            <a:ext cx="521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None/>
              <a:defRPr sz="1400" b="1">
                <a:solidFill>
                  <a:srgbClr val="1B75B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35a568c7f69_0_122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g35a568c7f69_0_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7608" y="4587525"/>
            <a:ext cx="946215" cy="394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YjVfifPCJM?si=dJL2eJvgOTMPfBpK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hyperlink" Target="https://eta-publications.lbl.gov/sites/default/files/2024-12/lbnl-2024-united-states-data-center-energy-usage-report.pdf" TargetMode="Externa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"/>
          <p:cNvPicPr preferRelativeResize="0"/>
          <p:nvPr/>
        </p:nvPicPr>
        <p:blipFill rotWithShape="1">
          <a:blip r:embed="rId3">
            <a:alphaModFix/>
          </a:blip>
          <a:srcRect t="12743" b="12735"/>
          <a:stretch/>
        </p:blipFill>
        <p:spPr>
          <a:xfrm>
            <a:off x="0" y="-6450"/>
            <a:ext cx="9143997" cy="45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190900"/>
            <a:ext cx="9143998" cy="29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"/>
          <p:cNvSpPr txBox="1">
            <a:spLocks noGrp="1"/>
          </p:cNvSpPr>
          <p:nvPr>
            <p:ph type="title"/>
          </p:nvPr>
        </p:nvSpPr>
        <p:spPr>
          <a:xfrm>
            <a:off x="531450" y="3846830"/>
            <a:ext cx="808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">
                <a:solidFill>
                  <a:schemeClr val="lt1"/>
                </a:solidFill>
              </a:rPr>
              <a:t>Data Centers and 24/7 Carbon Free Energy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6" name="Google Shape;6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7608" y="4611787"/>
            <a:ext cx="946216" cy="345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5a568c7f69_0_180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Effect of increased intermittent generation</a:t>
            </a:r>
            <a:endParaRPr/>
          </a:p>
        </p:txBody>
      </p:sp>
      <p:sp>
        <p:nvSpPr>
          <p:cNvPr id="207" name="Google Shape;207;g35a568c7f69_0_180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08" name="Google Shape;208;g35a568c7f69_0_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8877" y="1418025"/>
            <a:ext cx="4783676" cy="2784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5a568c7f69_0_1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825" y="1106025"/>
            <a:ext cx="3202698" cy="39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a568c7f69_0_172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15" name="Google Shape;215;g35a568c7f69_0_1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75" y="974775"/>
            <a:ext cx="4631650" cy="243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g35a568c7f69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9599" y="994775"/>
            <a:ext cx="4786175" cy="24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35a568c7f69_0_172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accent1"/>
                </a:solidFill>
              </a:rPr>
              <a:t>Globally</a:t>
            </a:r>
            <a:r>
              <a:rPr lang="en"/>
              <a:t>, clean energy is outpacing data centers</a:t>
            </a:r>
            <a:endParaRPr/>
          </a:p>
        </p:txBody>
      </p:sp>
      <p:sp>
        <p:nvSpPr>
          <p:cNvPr id="218" name="Google Shape;218;g35a568c7f69_0_172"/>
          <p:cNvSpPr txBox="1"/>
          <p:nvPr/>
        </p:nvSpPr>
        <p:spPr>
          <a:xfrm>
            <a:off x="176200" y="3337475"/>
            <a:ext cx="87348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 Over 90% of all new capacity in US was carbon free in 2024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 UK retired its last coal plant September 2024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 Over half of UK generation was from renewables in 2024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- Renewables overtake fossil fuels as the dominant source in the EU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i="1">
                <a:solidFill>
                  <a:schemeClr val="accent1"/>
                </a:solidFill>
              </a:rPr>
              <a:t>Using</a:t>
            </a:r>
            <a:r>
              <a:rPr lang="en" sz="1700" b="1">
                <a:solidFill>
                  <a:schemeClr val="accent1"/>
                </a:solidFill>
              </a:rPr>
              <a:t> clean energy has surpassed </a:t>
            </a:r>
            <a:r>
              <a:rPr lang="en" sz="1700" b="1" i="1">
                <a:solidFill>
                  <a:schemeClr val="accent1"/>
                </a:solidFill>
              </a:rPr>
              <a:t>buying </a:t>
            </a:r>
            <a:r>
              <a:rPr lang="en" sz="1700" b="1">
                <a:solidFill>
                  <a:schemeClr val="accent1"/>
                </a:solidFill>
              </a:rPr>
              <a:t>clean energy as the primary challenge</a:t>
            </a:r>
            <a:endParaRPr sz="17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>
            <a:spLocks noGrp="1"/>
          </p:cNvSpPr>
          <p:nvPr>
            <p:ph type="title"/>
          </p:nvPr>
        </p:nvSpPr>
        <p:spPr>
          <a:xfrm>
            <a:off x="548650" y="274323"/>
            <a:ext cx="8081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Hourly carbon-free power - targets &amp; actions</a:t>
            </a:r>
            <a:endParaRPr/>
          </a:p>
        </p:txBody>
      </p:sp>
      <p:sp>
        <p:nvSpPr>
          <p:cNvPr id="224" name="Google Shape;224;p8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25" name="Google Shape;225;p8"/>
          <p:cNvSpPr txBox="1"/>
          <p:nvPr/>
        </p:nvSpPr>
        <p:spPr>
          <a:xfrm>
            <a:off x="548650" y="685800"/>
            <a:ext cx="6536100" cy="7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1" i="0" u="none" strike="noStrike" cap="none">
                <a:solidFill>
                  <a:srgbClr val="1B75BC"/>
                </a:solidFill>
                <a:latin typeface="Arial"/>
                <a:ea typeface="Arial"/>
                <a:cs typeface="Arial"/>
                <a:sym typeface="Arial"/>
              </a:rPr>
              <a:t>Our target, unique in the colocation industry, is to run all data center operations on local 100% carbon-free energy by 2040.</a:t>
            </a:r>
            <a:endParaRPr sz="1200" b="1" i="0" u="none" strike="noStrike" cap="none">
              <a:solidFill>
                <a:srgbClr val="1B75B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1B75B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Font typeface="Arial"/>
              <a:buNone/>
            </a:pPr>
            <a:endParaRPr sz="1200" b="1" i="0" u="none" strike="noStrike" cap="none">
              <a:solidFill>
                <a:srgbClr val="1B75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8"/>
          <p:cNvSpPr/>
          <p:nvPr/>
        </p:nvSpPr>
        <p:spPr>
          <a:xfrm>
            <a:off x="0" y="1324335"/>
            <a:ext cx="4889100" cy="3081300"/>
          </a:xfrm>
          <a:prstGeom prst="rect">
            <a:avLst/>
          </a:prstGeom>
          <a:solidFill>
            <a:schemeClr val="accent2">
              <a:alpha val="11764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8"/>
          <p:cNvSpPr txBox="1"/>
          <p:nvPr/>
        </p:nvSpPr>
        <p:spPr>
          <a:xfrm>
            <a:off x="5731275" y="1547800"/>
            <a:ext cx="3061500" cy="1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Progress: </a:t>
            </a:r>
            <a:r>
              <a:rPr lang="en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 2023 we tracked 186,457 MWh’s matched with locally produced carbon free energy in our five pilot sites (25% of all customer power overhead). We are now rolling out tracking and power purchase restructuring across all of our facilities worldwide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B75BC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8" name="Google Shape;228;p8"/>
          <p:cNvCxnSpPr/>
          <p:nvPr/>
        </p:nvCxnSpPr>
        <p:spPr>
          <a:xfrm rot="10800000">
            <a:off x="116721" y="3082813"/>
            <a:ext cx="1614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9" name="Google Shape;229;p8"/>
          <p:cNvCxnSpPr/>
          <p:nvPr/>
        </p:nvCxnSpPr>
        <p:spPr>
          <a:xfrm rot="10800000">
            <a:off x="3030191" y="4194338"/>
            <a:ext cx="1783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0" name="Google Shape;230;p8"/>
          <p:cNvCxnSpPr/>
          <p:nvPr/>
        </p:nvCxnSpPr>
        <p:spPr>
          <a:xfrm>
            <a:off x="4916759" y="3617838"/>
            <a:ext cx="0" cy="468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1" name="Google Shape;231;p8"/>
          <p:cNvCxnSpPr/>
          <p:nvPr/>
        </p:nvCxnSpPr>
        <p:spPr>
          <a:xfrm rot="10800000">
            <a:off x="4470584" y="3497913"/>
            <a:ext cx="3384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2" name="Google Shape;232;p8"/>
          <p:cNvCxnSpPr/>
          <p:nvPr/>
        </p:nvCxnSpPr>
        <p:spPr>
          <a:xfrm rot="10800000">
            <a:off x="3837634" y="3084338"/>
            <a:ext cx="577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3" name="Google Shape;233;p8"/>
          <p:cNvCxnSpPr/>
          <p:nvPr/>
        </p:nvCxnSpPr>
        <p:spPr>
          <a:xfrm>
            <a:off x="4474359" y="3157863"/>
            <a:ext cx="0" cy="344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Google Shape;234;p8"/>
          <p:cNvCxnSpPr/>
          <p:nvPr/>
        </p:nvCxnSpPr>
        <p:spPr>
          <a:xfrm rot="10800000">
            <a:off x="3837625" y="2061675"/>
            <a:ext cx="9921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5" name="Google Shape;235;p8"/>
          <p:cNvCxnSpPr/>
          <p:nvPr/>
        </p:nvCxnSpPr>
        <p:spPr>
          <a:xfrm rot="10800000">
            <a:off x="4744861" y="2061059"/>
            <a:ext cx="9258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6" name="Google Shape;236;p8"/>
          <p:cNvCxnSpPr/>
          <p:nvPr/>
        </p:nvCxnSpPr>
        <p:spPr>
          <a:xfrm>
            <a:off x="933609" y="2318155"/>
            <a:ext cx="0" cy="3157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7" name="Google Shape;237;p8"/>
          <p:cNvSpPr/>
          <p:nvPr/>
        </p:nvSpPr>
        <p:spPr>
          <a:xfrm>
            <a:off x="614284" y="1625169"/>
            <a:ext cx="3584100" cy="808800"/>
          </a:xfrm>
          <a:prstGeom prst="roundRect">
            <a:avLst>
              <a:gd name="adj" fmla="val 4981"/>
            </a:avLst>
          </a:prstGeom>
          <a:solidFill>
            <a:schemeClr val="lt1"/>
          </a:solidFill>
          <a:ln>
            <a:noFill/>
          </a:ln>
          <a:effectLst>
            <a:outerShdw blurRad="57150" algn="bl" rotWithShape="0">
              <a:srgbClr val="000000">
                <a:alpha val="2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/>
          <p:cNvSpPr/>
          <p:nvPr/>
        </p:nvSpPr>
        <p:spPr>
          <a:xfrm rot="-5400000">
            <a:off x="519934" y="1716513"/>
            <a:ext cx="811800" cy="623100"/>
          </a:xfrm>
          <a:prstGeom prst="round2SameRect">
            <a:avLst>
              <a:gd name="adj1" fmla="val 9274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/>
          <p:cNvSpPr txBox="1"/>
          <p:nvPr/>
        </p:nvSpPr>
        <p:spPr>
          <a:xfrm>
            <a:off x="1260384" y="1655840"/>
            <a:ext cx="2027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On-site renewables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"/>
          <p:cNvSpPr txBox="1"/>
          <p:nvPr/>
        </p:nvSpPr>
        <p:spPr>
          <a:xfrm>
            <a:off x="1260384" y="1872092"/>
            <a:ext cx="28500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On-site renewables (currently 21.3 MW solar from rooftop arrays)</a:t>
            </a:r>
            <a:endParaRPr sz="7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Google Shape;24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745" y="1824084"/>
            <a:ext cx="407956" cy="40795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/>
          <p:nvPr/>
        </p:nvSpPr>
        <p:spPr>
          <a:xfrm>
            <a:off x="614284" y="2661994"/>
            <a:ext cx="3584100" cy="808800"/>
          </a:xfrm>
          <a:prstGeom prst="roundRect">
            <a:avLst>
              <a:gd name="adj" fmla="val 4981"/>
            </a:avLst>
          </a:prstGeom>
          <a:solidFill>
            <a:schemeClr val="lt1"/>
          </a:solidFill>
          <a:ln>
            <a:noFill/>
          </a:ln>
          <a:effectLst>
            <a:outerShdw blurRad="57150" algn="bl" rotWithShape="0">
              <a:srgbClr val="000000">
                <a:alpha val="2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/>
          <p:cNvSpPr/>
          <p:nvPr/>
        </p:nvSpPr>
        <p:spPr>
          <a:xfrm rot="-5400000">
            <a:off x="519934" y="2753338"/>
            <a:ext cx="811800" cy="623100"/>
          </a:xfrm>
          <a:prstGeom prst="round2SameRect">
            <a:avLst>
              <a:gd name="adj1" fmla="val 9274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"/>
          <p:cNvSpPr txBox="1"/>
          <p:nvPr/>
        </p:nvSpPr>
        <p:spPr>
          <a:xfrm>
            <a:off x="1260384" y="2692665"/>
            <a:ext cx="2027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Google methodology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/>
          <p:cNvSpPr txBox="1"/>
          <p:nvPr/>
        </p:nvSpPr>
        <p:spPr>
          <a:xfrm>
            <a:off x="1260384" y="2908917"/>
            <a:ext cx="28500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rolling out heatmaps of how carbon-free all our customer power is hour-by-hour by facility, worldwide to achieve 24/7 carbon free energy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614284" y="3698819"/>
            <a:ext cx="3584100" cy="808800"/>
          </a:xfrm>
          <a:prstGeom prst="roundRect">
            <a:avLst>
              <a:gd name="adj" fmla="val 4981"/>
            </a:avLst>
          </a:prstGeom>
          <a:solidFill>
            <a:schemeClr val="lt1"/>
          </a:solidFill>
          <a:ln>
            <a:noFill/>
          </a:ln>
          <a:effectLst>
            <a:outerShdw blurRad="57150" algn="bl" rotWithShape="0">
              <a:srgbClr val="000000">
                <a:alpha val="2235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-5400000">
            <a:off x="519934" y="3790163"/>
            <a:ext cx="811800" cy="623100"/>
          </a:xfrm>
          <a:prstGeom prst="round2SameRect">
            <a:avLst>
              <a:gd name="adj1" fmla="val 9274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 txBox="1"/>
          <p:nvPr/>
        </p:nvSpPr>
        <p:spPr>
          <a:xfrm>
            <a:off x="1260384" y="3729490"/>
            <a:ext cx="20274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Low-Carbon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/>
          <p:cNvSpPr txBox="1"/>
          <p:nvPr/>
        </p:nvSpPr>
        <p:spPr>
          <a:xfrm>
            <a:off x="1260384" y="3945738"/>
            <a:ext cx="2937900" cy="5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restructuring our power purchase agreements to increase local carbon-free power levels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9745" y="3897734"/>
            <a:ext cx="407956" cy="407956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>
            <a:off x="5629941" y="2030033"/>
            <a:ext cx="63300" cy="633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endParaRPr sz="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2" name="Google Shape;252;p8"/>
          <p:cNvCxnSpPr>
            <a:endCxn id="251" idx="3"/>
          </p:cNvCxnSpPr>
          <p:nvPr/>
        </p:nvCxnSpPr>
        <p:spPr>
          <a:xfrm rot="10800000" flipH="1">
            <a:off x="4804611" y="2084063"/>
            <a:ext cx="834600" cy="14139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3" name="Google Shape;253;p8"/>
          <p:cNvCxnSpPr/>
          <p:nvPr/>
        </p:nvCxnSpPr>
        <p:spPr>
          <a:xfrm>
            <a:off x="4406168" y="3081824"/>
            <a:ext cx="73200" cy="774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4" name="Google Shape;254;p8"/>
          <p:cNvCxnSpPr/>
          <p:nvPr/>
        </p:nvCxnSpPr>
        <p:spPr>
          <a:xfrm>
            <a:off x="4798968" y="3497924"/>
            <a:ext cx="120300" cy="1263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5" name="Google Shape;255;p8"/>
          <p:cNvCxnSpPr/>
          <p:nvPr/>
        </p:nvCxnSpPr>
        <p:spPr>
          <a:xfrm rot="10800000" flipH="1">
            <a:off x="4811484" y="4086338"/>
            <a:ext cx="108000" cy="108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56" name="Google Shape;256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24" y="2860900"/>
            <a:ext cx="391200" cy="393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7" name="Google Shape;257;p8"/>
          <p:cNvPicPr preferRelativeResize="0"/>
          <p:nvPr/>
        </p:nvPicPr>
        <p:blipFill rotWithShape="1">
          <a:blip r:embed="rId6">
            <a:alphaModFix/>
          </a:blip>
          <a:srcRect t="10395" r="12031" b="35629"/>
          <a:stretch/>
        </p:blipFill>
        <p:spPr>
          <a:xfrm>
            <a:off x="5836575" y="2659000"/>
            <a:ext cx="2793176" cy="128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7131" y="2417862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Video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599344" y="2417862"/>
            <a:ext cx="39453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https://www.youtube.com/watch?v=lYjVfifPCJM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0" y="0"/>
            <a:ext cx="9141619" cy="514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0" y="0"/>
            <a:ext cx="9141619" cy="514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0" y="0"/>
            <a:ext cx="9141619" cy="514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0" y="0"/>
            <a:ext cx="9141619" cy="514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311b7d28a37_0_7"/>
          <p:cNvSpPr txBox="1">
            <a:spLocks noGrp="1"/>
          </p:cNvSpPr>
          <p:nvPr>
            <p:ph type="title"/>
          </p:nvPr>
        </p:nvSpPr>
        <p:spPr>
          <a:xfrm>
            <a:off x="423775" y="264200"/>
            <a:ext cx="83823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Thanks for your attention!</a:t>
            </a:r>
            <a:endParaRPr/>
          </a:p>
        </p:txBody>
      </p:sp>
      <p:sp>
        <p:nvSpPr>
          <p:cNvPr id="288" name="Google Shape;288;g311b7d28a37_0_7"/>
          <p:cNvSpPr txBox="1">
            <a:spLocks noGrp="1"/>
          </p:cNvSpPr>
          <p:nvPr>
            <p:ph type="subTitle" idx="1"/>
          </p:nvPr>
        </p:nvSpPr>
        <p:spPr>
          <a:xfrm>
            <a:off x="2163150" y="2356200"/>
            <a:ext cx="4633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500"/>
              <a:t>Q &amp; A</a:t>
            </a:r>
            <a:endParaRPr sz="3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"/>
          <p:cNvSpPr txBox="1">
            <a:spLocks noGrp="1"/>
          </p:cNvSpPr>
          <p:nvPr>
            <p:ph type="title"/>
          </p:nvPr>
        </p:nvSpPr>
        <p:spPr>
          <a:xfrm>
            <a:off x="550850" y="-143000"/>
            <a:ext cx="46332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Iron Mountain </a:t>
            </a:r>
            <a:endParaRPr/>
          </a:p>
        </p:txBody>
      </p:sp>
      <p:sp>
        <p:nvSpPr>
          <p:cNvPr id="72" name="Google Shape;72;p3"/>
          <p:cNvSpPr txBox="1"/>
          <p:nvPr/>
        </p:nvSpPr>
        <p:spPr>
          <a:xfrm>
            <a:off x="-90367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" name="Google Shape;73;p3"/>
          <p:cNvPicPr preferRelativeResize="0"/>
          <p:nvPr/>
        </p:nvPicPr>
        <p:blipFill rotWithShape="1">
          <a:blip r:embed="rId3">
            <a:alphaModFix/>
          </a:blip>
          <a:srcRect t="5737" b="5728"/>
          <a:stretch/>
        </p:blipFill>
        <p:spPr>
          <a:xfrm>
            <a:off x="5277564" y="0"/>
            <a:ext cx="386643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41063" y="4784125"/>
            <a:ext cx="842735" cy="24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975" y="573225"/>
            <a:ext cx="1496050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62625" y="573225"/>
            <a:ext cx="1403876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1980" y="1684200"/>
            <a:ext cx="1496050" cy="997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62625" y="1684200"/>
            <a:ext cx="1403874" cy="9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1979" y="2743444"/>
            <a:ext cx="1496075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70427" y="2833975"/>
            <a:ext cx="1496074" cy="99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270425" y="3906050"/>
            <a:ext cx="1496049" cy="99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1987" y="3906046"/>
            <a:ext cx="1496075" cy="99739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"/>
          <p:cNvSpPr txBox="1"/>
          <p:nvPr/>
        </p:nvSpPr>
        <p:spPr>
          <a:xfrm>
            <a:off x="4032250" y="510675"/>
            <a:ext cx="1170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1936</a:t>
            </a: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"/>
          <p:cNvSpPr txBox="1"/>
          <p:nvPr/>
        </p:nvSpPr>
        <p:spPr>
          <a:xfrm>
            <a:off x="4032250" y="4528375"/>
            <a:ext cx="1170000" cy="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" sz="25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25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3"/>
          <p:cNvCxnSpPr/>
          <p:nvPr/>
        </p:nvCxnSpPr>
        <p:spPr>
          <a:xfrm flipH="1">
            <a:off x="4449175" y="1027975"/>
            <a:ext cx="17700" cy="350040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35a568c7f69_0_0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Global Portfolio of Secure Data Centers</a:t>
            </a:r>
            <a:endParaRPr/>
          </a:p>
        </p:txBody>
      </p:sp>
      <p:pic>
        <p:nvPicPr>
          <p:cNvPr id="91" name="Google Shape;91;g35a568c7f69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701" y="4599322"/>
            <a:ext cx="350676" cy="35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g35a568c7f69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75100" y="4610162"/>
            <a:ext cx="350676" cy="35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5a568c7f6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45727" y="4610162"/>
            <a:ext cx="350674" cy="35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35a568c7f69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4504" y="4618037"/>
            <a:ext cx="350676" cy="35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g35a568c7f69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73189" y="4599319"/>
            <a:ext cx="350676" cy="350676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g35a568c7f69_0_0"/>
          <p:cNvSpPr txBox="1"/>
          <p:nvPr/>
        </p:nvSpPr>
        <p:spPr>
          <a:xfrm>
            <a:off x="787786" y="4520683"/>
            <a:ext cx="1335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" sz="105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" sz="1050">
                <a:solidFill>
                  <a:srgbClr val="44546A"/>
                </a:solidFill>
              </a:rPr>
              <a:t>5</a:t>
            </a:r>
            <a:r>
              <a:rPr lang="en" sz="105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+ locations</a:t>
            </a:r>
            <a:r>
              <a:rPr lang="en" sz="11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11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5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Hyperscale-Ready</a:t>
            </a:r>
            <a:br>
              <a:rPr lang="en" sz="5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5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Strategic Edge</a:t>
            </a:r>
            <a:br>
              <a:rPr lang="en" sz="5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5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Underground</a:t>
            </a:r>
            <a:endParaRPr sz="200" b="0" i="0" u="none" strike="noStrike" cap="none">
              <a:solidFill>
                <a:srgbClr val="44546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g35a568c7f69_0_0"/>
          <p:cNvSpPr txBox="1"/>
          <p:nvPr/>
        </p:nvSpPr>
        <p:spPr>
          <a:xfrm>
            <a:off x="2348624" y="4599319"/>
            <a:ext cx="13353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50">
                <a:solidFill>
                  <a:srgbClr val="000000"/>
                </a:solidFill>
              </a:rPr>
              <a:t>1300+ customers</a:t>
            </a:r>
            <a:endParaRPr sz="1050">
              <a:solidFill>
                <a:srgbClr val="000000"/>
              </a:solidFill>
            </a:endParaRPr>
          </a:p>
        </p:txBody>
      </p:sp>
      <p:sp>
        <p:nvSpPr>
          <p:cNvPr id="98" name="Google Shape;98;g35a568c7f69_0_0"/>
          <p:cNvSpPr txBox="1"/>
          <p:nvPr/>
        </p:nvSpPr>
        <p:spPr>
          <a:xfrm>
            <a:off x="4084629" y="4614589"/>
            <a:ext cx="10464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" sz="105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7 countries</a:t>
            </a:r>
            <a:endParaRPr/>
          </a:p>
        </p:txBody>
      </p:sp>
      <p:sp>
        <p:nvSpPr>
          <p:cNvPr id="99" name="Google Shape;99;g35a568c7f69_0_0"/>
          <p:cNvSpPr txBox="1"/>
          <p:nvPr/>
        </p:nvSpPr>
        <p:spPr>
          <a:xfrm>
            <a:off x="5399327" y="4604540"/>
            <a:ext cx="10464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" sz="1050">
                <a:solidFill>
                  <a:srgbClr val="44546A"/>
                </a:solidFill>
              </a:rPr>
              <a:t>21</a:t>
            </a:r>
            <a:r>
              <a:rPr lang="en" sz="105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 markets</a:t>
            </a:r>
            <a:endParaRPr/>
          </a:p>
        </p:txBody>
      </p:sp>
      <p:sp>
        <p:nvSpPr>
          <p:cNvPr id="100" name="Google Shape;100;g35a568c7f69_0_0"/>
          <p:cNvSpPr txBox="1"/>
          <p:nvPr/>
        </p:nvSpPr>
        <p:spPr>
          <a:xfrm>
            <a:off x="6740164" y="4614589"/>
            <a:ext cx="1624800" cy="3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4546A"/>
              </a:buClr>
              <a:buSzPts val="1800"/>
              <a:buFont typeface="Arial"/>
              <a:buNone/>
            </a:pPr>
            <a:r>
              <a:rPr lang="en" sz="1000">
                <a:solidFill>
                  <a:srgbClr val="44546A"/>
                </a:solidFill>
              </a:rPr>
              <a:t>5</a:t>
            </a:r>
            <a:r>
              <a:rPr lang="en" sz="1000" b="0" i="0" u="none" strike="noStrike" cap="none">
                <a:solidFill>
                  <a:srgbClr val="44546A"/>
                </a:solidFill>
                <a:latin typeface="Arial"/>
                <a:ea typeface="Arial"/>
                <a:cs typeface="Arial"/>
                <a:sym typeface="Arial"/>
              </a:rPr>
              <a:t>M+ gross square feet</a:t>
            </a:r>
            <a:endParaRPr/>
          </a:p>
        </p:txBody>
      </p:sp>
      <p:sp>
        <p:nvSpPr>
          <p:cNvPr id="101" name="Google Shape;101;g35a568c7f69_0_0"/>
          <p:cNvSpPr txBox="1"/>
          <p:nvPr/>
        </p:nvSpPr>
        <p:spPr>
          <a:xfrm>
            <a:off x="65584" y="466322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g35a568c7f69_0_0"/>
          <p:cNvSpPr/>
          <p:nvPr/>
        </p:nvSpPr>
        <p:spPr>
          <a:xfrm>
            <a:off x="5347390" y="899169"/>
            <a:ext cx="1919100" cy="1824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g35a568c7f69_0_0"/>
          <p:cNvSpPr/>
          <p:nvPr/>
        </p:nvSpPr>
        <p:spPr>
          <a:xfrm>
            <a:off x="3578579" y="899169"/>
            <a:ext cx="1589700" cy="1824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5a568c7f69_0_0"/>
          <p:cNvSpPr/>
          <p:nvPr/>
        </p:nvSpPr>
        <p:spPr>
          <a:xfrm>
            <a:off x="625500" y="899169"/>
            <a:ext cx="2619600" cy="18240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5" name="Google Shape;105;g35a568c7f69_0_0"/>
          <p:cNvPicPr preferRelativeResize="0"/>
          <p:nvPr/>
        </p:nvPicPr>
        <p:blipFill rotWithShape="1">
          <a:blip r:embed="rId8">
            <a:alphaModFix/>
          </a:blip>
          <a:srcRect t="14151" b="22978"/>
          <a:stretch/>
        </p:blipFill>
        <p:spPr>
          <a:xfrm>
            <a:off x="376775" y="2101654"/>
            <a:ext cx="7065577" cy="2497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5a568c7f69_0_0"/>
          <p:cNvSpPr txBox="1"/>
          <p:nvPr/>
        </p:nvSpPr>
        <p:spPr>
          <a:xfrm>
            <a:off x="820553" y="822725"/>
            <a:ext cx="11409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North America</a:t>
            </a:r>
            <a:endParaRPr sz="1000" b="1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Boston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D7D31"/>
                </a:solidFill>
              </a:rPr>
              <a:t>Chicago</a:t>
            </a:r>
            <a:endParaRPr sz="700">
              <a:solidFill>
                <a:srgbClr val="ED7D3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Denver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Kansas City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ED7D31"/>
                </a:solidFill>
              </a:rPr>
              <a:t>Miami</a:t>
            </a:r>
            <a:endParaRPr sz="700">
              <a:solidFill>
                <a:srgbClr val="ED7D3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New Jersey</a:t>
            </a:r>
            <a:endParaRPr sz="700">
              <a:solidFill>
                <a:srgbClr val="44546A"/>
              </a:solidFill>
            </a:endParaRPr>
          </a:p>
        </p:txBody>
      </p:sp>
      <p:sp>
        <p:nvSpPr>
          <p:cNvPr id="107" name="Google Shape;107;g35a568c7f69_0_0"/>
          <p:cNvSpPr txBox="1"/>
          <p:nvPr/>
        </p:nvSpPr>
        <p:spPr>
          <a:xfrm>
            <a:off x="1858574" y="981893"/>
            <a:ext cx="17301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Ohio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W. Pennsylvania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Phoenix (AZP-1, AZP-2, </a:t>
            </a:r>
            <a:r>
              <a:rPr lang="en" sz="700">
                <a:solidFill>
                  <a:srgbClr val="ED7D31"/>
                </a:solidFill>
              </a:rPr>
              <a:t>AZP-3</a:t>
            </a:r>
            <a:r>
              <a:rPr lang="en" sz="700">
                <a:solidFill>
                  <a:srgbClr val="44546A"/>
                </a:solidFill>
              </a:rPr>
              <a:t>)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Scottsdale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N. Virginia (VA-1 — VA-7)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ED7D3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4546A"/>
              </a:solidFill>
            </a:endParaRPr>
          </a:p>
        </p:txBody>
      </p:sp>
      <p:sp>
        <p:nvSpPr>
          <p:cNvPr id="108" name="Google Shape;108;g35a568c7f69_0_0"/>
          <p:cNvSpPr txBox="1"/>
          <p:nvPr/>
        </p:nvSpPr>
        <p:spPr>
          <a:xfrm>
            <a:off x="3685714" y="822725"/>
            <a:ext cx="15897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EMEA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Amsterdam (AMS-1)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Frankfurt (FRA-1, FRA-2)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London (LON-1, LON-2, </a:t>
            </a:r>
            <a:r>
              <a:rPr lang="en" sz="700">
                <a:solidFill>
                  <a:srgbClr val="ED7D31"/>
                </a:solidFill>
              </a:rPr>
              <a:t>LON-3</a:t>
            </a:r>
            <a:r>
              <a:rPr lang="en" sz="700">
                <a:solidFill>
                  <a:srgbClr val="44546A"/>
                </a:solidFill>
              </a:rPr>
              <a:t>)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Madrid (MAD-1, </a:t>
            </a:r>
            <a:r>
              <a:rPr lang="en" sz="700">
                <a:solidFill>
                  <a:srgbClr val="ED7D31"/>
                </a:solidFill>
              </a:rPr>
              <a:t>MAD-2</a:t>
            </a:r>
            <a:r>
              <a:rPr lang="en" sz="700">
                <a:solidFill>
                  <a:srgbClr val="44546A"/>
                </a:solidFill>
              </a:rPr>
              <a:t>)</a:t>
            </a:r>
            <a:endParaRPr sz="700">
              <a:solidFill>
                <a:srgbClr val="44546A"/>
              </a:solidFill>
            </a:endParaRPr>
          </a:p>
        </p:txBody>
      </p:sp>
      <p:sp>
        <p:nvSpPr>
          <p:cNvPr id="109" name="Google Shape;109;g35a568c7f69_0_0"/>
          <p:cNvSpPr txBox="1"/>
          <p:nvPr/>
        </p:nvSpPr>
        <p:spPr>
          <a:xfrm>
            <a:off x="5470012" y="822725"/>
            <a:ext cx="1919100" cy="11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FFFFF"/>
                </a:solidFill>
              </a:rPr>
              <a:t>APAC</a:t>
            </a:r>
            <a:endParaRPr sz="10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Bangalore 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Delhi-NCR 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Hyderabad 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Chennai 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Mumbai (MUM-1, MUM-2)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Pune </a:t>
            </a:r>
            <a:endParaRPr sz="7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44546A"/>
                </a:solidFill>
              </a:rPr>
              <a:t>Singapore</a:t>
            </a:r>
            <a:endParaRPr sz="700">
              <a:solidFill>
                <a:srgbClr val="44546A"/>
              </a:solidFill>
            </a:endParaRPr>
          </a:p>
        </p:txBody>
      </p:sp>
      <p:sp>
        <p:nvSpPr>
          <p:cNvPr id="110" name="Google Shape;110;g35a568c7f69_0_0"/>
          <p:cNvSpPr/>
          <p:nvPr/>
        </p:nvSpPr>
        <p:spPr>
          <a:xfrm>
            <a:off x="1475276" y="3380582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35a568c7f69_0_0"/>
          <p:cNvSpPr/>
          <p:nvPr/>
        </p:nvSpPr>
        <p:spPr>
          <a:xfrm>
            <a:off x="1475276" y="3345859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g35a568c7f69_0_0"/>
          <p:cNvSpPr/>
          <p:nvPr/>
        </p:nvSpPr>
        <p:spPr>
          <a:xfrm>
            <a:off x="1444302" y="3367571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g35a568c7f69_0_0"/>
          <p:cNvSpPr/>
          <p:nvPr/>
        </p:nvSpPr>
        <p:spPr>
          <a:xfrm>
            <a:off x="1621844" y="3256856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35a568c7f69_0_0"/>
          <p:cNvSpPr/>
          <p:nvPr/>
        </p:nvSpPr>
        <p:spPr>
          <a:xfrm>
            <a:off x="1809988" y="3276413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g35a568c7f69_0_0"/>
          <p:cNvSpPr/>
          <p:nvPr/>
        </p:nvSpPr>
        <p:spPr>
          <a:xfrm>
            <a:off x="1981355" y="3256856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35a568c7f69_0_0"/>
          <p:cNvSpPr/>
          <p:nvPr/>
        </p:nvSpPr>
        <p:spPr>
          <a:xfrm>
            <a:off x="2072176" y="3276413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35a568c7f69_0_0"/>
          <p:cNvSpPr/>
          <p:nvPr/>
        </p:nvSpPr>
        <p:spPr>
          <a:xfrm>
            <a:off x="2185720" y="3307943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g35a568c7f69_0_0"/>
          <p:cNvSpPr/>
          <p:nvPr/>
        </p:nvSpPr>
        <p:spPr>
          <a:xfrm>
            <a:off x="2173321" y="3327500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g35a568c7f69_0_0"/>
          <p:cNvSpPr/>
          <p:nvPr/>
        </p:nvSpPr>
        <p:spPr>
          <a:xfrm>
            <a:off x="2148547" y="3316484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35a568c7f69_0_0"/>
          <p:cNvSpPr/>
          <p:nvPr/>
        </p:nvSpPr>
        <p:spPr>
          <a:xfrm>
            <a:off x="2251767" y="3276413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g35a568c7f69_0_0"/>
          <p:cNvSpPr/>
          <p:nvPr/>
        </p:nvSpPr>
        <p:spPr>
          <a:xfrm>
            <a:off x="2300353" y="3225326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35a568c7f69_0_0"/>
          <p:cNvSpPr/>
          <p:nvPr/>
        </p:nvSpPr>
        <p:spPr>
          <a:xfrm>
            <a:off x="2137134" y="3577134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35a568c7f69_0_0"/>
          <p:cNvSpPr/>
          <p:nvPr/>
        </p:nvSpPr>
        <p:spPr>
          <a:xfrm>
            <a:off x="3588542" y="3307943"/>
            <a:ext cx="48600" cy="51000"/>
          </a:xfrm>
          <a:prstGeom prst="ellipse">
            <a:avLst/>
          </a:prstGeom>
          <a:solidFill>
            <a:srgbClr val="5B9B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35a568c7f69_0_0"/>
          <p:cNvSpPr/>
          <p:nvPr/>
        </p:nvSpPr>
        <p:spPr>
          <a:xfrm>
            <a:off x="3637128" y="3006211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g35a568c7f69_0_0"/>
          <p:cNvSpPr/>
          <p:nvPr/>
        </p:nvSpPr>
        <p:spPr>
          <a:xfrm>
            <a:off x="3655702" y="2975825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g35a568c7f69_0_0"/>
          <p:cNvSpPr/>
          <p:nvPr/>
        </p:nvSpPr>
        <p:spPr>
          <a:xfrm>
            <a:off x="3758922" y="2955124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5a568c7f69_0_0"/>
          <p:cNvSpPr/>
          <p:nvPr/>
        </p:nvSpPr>
        <p:spPr>
          <a:xfrm>
            <a:off x="3835293" y="3026912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g35a568c7f69_0_0"/>
          <p:cNvSpPr/>
          <p:nvPr/>
        </p:nvSpPr>
        <p:spPr>
          <a:xfrm>
            <a:off x="3855942" y="3044260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35a568c7f69_0_0"/>
          <p:cNvSpPr/>
          <p:nvPr/>
        </p:nvSpPr>
        <p:spPr>
          <a:xfrm>
            <a:off x="3588542" y="3294772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35a568c7f69_0_0"/>
          <p:cNvSpPr/>
          <p:nvPr/>
        </p:nvSpPr>
        <p:spPr>
          <a:xfrm>
            <a:off x="5110095" y="3541240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g35a568c7f69_0_0"/>
          <p:cNvSpPr/>
          <p:nvPr/>
        </p:nvSpPr>
        <p:spPr>
          <a:xfrm>
            <a:off x="5026031" y="3697747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35a568c7f69_0_0"/>
          <p:cNvSpPr/>
          <p:nvPr/>
        </p:nvSpPr>
        <p:spPr>
          <a:xfrm>
            <a:off x="5083828" y="3885996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g35a568c7f69_0_0"/>
          <p:cNvSpPr/>
          <p:nvPr/>
        </p:nvSpPr>
        <p:spPr>
          <a:xfrm>
            <a:off x="5132415" y="3834910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g35a568c7f69_0_0"/>
          <p:cNvSpPr/>
          <p:nvPr/>
        </p:nvSpPr>
        <p:spPr>
          <a:xfrm>
            <a:off x="5120977" y="3760089"/>
            <a:ext cx="48600" cy="510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35a568c7f69_0_0"/>
          <p:cNvSpPr/>
          <p:nvPr/>
        </p:nvSpPr>
        <p:spPr>
          <a:xfrm>
            <a:off x="5074617" y="3713618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35a568c7f69_0_0"/>
          <p:cNvSpPr/>
          <p:nvPr/>
        </p:nvSpPr>
        <p:spPr>
          <a:xfrm>
            <a:off x="5621717" y="4095652"/>
            <a:ext cx="48600" cy="510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7" name="Google Shape;137;g35a568c7f69_0_0"/>
          <p:cNvCxnSpPr/>
          <p:nvPr/>
        </p:nvCxnSpPr>
        <p:spPr>
          <a:xfrm>
            <a:off x="634914" y="918034"/>
            <a:ext cx="0" cy="15822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g35a568c7f69_0_0"/>
          <p:cNvCxnSpPr/>
          <p:nvPr/>
        </p:nvCxnSpPr>
        <p:spPr>
          <a:xfrm>
            <a:off x="3587985" y="918034"/>
            <a:ext cx="0" cy="19677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g35a568c7f69_0_0"/>
          <p:cNvCxnSpPr/>
          <p:nvPr/>
        </p:nvCxnSpPr>
        <p:spPr>
          <a:xfrm>
            <a:off x="5356796" y="918034"/>
            <a:ext cx="0" cy="2694600"/>
          </a:xfrm>
          <a:prstGeom prst="straightConnector1">
            <a:avLst/>
          </a:prstGeom>
          <a:noFill/>
          <a:ln w="9525" cap="flat" cmpd="sng">
            <a:solidFill>
              <a:srgbClr val="4472C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g35a568c7f69_0_0"/>
          <p:cNvSpPr txBox="1"/>
          <p:nvPr/>
        </p:nvSpPr>
        <p:spPr>
          <a:xfrm>
            <a:off x="6850969" y="3114478"/>
            <a:ext cx="1192200" cy="13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4546A"/>
                </a:solidFill>
              </a:rPr>
              <a:t>IRM Markets</a:t>
            </a:r>
            <a:endParaRPr sz="600">
              <a:solidFill>
                <a:srgbClr val="44546A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4546A"/>
                </a:solidFill>
              </a:rPr>
              <a:t>Data Center Markets</a:t>
            </a:r>
            <a:endParaRPr sz="600">
              <a:solidFill>
                <a:srgbClr val="44546A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4546A"/>
                </a:solidFill>
              </a:rPr>
              <a:t>Operational Data Centers</a:t>
            </a:r>
            <a:endParaRPr sz="600">
              <a:solidFill>
                <a:srgbClr val="44546A"/>
              </a:solidFill>
            </a:endParaRPr>
          </a:p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44546A"/>
                </a:solidFill>
              </a:rPr>
              <a:t>Under Development</a:t>
            </a:r>
            <a:endParaRPr sz="600">
              <a:solidFill>
                <a:srgbClr val="44546A"/>
              </a:solidFill>
            </a:endParaRPr>
          </a:p>
          <a:p>
            <a:pPr marL="142875" lvl="0" indent="-95250" algn="l" rtl="0"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600"/>
              <a:buChar char="●"/>
            </a:pPr>
            <a:r>
              <a:rPr lang="en" sz="600">
                <a:solidFill>
                  <a:srgbClr val="44546A"/>
                </a:solidFill>
              </a:rPr>
              <a:t>Hyperscale</a:t>
            </a:r>
            <a:endParaRPr sz="600">
              <a:solidFill>
                <a:srgbClr val="44546A"/>
              </a:solidFill>
            </a:endParaRPr>
          </a:p>
          <a:p>
            <a:pPr marL="142875" lvl="0" indent="-95250" algn="l" rtl="0"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600"/>
              <a:buChar char="●"/>
            </a:pPr>
            <a:r>
              <a:rPr lang="en" sz="600">
                <a:solidFill>
                  <a:srgbClr val="44546A"/>
                </a:solidFill>
              </a:rPr>
              <a:t>Scale</a:t>
            </a:r>
            <a:endParaRPr sz="600">
              <a:solidFill>
                <a:srgbClr val="44546A"/>
              </a:solidFill>
            </a:endParaRPr>
          </a:p>
          <a:p>
            <a:pPr marL="142875" lvl="0" indent="-95250" algn="l" rtl="0"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600"/>
              <a:buChar char="●"/>
            </a:pPr>
            <a:r>
              <a:rPr lang="en" sz="600">
                <a:solidFill>
                  <a:srgbClr val="44546A"/>
                </a:solidFill>
              </a:rPr>
              <a:t>Retail</a:t>
            </a:r>
            <a:endParaRPr sz="600">
              <a:solidFill>
                <a:srgbClr val="44546A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4546A"/>
              </a:solidFill>
            </a:endParaRPr>
          </a:p>
        </p:txBody>
      </p:sp>
      <p:sp>
        <p:nvSpPr>
          <p:cNvPr id="141" name="Google Shape;141;g35a568c7f69_0_0"/>
          <p:cNvSpPr/>
          <p:nvPr/>
        </p:nvSpPr>
        <p:spPr>
          <a:xfrm>
            <a:off x="6773763" y="3759087"/>
            <a:ext cx="125700" cy="132300"/>
          </a:xfrm>
          <a:prstGeom prst="ellipse">
            <a:avLst/>
          </a:prstGeom>
          <a:solidFill>
            <a:srgbClr val="ED7D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5a568c7f69_0_0"/>
          <p:cNvSpPr/>
          <p:nvPr/>
        </p:nvSpPr>
        <p:spPr>
          <a:xfrm>
            <a:off x="6773763" y="3568805"/>
            <a:ext cx="125700" cy="132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35a568c7f69_0_0"/>
          <p:cNvSpPr/>
          <p:nvPr/>
        </p:nvSpPr>
        <p:spPr>
          <a:xfrm>
            <a:off x="6773763" y="3384479"/>
            <a:ext cx="125700" cy="132300"/>
          </a:xfrm>
          <a:prstGeom prst="ellipse">
            <a:avLst/>
          </a:prstGeom>
          <a:solidFill>
            <a:srgbClr val="4472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35a568c7f69_0_0"/>
          <p:cNvSpPr/>
          <p:nvPr/>
        </p:nvSpPr>
        <p:spPr>
          <a:xfrm>
            <a:off x="6773763" y="3195568"/>
            <a:ext cx="125700" cy="132300"/>
          </a:xfrm>
          <a:prstGeom prst="ellipse">
            <a:avLst/>
          </a:prstGeom>
          <a:solidFill>
            <a:srgbClr val="6DCFF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Leading among data center providers</a:t>
            </a:r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2"/>
          </p:nvPr>
        </p:nvSpPr>
        <p:spPr>
          <a:xfrm>
            <a:off x="531450" y="868925"/>
            <a:ext cx="5212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Structure Research Sustainability Quadrant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6549925" y="2260175"/>
            <a:ext cx="2308500" cy="1667400"/>
          </a:xfrm>
          <a:prstGeom prst="rect">
            <a:avLst/>
          </a:prstGeom>
          <a:solidFill>
            <a:srgbClr val="6DCFF6">
              <a:alpha val="9411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65176" marR="182880" lvl="0" indent="-1791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950"/>
              <a:buFont typeface="Roboto"/>
              <a:buChar char="●"/>
            </a:pPr>
            <a:r>
              <a:rPr lang="en" sz="10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Q4 2023 independent report by Structure Research covering </a:t>
            </a:r>
            <a:r>
              <a:rPr lang="en" sz="105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36 leading operators</a:t>
            </a:r>
            <a:endParaRPr sz="1050" b="1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5176" marR="182880" lvl="0" indent="-1791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950"/>
              <a:buFont typeface="Roboto"/>
              <a:buChar char="●"/>
            </a:pPr>
            <a:r>
              <a:rPr lang="en" sz="10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IMDC </a:t>
            </a:r>
            <a:r>
              <a:rPr lang="en" sz="1050" b="1" i="0" u="none" strike="noStrike" cap="none">
                <a:solidFill>
                  <a:schemeClr val="dk1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no. 1 </a:t>
            </a:r>
            <a:r>
              <a:rPr lang="en" sz="10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for transparency</a:t>
            </a:r>
            <a:endParaRPr sz="1050" b="0" i="0" u="none" strike="noStrike" cap="none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5176" marR="182880" lvl="0" indent="-179195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5"/>
              </a:buClr>
              <a:buSzPts val="950"/>
              <a:buFont typeface="Roboto"/>
              <a:buChar char="●"/>
            </a:pPr>
            <a:r>
              <a:rPr lang="en" sz="10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IMDC in </a:t>
            </a:r>
            <a:r>
              <a:rPr lang="en" sz="105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top 5</a:t>
            </a:r>
            <a:r>
              <a:rPr lang="en" sz="105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for efficiency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t="8900"/>
          <a:stretch/>
        </p:blipFill>
        <p:spPr>
          <a:xfrm>
            <a:off x="604725" y="1224125"/>
            <a:ext cx="6009626" cy="338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5"/>
          <p:cNvSpPr/>
          <p:nvPr/>
        </p:nvSpPr>
        <p:spPr>
          <a:xfrm>
            <a:off x="4437600" y="2161000"/>
            <a:ext cx="584700" cy="537900"/>
          </a:xfrm>
          <a:prstGeom prst="ellipse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g35a568c7f69_0_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4744" y="4076669"/>
            <a:ext cx="1187000" cy="10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g35a568c7f69_0_138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comprehensive impact considerations</a:t>
            </a:r>
            <a:endParaRPr/>
          </a:p>
        </p:txBody>
      </p:sp>
      <p:sp>
        <p:nvSpPr>
          <p:cNvPr id="160" name="Google Shape;160;g35a568c7f69_0_138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61" name="Google Shape;161;g35a568c7f69_0_138"/>
          <p:cNvSpPr txBox="1"/>
          <p:nvPr/>
        </p:nvSpPr>
        <p:spPr>
          <a:xfrm>
            <a:off x="844713" y="876250"/>
            <a:ext cx="17370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Land</a:t>
            </a:r>
            <a:endParaRPr sz="1800" b="1">
              <a:solidFill>
                <a:schemeClr val="accent1"/>
              </a:solidFill>
            </a:endParaRPr>
          </a:p>
        </p:txBody>
      </p:sp>
      <p:sp>
        <p:nvSpPr>
          <p:cNvPr id="162" name="Google Shape;162;g35a568c7f69_0_138"/>
          <p:cNvSpPr txBox="1"/>
          <p:nvPr/>
        </p:nvSpPr>
        <p:spPr>
          <a:xfrm>
            <a:off x="6796388" y="876250"/>
            <a:ext cx="17370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Power</a:t>
            </a:r>
            <a:endParaRPr sz="1800" b="1">
              <a:solidFill>
                <a:schemeClr val="accent1"/>
              </a:solidFill>
            </a:endParaRPr>
          </a:p>
        </p:txBody>
      </p:sp>
      <p:sp>
        <p:nvSpPr>
          <p:cNvPr id="163" name="Google Shape;163;g35a568c7f69_0_138"/>
          <p:cNvSpPr txBox="1"/>
          <p:nvPr/>
        </p:nvSpPr>
        <p:spPr>
          <a:xfrm>
            <a:off x="3820563" y="876250"/>
            <a:ext cx="17370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accent1"/>
                </a:solidFill>
              </a:rPr>
              <a:t>Building</a:t>
            </a:r>
            <a:endParaRPr sz="1800" b="1">
              <a:solidFill>
                <a:schemeClr val="accent1"/>
              </a:solidFill>
            </a:endParaRPr>
          </a:p>
        </p:txBody>
      </p:sp>
      <p:pic>
        <p:nvPicPr>
          <p:cNvPr id="164" name="Google Shape;164;g35a568c7f69_0_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300300"/>
            <a:ext cx="2969226" cy="19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5a568c7f69_0_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8647" y="1300300"/>
            <a:ext cx="2652476" cy="19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5a568c7f69_0_138"/>
          <p:cNvSpPr txBox="1"/>
          <p:nvPr/>
        </p:nvSpPr>
        <p:spPr>
          <a:xfrm>
            <a:off x="354975" y="3285725"/>
            <a:ext cx="27165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Community engagement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Biodiversity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Heat capture and use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7" name="Google Shape;167;g35a568c7f69_0_138"/>
          <p:cNvSpPr txBox="1"/>
          <p:nvPr/>
        </p:nvSpPr>
        <p:spPr>
          <a:xfrm>
            <a:off x="3409988" y="3285725"/>
            <a:ext cx="27165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Embodied carbon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Increasing densities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Alternate backup/UPS designs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68" name="Google Shape;168;g35a568c7f69_0_138"/>
          <p:cNvSpPr txBox="1"/>
          <p:nvPr/>
        </p:nvSpPr>
        <p:spPr>
          <a:xfrm>
            <a:off x="6306650" y="3285725"/>
            <a:ext cx="27165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Energy Efficiency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Cooling technologies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- Clean power </a:t>
            </a:r>
            <a:r>
              <a:rPr lang="en" b="1">
                <a:solidFill>
                  <a:schemeClr val="accent1"/>
                </a:solidFill>
              </a:rPr>
              <a:t>(?)</a:t>
            </a:r>
            <a:endParaRPr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169" name="Google Shape;169;g35a568c7f69_0_1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66723" y="1300300"/>
            <a:ext cx="3003027" cy="197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5a568c7f69_0_129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75" name="Google Shape;175;g35a568c7f69_0_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25" y="788725"/>
            <a:ext cx="5461325" cy="3822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g35a568c7f69_0_129"/>
          <p:cNvCxnSpPr/>
          <p:nvPr/>
        </p:nvCxnSpPr>
        <p:spPr>
          <a:xfrm rot="10800000" flipH="1">
            <a:off x="65575" y="1233375"/>
            <a:ext cx="2485200" cy="1878900"/>
          </a:xfrm>
          <a:prstGeom prst="straightConnector1">
            <a:avLst/>
          </a:prstGeom>
          <a:noFill/>
          <a:ln w="76200" cap="flat" cmpd="sng">
            <a:solidFill>
              <a:srgbClr val="FF6666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77" name="Google Shape;177;g35a568c7f69_0_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3350" y="1673050"/>
            <a:ext cx="3588900" cy="238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5a568c7f69_0_129"/>
          <p:cNvSpPr txBox="1"/>
          <p:nvPr/>
        </p:nvSpPr>
        <p:spPr>
          <a:xfrm>
            <a:off x="6116825" y="4137975"/>
            <a:ext cx="2038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2"/>
                </a:solidFill>
              </a:rPr>
              <a:t>Source: </a:t>
            </a:r>
            <a:r>
              <a:rPr lang="en" sz="600" u="sng">
                <a:solidFill>
                  <a:schemeClr val="hlink"/>
                </a:solidFill>
                <a:hlinkClick r:id="rId5"/>
              </a:rPr>
              <a:t>LBNL 2024 US data center energy usage</a:t>
            </a:r>
            <a:endParaRPr sz="600">
              <a:solidFill>
                <a:schemeClr val="dk2"/>
              </a:solidFill>
            </a:endParaRPr>
          </a:p>
        </p:txBody>
      </p:sp>
      <p:pic>
        <p:nvPicPr>
          <p:cNvPr id="179" name="Google Shape;179;g35a568c7f69_0_1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03759" y="748905"/>
            <a:ext cx="3388075" cy="778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a568c7f69_0_153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85" name="Google Shape;185;g35a568c7f69_0_153"/>
          <p:cNvSpPr txBox="1"/>
          <p:nvPr/>
        </p:nvSpPr>
        <p:spPr>
          <a:xfrm>
            <a:off x="1333200" y="1146750"/>
            <a:ext cx="6477600" cy="5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</a:rPr>
              <a:t>What does ‘Net Zero’ power really mean? </a:t>
            </a:r>
            <a:endParaRPr sz="24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</a:rPr>
              <a:t>Are we achieving it?</a:t>
            </a:r>
            <a:endParaRPr sz="24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</a:rPr>
              <a:t>Is it important?</a:t>
            </a:r>
            <a:endParaRPr sz="24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1"/>
                </a:solidFill>
              </a:rPr>
              <a:t>Why?</a:t>
            </a:r>
            <a:endParaRPr sz="2400" b="1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5a568c7f69_0_158"/>
          <p:cNvSpPr txBox="1">
            <a:spLocks noGrp="1"/>
          </p:cNvSpPr>
          <p:nvPr>
            <p:ph type="title"/>
          </p:nvPr>
        </p:nvSpPr>
        <p:spPr>
          <a:xfrm>
            <a:off x="531450" y="264225"/>
            <a:ext cx="808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24/7 Carbon Free Energy - hourly matching</a:t>
            </a:r>
            <a:endParaRPr/>
          </a:p>
        </p:txBody>
      </p:sp>
      <p:sp>
        <p:nvSpPr>
          <p:cNvPr id="191" name="Google Shape;191;g35a568c7f69_0_158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92" name="Google Shape;192;g35a568c7f69_0_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86" y="1246513"/>
            <a:ext cx="8971828" cy="1612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5a568c7f69_0_1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1451" y="2999524"/>
            <a:ext cx="6833218" cy="187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a568c7f69_0_165"/>
          <p:cNvSpPr txBox="1">
            <a:spLocks noGrp="1"/>
          </p:cNvSpPr>
          <p:nvPr>
            <p:ph type="sldNum" idx="12"/>
          </p:nvPr>
        </p:nvSpPr>
        <p:spPr>
          <a:xfrm>
            <a:off x="65584" y="4663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99" name="Google Shape;199;g35a568c7f69_0_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87" y="50175"/>
            <a:ext cx="9039625" cy="259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5a568c7f69_0_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911" y="2433300"/>
            <a:ext cx="8918176" cy="25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35a568c7f69_0_165"/>
          <p:cNvSpPr/>
          <p:nvPr/>
        </p:nvSpPr>
        <p:spPr>
          <a:xfrm rot="-239701">
            <a:off x="6224765" y="281055"/>
            <a:ext cx="1649207" cy="402967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2023 IRM Branding">
  <a:themeElements>
    <a:clrScheme name="Simple Light">
      <a:dk1>
        <a:srgbClr val="58595B"/>
      </a:dk1>
      <a:lt1>
        <a:srgbClr val="FFFFFF"/>
      </a:lt1>
      <a:dk2>
        <a:srgbClr val="595959"/>
      </a:dk2>
      <a:lt2>
        <a:srgbClr val="EEEEEE"/>
      </a:lt2>
      <a:accent1>
        <a:srgbClr val="1B75BC"/>
      </a:accent1>
      <a:accent2>
        <a:srgbClr val="6DCFF6"/>
      </a:accent2>
      <a:accent3>
        <a:srgbClr val="00A88E"/>
      </a:accent3>
      <a:accent4>
        <a:srgbClr val="8DC13F"/>
      </a:accent4>
      <a:accent5>
        <a:srgbClr val="F7931E"/>
      </a:accent5>
      <a:accent6>
        <a:srgbClr val="8A0D71"/>
      </a:accent6>
      <a:hlink>
        <a:srgbClr val="6DCFF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D05C73CA9FE34E820618FAD4014184" ma:contentTypeVersion="29" ma:contentTypeDescription="Create a new document." ma:contentTypeScope="" ma:versionID="898a98841e20e3e7099ef73f20b0b485">
  <xsd:schema xmlns:xsd="http://www.w3.org/2001/XMLSchema" xmlns:xs="http://www.w3.org/2001/XMLSchema" xmlns:p="http://schemas.microsoft.com/office/2006/metadata/properties" xmlns:ns1="http://schemas.microsoft.com/sharepoint/v3" xmlns:ns2="472a0e48-0145-4f55-a6bb-a8fd9078d407" xmlns:ns3="f6f6ce5a-03cd-4adf-a050-2e9c68287072" xmlns:ns4="http://schemas.microsoft.com/sharepoint/v4" targetNamespace="http://schemas.microsoft.com/office/2006/metadata/properties" ma:root="true" ma:fieldsID="ea6a6e539757ab6d592018c44d78d986" ns1:_="" ns2:_="" ns3:_="" ns4:_="">
    <xsd:import namespace="http://schemas.microsoft.com/sharepoint/v3"/>
    <xsd:import namespace="472a0e48-0145-4f55-a6bb-a8fd9078d407"/>
    <xsd:import namespace="f6f6ce5a-03cd-4adf-a050-2e9c68287072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igrationWizId" minOccurs="0"/>
                <xsd:element ref="ns2:MigrationWizIdPermissions" minOccurs="0"/>
                <xsd:element ref="ns2:MigrationWizIdVersion" minOccurs="0"/>
                <xsd:element ref="ns2:lcf76f155ced4ddcb4097134ff3c332f0" minOccurs="0"/>
                <xsd:element ref="ns2:MediaServiceBillingMetadata" minOccurs="0"/>
                <xsd:element ref="ns2:ArchiverLinkFileType" minOccurs="0"/>
                <xsd:element ref="ns4:IconOverlay" minOccurs="0"/>
                <xsd:element ref="ns1:_vti_ItemDeclaredRecord" minOccurs="0"/>
                <xsd:element ref="ns1:_vti_ItemHoldRecord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vti_ItemDeclaredRecord" ma:index="28" nillable="true" ma:displayName="Declared Record" ma:hidden="true" ma:internalName="_vti_ItemDeclaredRecord" ma:readOnly="true">
      <xsd:simpleType>
        <xsd:restriction base="dms:DateTime"/>
      </xsd:simpleType>
    </xsd:element>
    <xsd:element name="_vti_ItemHoldRecordStatus" ma:index="29" nillable="true" ma:displayName="Hold and Record Status" ma:decimals="0" ma:hidden="true" ma:internalName="_vti_ItemHoldRecordStatu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2a0e48-0145-4f55-a6bb-a8fd9078d4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GenerationTime" ma:index="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0" nillable="true" ma:displayName="Location" ma:description="" ma:internalName="MediaServiceLocation" ma:readOnly="true">
      <xsd:simpleType>
        <xsd:restriction base="dms:Text"/>
      </xsd:simpleType>
    </xsd:element>
    <xsd:element name="MediaLengthInSeconds" ma:index="11" nillable="true" ma:displayName="MediaLengthInSeconds" ma:description="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dc0606b-8e5a-4aee-a68c-f4efcab0e8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igrationWizId" ma:index="21" nillable="true" ma:displayName="MigrationWizId" ma:internalName="MigrationWizId">
      <xsd:simpleType>
        <xsd:restriction base="dms:Text"/>
      </xsd:simpleType>
    </xsd:element>
    <xsd:element name="MigrationWizIdPermissions" ma:index="22" nillable="true" ma:displayName="MigrationWizIdPermissions" ma:internalName="MigrationWizIdPermissions">
      <xsd:simpleType>
        <xsd:restriction base="dms:Text"/>
      </xsd:simpleType>
    </xsd:element>
    <xsd:element name="MigrationWizIdVersion" ma:index="23" nillable="true" ma:displayName="MigrationWizIdVersion" ma:internalName="MigrationWizIdVersion">
      <xsd:simpleType>
        <xsd:restriction base="dms:Text"/>
      </xsd:simpleType>
    </xsd:element>
    <xsd:element name="lcf76f155ced4ddcb4097134ff3c332f0" ma:index="24" nillable="true" ma:displayName="Image Tags_0" ma:hidden="true" ma:internalName="lcf76f155ced4ddcb4097134ff3c332f0" ma:readOnly="fals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  <xsd:element name="ArchiverLinkFileType" ma:index="26" nillable="true" ma:displayName="ArchiverLinkFileType" ma:hidden="true" ma:internalName="ArchiverLinkFileTyp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f6ce5a-03cd-4adf-a050-2e9c6828707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8169b49-c07d-4000-acaa-6b5edd4fca4f}" ma:internalName="TaxCatchAll" ma:showField="CatchAllData" ma:web="f6f6ce5a-03cd-4adf-a050-2e9c682870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8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472a0e48-0145-4f55-a6bb-a8fd9078d407" xsi:nil="true"/>
    <MigrationWizIdPermissions xmlns="472a0e48-0145-4f55-a6bb-a8fd9078d407" xsi:nil="true"/>
    <ArchiverLinkFileType xmlns="472a0e48-0145-4f55-a6bb-a8fd9078d407" xsi:nil="true"/>
    <IconOverlay xmlns="http://schemas.microsoft.com/sharepoint/v4" xsi:nil="true"/>
    <TaxCatchAll xmlns="f6f6ce5a-03cd-4adf-a050-2e9c68287072" xsi:nil="true"/>
    <lcf76f155ced4ddcb4097134ff3c332f0 xmlns="472a0e48-0145-4f55-a6bb-a8fd9078d407" xsi:nil="true"/>
    <MigrationWizIdVersion xmlns="472a0e48-0145-4f55-a6bb-a8fd9078d407" xsi:nil="true"/>
    <lcf76f155ced4ddcb4097134ff3c332f xmlns="472a0e48-0145-4f55-a6bb-a8fd9078d4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BAD1DF5-6164-4A3E-905C-E7DF82BDC1ED}"/>
</file>

<file path=customXml/itemProps2.xml><?xml version="1.0" encoding="utf-8"?>
<ds:datastoreItem xmlns:ds="http://schemas.openxmlformats.org/officeDocument/2006/customXml" ds:itemID="{8089F543-2DDE-4F38-B207-6E2A03196A96}"/>
</file>

<file path=customXml/itemProps3.xml><?xml version="1.0" encoding="utf-8"?>
<ds:datastoreItem xmlns:ds="http://schemas.openxmlformats.org/officeDocument/2006/customXml" ds:itemID="{D8253D71-BEE2-438D-A37C-53302A5A422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451</Words>
  <Application>Microsoft Office PowerPoint</Application>
  <PresentationFormat>On-screen Show (16:9)</PresentationFormat>
  <Paragraphs>104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Roboto</vt:lpstr>
      <vt:lpstr>Fira Sans</vt:lpstr>
      <vt:lpstr>2023 IRM Branding</vt:lpstr>
      <vt:lpstr>Data Centers and 24/7 Carbon Free Energy</vt:lpstr>
      <vt:lpstr>Iron Mountain </vt:lpstr>
      <vt:lpstr>Global Portfolio of Secure Data Centers</vt:lpstr>
      <vt:lpstr>Leading among data center providers</vt:lpstr>
      <vt:lpstr>More comprehensive impact considerations</vt:lpstr>
      <vt:lpstr>PowerPoint Presentation</vt:lpstr>
      <vt:lpstr>PowerPoint Presentation</vt:lpstr>
      <vt:lpstr>24/7 Carbon Free Energy - hourly matching</vt:lpstr>
      <vt:lpstr>PowerPoint Presentation</vt:lpstr>
      <vt:lpstr>Effect of increased intermittent generation</vt:lpstr>
      <vt:lpstr>Globally, clean energy is outpacing data centers</vt:lpstr>
      <vt:lpstr>Hourly carbon-free power - targets &amp; 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Centers and 24/7 Carbon Free Energy</dc:title>
  <cp:lastModifiedBy>Pennington, Chris</cp:lastModifiedBy>
  <cp:revision>1</cp:revision>
  <dcterms:modified xsi:type="dcterms:W3CDTF">2025-05-19T13:34:15Z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0x01010032D05C73CA9FE34E820618FAD4014184</vt:lpwstr>
  </property>
</Properties>
</file>