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4" r:id="rId5"/>
  </p:sldMasterIdLst>
  <p:notesMasterIdLst>
    <p:notesMasterId r:id="rId22"/>
  </p:notesMasterIdLst>
  <p:sldIdLst>
    <p:sldId id="256" r:id="rId6"/>
    <p:sldId id="331" r:id="rId7"/>
    <p:sldId id="333" r:id="rId8"/>
    <p:sldId id="369" r:id="rId9"/>
    <p:sldId id="8580" r:id="rId10"/>
    <p:sldId id="367" r:id="rId11"/>
    <p:sldId id="371" r:id="rId12"/>
    <p:sldId id="373" r:id="rId13"/>
    <p:sldId id="374" r:id="rId14"/>
    <p:sldId id="372" r:id="rId15"/>
    <p:sldId id="370" r:id="rId16"/>
    <p:sldId id="337" r:id="rId17"/>
    <p:sldId id="368" r:id="rId18"/>
    <p:sldId id="338" r:id="rId19"/>
    <p:sldId id="342" r:id="rId20"/>
    <p:sldId id="35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994"/>
    <a:srgbClr val="01484A"/>
    <a:srgbClr val="8FB9CC"/>
    <a:srgbClr val="B9C7C9"/>
    <a:srgbClr val="004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48DD5-9879-4B19-8987-F0A41A9AADFC}" v="1" dt="2025-05-19T14:56:24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444" autoAdjust="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min Chowdhary" userId="acd1cb23-3019-4b19-b5f8-8eab1e3e7c04" providerId="ADAL" clId="{CF248DD5-9879-4B19-8987-F0A41A9AADFC}"/>
    <pc:docChg chg="custSel modSld">
      <pc:chgData name="Tasmin Chowdhary" userId="acd1cb23-3019-4b19-b5f8-8eab1e3e7c04" providerId="ADAL" clId="{CF248DD5-9879-4B19-8987-F0A41A9AADFC}" dt="2025-05-19T16:01:01.971" v="979" actId="20577"/>
      <pc:docMkLst>
        <pc:docMk/>
      </pc:docMkLst>
      <pc:sldChg chg="modSp mod">
        <pc:chgData name="Tasmin Chowdhary" userId="acd1cb23-3019-4b19-b5f8-8eab1e3e7c04" providerId="ADAL" clId="{CF248DD5-9879-4B19-8987-F0A41A9AADFC}" dt="2025-05-19T15:55:41.158" v="758" actId="20577"/>
        <pc:sldMkLst>
          <pc:docMk/>
          <pc:sldMk cId="157823911" sldId="331"/>
        </pc:sldMkLst>
        <pc:spChg chg="mod">
          <ac:chgData name="Tasmin Chowdhary" userId="acd1cb23-3019-4b19-b5f8-8eab1e3e7c04" providerId="ADAL" clId="{CF248DD5-9879-4B19-8987-F0A41A9AADFC}" dt="2025-05-19T10:53:38.855" v="51" actId="20577"/>
          <ac:spMkLst>
            <pc:docMk/>
            <pc:sldMk cId="157823911" sldId="331"/>
            <ac:spMk id="8" creationId="{54FA584D-9258-756C-78FF-39359DE475CB}"/>
          </ac:spMkLst>
        </pc:spChg>
        <pc:spChg chg="mod">
          <ac:chgData name="Tasmin Chowdhary" userId="acd1cb23-3019-4b19-b5f8-8eab1e3e7c04" providerId="ADAL" clId="{CF248DD5-9879-4B19-8987-F0A41A9AADFC}" dt="2025-05-19T15:55:41.158" v="758" actId="20577"/>
          <ac:spMkLst>
            <pc:docMk/>
            <pc:sldMk cId="157823911" sldId="331"/>
            <ac:spMk id="10" creationId="{74CADEAF-CD2C-656D-AD27-DA1FC48EF51F}"/>
          </ac:spMkLst>
        </pc:spChg>
      </pc:sldChg>
      <pc:sldChg chg="modSp mod">
        <pc:chgData name="Tasmin Chowdhary" userId="acd1cb23-3019-4b19-b5f8-8eab1e3e7c04" providerId="ADAL" clId="{CF248DD5-9879-4B19-8987-F0A41A9AADFC}" dt="2025-05-19T10:53:50.534" v="57"/>
        <pc:sldMkLst>
          <pc:docMk/>
          <pc:sldMk cId="3747095087" sldId="333"/>
        </pc:sldMkLst>
        <pc:spChg chg="mod">
          <ac:chgData name="Tasmin Chowdhary" userId="acd1cb23-3019-4b19-b5f8-8eab1e3e7c04" providerId="ADAL" clId="{CF248DD5-9879-4B19-8987-F0A41A9AADFC}" dt="2025-05-19T10:53:50.534" v="57"/>
          <ac:spMkLst>
            <pc:docMk/>
            <pc:sldMk cId="3747095087" sldId="333"/>
            <ac:spMk id="27" creationId="{335D230A-03AE-E72D-24EB-18A778E82204}"/>
          </ac:spMkLst>
        </pc:spChg>
      </pc:sldChg>
      <pc:sldChg chg="modSp mod">
        <pc:chgData name="Tasmin Chowdhary" userId="acd1cb23-3019-4b19-b5f8-8eab1e3e7c04" providerId="ADAL" clId="{CF248DD5-9879-4B19-8987-F0A41A9AADFC}" dt="2025-05-19T14:40:45.668" v="110" actId="20577"/>
        <pc:sldMkLst>
          <pc:docMk/>
          <pc:sldMk cId="1634044588" sldId="337"/>
        </pc:sldMkLst>
        <pc:spChg chg="mod">
          <ac:chgData name="Tasmin Chowdhary" userId="acd1cb23-3019-4b19-b5f8-8eab1e3e7c04" providerId="ADAL" clId="{CF248DD5-9879-4B19-8987-F0A41A9AADFC}" dt="2025-05-19T14:40:45.668" v="110" actId="20577"/>
          <ac:spMkLst>
            <pc:docMk/>
            <pc:sldMk cId="1634044588" sldId="337"/>
            <ac:spMk id="4" creationId="{5FBE145D-2926-8192-9A82-747FD39E4C83}"/>
          </ac:spMkLst>
        </pc:spChg>
      </pc:sldChg>
      <pc:sldChg chg="modSp mod">
        <pc:chgData name="Tasmin Chowdhary" userId="acd1cb23-3019-4b19-b5f8-8eab1e3e7c04" providerId="ADAL" clId="{CF248DD5-9879-4B19-8987-F0A41A9AADFC}" dt="2025-05-19T14:57:24.591" v="546" actId="20577"/>
        <pc:sldMkLst>
          <pc:docMk/>
          <pc:sldMk cId="1406614936" sldId="368"/>
        </pc:sldMkLst>
        <pc:spChg chg="mod">
          <ac:chgData name="Tasmin Chowdhary" userId="acd1cb23-3019-4b19-b5f8-8eab1e3e7c04" providerId="ADAL" clId="{CF248DD5-9879-4B19-8987-F0A41A9AADFC}" dt="2025-05-19T14:57:24.591" v="546" actId="20577"/>
          <ac:spMkLst>
            <pc:docMk/>
            <pc:sldMk cId="1406614936" sldId="368"/>
            <ac:spMk id="10" creationId="{1500EDB1-D9A0-501B-5345-C8446123A601}"/>
          </ac:spMkLst>
        </pc:spChg>
      </pc:sldChg>
      <pc:sldChg chg="modSp mod">
        <pc:chgData name="Tasmin Chowdhary" userId="acd1cb23-3019-4b19-b5f8-8eab1e3e7c04" providerId="ADAL" clId="{CF248DD5-9879-4B19-8987-F0A41A9AADFC}" dt="2025-05-19T15:57:04.055" v="772" actId="20577"/>
        <pc:sldMkLst>
          <pc:docMk/>
          <pc:sldMk cId="2343016384" sldId="371"/>
        </pc:sldMkLst>
        <pc:spChg chg="mod">
          <ac:chgData name="Tasmin Chowdhary" userId="acd1cb23-3019-4b19-b5f8-8eab1e3e7c04" providerId="ADAL" clId="{CF248DD5-9879-4B19-8987-F0A41A9AADFC}" dt="2025-05-19T14:44:07.534" v="236" actId="1076"/>
          <ac:spMkLst>
            <pc:docMk/>
            <pc:sldMk cId="2343016384" sldId="371"/>
            <ac:spMk id="13" creationId="{9124E90C-2893-BA68-B32C-94494135E96D}"/>
          </ac:spMkLst>
        </pc:spChg>
        <pc:spChg chg="mod">
          <ac:chgData name="Tasmin Chowdhary" userId="acd1cb23-3019-4b19-b5f8-8eab1e3e7c04" providerId="ADAL" clId="{CF248DD5-9879-4B19-8987-F0A41A9AADFC}" dt="2025-05-19T15:57:04.055" v="772" actId="20577"/>
          <ac:spMkLst>
            <pc:docMk/>
            <pc:sldMk cId="2343016384" sldId="371"/>
            <ac:spMk id="21" creationId="{6642C034-5B6C-113D-D34C-CC550B036F65}"/>
          </ac:spMkLst>
        </pc:spChg>
      </pc:sldChg>
      <pc:sldChg chg="modSp mod">
        <pc:chgData name="Tasmin Chowdhary" userId="acd1cb23-3019-4b19-b5f8-8eab1e3e7c04" providerId="ADAL" clId="{CF248DD5-9879-4B19-8987-F0A41A9AADFC}" dt="2025-05-19T16:01:01.971" v="979" actId="20577"/>
        <pc:sldMkLst>
          <pc:docMk/>
          <pc:sldMk cId="1551106690" sldId="372"/>
        </pc:sldMkLst>
        <pc:spChg chg="mod">
          <ac:chgData name="Tasmin Chowdhary" userId="acd1cb23-3019-4b19-b5f8-8eab1e3e7c04" providerId="ADAL" clId="{CF248DD5-9879-4B19-8987-F0A41A9AADFC}" dt="2025-05-19T16:01:01.971" v="979" actId="20577"/>
          <ac:spMkLst>
            <pc:docMk/>
            <pc:sldMk cId="1551106690" sldId="372"/>
            <ac:spMk id="11" creationId="{B65E861E-BDE9-404B-AADF-691ECEE3F68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BEFA6-E516-4380-BEBC-75EF481D58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ID4096"/>
        </a:p>
      </dgm:t>
    </dgm:pt>
    <dgm:pt modelId="{A24254A2-2A30-4B5D-8907-0A325CEF8BC2}">
      <dgm:prSet phldrT="[Text]" custT="1"/>
      <dgm:spPr/>
      <dgm:t>
        <a:bodyPr/>
        <a:lstStyle/>
        <a:p>
          <a:r>
            <a:rPr lang="en-GB" sz="1600" dirty="0"/>
            <a:t>Offshore wind production is set to double in the next 5 years with increased capacity and government ambitions.</a:t>
          </a:r>
          <a:endParaRPr lang="LID4096" sz="1600" dirty="0"/>
        </a:p>
      </dgm:t>
    </dgm:pt>
    <dgm:pt modelId="{8BEFC6F8-0A13-4DED-885A-A7843BF8F3DD}" type="parTrans" cxnId="{2925BCDD-AEF3-4094-B339-40D1C5E841DE}">
      <dgm:prSet/>
      <dgm:spPr/>
      <dgm:t>
        <a:bodyPr/>
        <a:lstStyle/>
        <a:p>
          <a:endParaRPr lang="LID4096"/>
        </a:p>
      </dgm:t>
    </dgm:pt>
    <dgm:pt modelId="{D17E3E18-08A9-4354-ADDC-985983D7F945}" type="sibTrans" cxnId="{2925BCDD-AEF3-4094-B339-40D1C5E841DE}">
      <dgm:prSet/>
      <dgm:spPr/>
      <dgm:t>
        <a:bodyPr/>
        <a:lstStyle/>
        <a:p>
          <a:endParaRPr lang="LID4096"/>
        </a:p>
      </dgm:t>
    </dgm:pt>
    <dgm:pt modelId="{3878A5DB-6CF0-4B08-8B20-2FFB04E54FB6}">
      <dgm:prSet phldrT="[Text]" custT="1"/>
      <dgm:spPr/>
      <dgm:t>
        <a:bodyPr/>
        <a:lstStyle/>
        <a:p>
          <a:r>
            <a:rPr lang="en-GB" sz="1600" dirty="0"/>
            <a:t>More wind production as a share of the power mix leads to a strong price cannibalisation effect.</a:t>
          </a:r>
          <a:endParaRPr lang="LID4096" sz="1600" dirty="0"/>
        </a:p>
      </dgm:t>
    </dgm:pt>
    <dgm:pt modelId="{A86A8DAC-13D7-4779-A943-3CF2E0CCAB71}" type="parTrans" cxnId="{E15C9BFB-057C-42D3-9E5A-09B792153119}">
      <dgm:prSet/>
      <dgm:spPr/>
      <dgm:t>
        <a:bodyPr/>
        <a:lstStyle/>
        <a:p>
          <a:endParaRPr lang="LID4096"/>
        </a:p>
      </dgm:t>
    </dgm:pt>
    <dgm:pt modelId="{1F09CD77-4CAF-4887-B070-BB0D6861469D}" type="sibTrans" cxnId="{E15C9BFB-057C-42D3-9E5A-09B792153119}">
      <dgm:prSet/>
      <dgm:spPr/>
      <dgm:t>
        <a:bodyPr/>
        <a:lstStyle/>
        <a:p>
          <a:endParaRPr lang="LID4096"/>
        </a:p>
      </dgm:t>
    </dgm:pt>
    <dgm:pt modelId="{E6ED70FA-0F9C-4EFD-B26F-95FC8DE996AC}">
      <dgm:prSet phldrT="[Text]" custT="1"/>
      <dgm:spPr/>
      <dgm:t>
        <a:bodyPr/>
        <a:lstStyle/>
        <a:p>
          <a:r>
            <a:rPr lang="en-GB" sz="1600" dirty="0"/>
            <a:t>Government </a:t>
          </a:r>
          <a:r>
            <a:rPr lang="en-GB" sz="1600" dirty="0" err="1"/>
            <a:t>CfDs</a:t>
          </a:r>
          <a:r>
            <a:rPr lang="en-GB" sz="1600" dirty="0"/>
            <a:t> remain an attractive option compared to forecast market capture prices. </a:t>
          </a:r>
          <a:endParaRPr lang="LID4096" sz="1600" dirty="0"/>
        </a:p>
      </dgm:t>
    </dgm:pt>
    <dgm:pt modelId="{6CA8F7A6-75CB-4014-98EC-85A5F9E125D2}" type="parTrans" cxnId="{28F643A3-4E81-4D79-92D3-83A25C76D6A3}">
      <dgm:prSet/>
      <dgm:spPr/>
      <dgm:t>
        <a:bodyPr/>
        <a:lstStyle/>
        <a:p>
          <a:endParaRPr lang="LID4096"/>
        </a:p>
      </dgm:t>
    </dgm:pt>
    <dgm:pt modelId="{0E7FFCE2-DEC7-498B-980D-7304AEA3B3C2}" type="sibTrans" cxnId="{28F643A3-4E81-4D79-92D3-83A25C76D6A3}">
      <dgm:prSet/>
      <dgm:spPr/>
      <dgm:t>
        <a:bodyPr/>
        <a:lstStyle/>
        <a:p>
          <a:endParaRPr lang="LID4096"/>
        </a:p>
      </dgm:t>
    </dgm:pt>
    <dgm:pt modelId="{04E795ED-92E4-4F59-9433-42F71B848C52}">
      <dgm:prSet phldrT="[Text]" custT="1"/>
      <dgm:spPr/>
      <dgm:t>
        <a:bodyPr/>
        <a:lstStyle/>
        <a:p>
          <a:r>
            <a:rPr lang="en-GB" sz="1600" dirty="0"/>
            <a:t>Connections reform to speed up new projects, potential to weigh further on capture prices if new supply is commissioned faster than demand.</a:t>
          </a:r>
          <a:endParaRPr lang="LID4096" sz="1600" dirty="0"/>
        </a:p>
      </dgm:t>
    </dgm:pt>
    <dgm:pt modelId="{2E4F158B-A5C3-4C94-9020-976DAE290752}" type="parTrans" cxnId="{AE6C1B32-43BE-4FAE-9900-99CF509E5813}">
      <dgm:prSet/>
      <dgm:spPr/>
      <dgm:t>
        <a:bodyPr/>
        <a:lstStyle/>
        <a:p>
          <a:endParaRPr lang="LID4096"/>
        </a:p>
      </dgm:t>
    </dgm:pt>
    <dgm:pt modelId="{332048D0-CC92-42DC-904E-725B316B86F9}" type="sibTrans" cxnId="{AE6C1B32-43BE-4FAE-9900-99CF509E5813}">
      <dgm:prSet/>
      <dgm:spPr/>
      <dgm:t>
        <a:bodyPr/>
        <a:lstStyle/>
        <a:p>
          <a:endParaRPr lang="LID4096"/>
        </a:p>
      </dgm:t>
    </dgm:pt>
    <dgm:pt modelId="{907F1F11-AC79-445E-8900-D6383D2D21C2}">
      <dgm:prSet phldrT="[Text]" custT="1"/>
      <dgm:spPr/>
      <dgm:t>
        <a:bodyPr/>
        <a:lstStyle/>
        <a:p>
          <a:r>
            <a:rPr lang="en-US" sz="1600" dirty="0"/>
            <a:t>The UK has one of the lowest offshore wind capture rates in north-west Europe, but the long-run declining trend is limited.</a:t>
          </a:r>
          <a:endParaRPr lang="LID4096" sz="1600" dirty="0"/>
        </a:p>
      </dgm:t>
    </dgm:pt>
    <dgm:pt modelId="{EF1D9D0B-E9FE-496C-8F58-C89239515546}" type="parTrans" cxnId="{26473DC2-BB7C-4488-AC59-D3480FCE97B9}">
      <dgm:prSet/>
      <dgm:spPr/>
      <dgm:t>
        <a:bodyPr/>
        <a:lstStyle/>
        <a:p>
          <a:endParaRPr lang="LID4096"/>
        </a:p>
      </dgm:t>
    </dgm:pt>
    <dgm:pt modelId="{B4412A19-517D-4B71-9477-F1D94381D3D3}" type="sibTrans" cxnId="{26473DC2-BB7C-4488-AC59-D3480FCE97B9}">
      <dgm:prSet/>
      <dgm:spPr/>
      <dgm:t>
        <a:bodyPr/>
        <a:lstStyle/>
        <a:p>
          <a:endParaRPr lang="LID4096"/>
        </a:p>
      </dgm:t>
    </dgm:pt>
    <dgm:pt modelId="{5B79925E-C404-4336-81A9-CE1A9162CDAE}" type="pres">
      <dgm:prSet presAssocID="{9CDBEFA6-E516-4380-BEBC-75EF481D5832}" presName="linear" presStyleCnt="0">
        <dgm:presLayoutVars>
          <dgm:animLvl val="lvl"/>
          <dgm:resizeHandles val="exact"/>
        </dgm:presLayoutVars>
      </dgm:prSet>
      <dgm:spPr/>
    </dgm:pt>
    <dgm:pt modelId="{4C1442BE-BD78-4B8F-9BA8-74A386DCA685}" type="pres">
      <dgm:prSet presAssocID="{A24254A2-2A30-4B5D-8907-0A325CEF8B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2D9E75-39CD-4BEF-A87B-C7084BC08FA9}" type="pres">
      <dgm:prSet presAssocID="{D17E3E18-08A9-4354-ADDC-985983D7F945}" presName="spacer" presStyleCnt="0"/>
      <dgm:spPr/>
    </dgm:pt>
    <dgm:pt modelId="{5A6A54A2-A3E5-494A-9FE7-0203A5941B04}" type="pres">
      <dgm:prSet presAssocID="{3878A5DB-6CF0-4B08-8B20-2FFB04E54F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535F19-67FB-4CCB-981C-00A381D6E665}" type="pres">
      <dgm:prSet presAssocID="{1F09CD77-4CAF-4887-B070-BB0D6861469D}" presName="spacer" presStyleCnt="0"/>
      <dgm:spPr/>
    </dgm:pt>
    <dgm:pt modelId="{739D0AB2-A535-4FCC-893E-E6EF8242A379}" type="pres">
      <dgm:prSet presAssocID="{907F1F11-AC79-445E-8900-D6383D2D21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262D9B-8B08-4572-BF91-E862F9EB4B63}" type="pres">
      <dgm:prSet presAssocID="{B4412A19-517D-4B71-9477-F1D94381D3D3}" presName="spacer" presStyleCnt="0"/>
      <dgm:spPr/>
    </dgm:pt>
    <dgm:pt modelId="{A1D16254-41D4-4AC3-AA19-587AC965B9F4}" type="pres">
      <dgm:prSet presAssocID="{E6ED70FA-0F9C-4EFD-B26F-95FC8DE996A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04368-ACF9-4E95-A651-26149AB9EA67}" type="pres">
      <dgm:prSet presAssocID="{0E7FFCE2-DEC7-498B-980D-7304AEA3B3C2}" presName="spacer" presStyleCnt="0"/>
      <dgm:spPr/>
    </dgm:pt>
    <dgm:pt modelId="{62714E13-EFDC-4DD2-84DC-D8FBA7F46F73}" type="pres">
      <dgm:prSet presAssocID="{04E795ED-92E4-4F59-9433-42F71B848C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5F0D0B-BE54-4BC3-AE5B-FF94DBA09BEE}" type="presOf" srcId="{3878A5DB-6CF0-4B08-8B20-2FFB04E54FB6}" destId="{5A6A54A2-A3E5-494A-9FE7-0203A5941B04}" srcOrd="0" destOrd="0" presId="urn:microsoft.com/office/officeart/2005/8/layout/vList2"/>
    <dgm:cxn modelId="{AE6C1B32-43BE-4FAE-9900-99CF509E5813}" srcId="{9CDBEFA6-E516-4380-BEBC-75EF481D5832}" destId="{04E795ED-92E4-4F59-9433-42F71B848C52}" srcOrd="4" destOrd="0" parTransId="{2E4F158B-A5C3-4C94-9020-976DAE290752}" sibTransId="{332048D0-CC92-42DC-904E-725B316B86F9}"/>
    <dgm:cxn modelId="{CEA31964-89C0-428F-87ED-7BA5D811F7E3}" type="presOf" srcId="{E6ED70FA-0F9C-4EFD-B26F-95FC8DE996AC}" destId="{A1D16254-41D4-4AC3-AA19-587AC965B9F4}" srcOrd="0" destOrd="0" presId="urn:microsoft.com/office/officeart/2005/8/layout/vList2"/>
    <dgm:cxn modelId="{3698D14B-905A-4E5C-8FD0-3927F27ED70B}" type="presOf" srcId="{04E795ED-92E4-4F59-9433-42F71B848C52}" destId="{62714E13-EFDC-4DD2-84DC-D8FBA7F46F73}" srcOrd="0" destOrd="0" presId="urn:microsoft.com/office/officeart/2005/8/layout/vList2"/>
    <dgm:cxn modelId="{56284279-15BF-4DB4-91FA-ECB000CCB74D}" type="presOf" srcId="{A24254A2-2A30-4B5D-8907-0A325CEF8BC2}" destId="{4C1442BE-BD78-4B8F-9BA8-74A386DCA685}" srcOrd="0" destOrd="0" presId="urn:microsoft.com/office/officeart/2005/8/layout/vList2"/>
    <dgm:cxn modelId="{9816CB7D-8E30-4A0C-895E-50B3439999EF}" type="presOf" srcId="{907F1F11-AC79-445E-8900-D6383D2D21C2}" destId="{739D0AB2-A535-4FCC-893E-E6EF8242A379}" srcOrd="0" destOrd="0" presId="urn:microsoft.com/office/officeart/2005/8/layout/vList2"/>
    <dgm:cxn modelId="{28F643A3-4E81-4D79-92D3-83A25C76D6A3}" srcId="{9CDBEFA6-E516-4380-BEBC-75EF481D5832}" destId="{E6ED70FA-0F9C-4EFD-B26F-95FC8DE996AC}" srcOrd="3" destOrd="0" parTransId="{6CA8F7A6-75CB-4014-98EC-85A5F9E125D2}" sibTransId="{0E7FFCE2-DEC7-498B-980D-7304AEA3B3C2}"/>
    <dgm:cxn modelId="{26473DC2-BB7C-4488-AC59-D3480FCE97B9}" srcId="{9CDBEFA6-E516-4380-BEBC-75EF481D5832}" destId="{907F1F11-AC79-445E-8900-D6383D2D21C2}" srcOrd="2" destOrd="0" parTransId="{EF1D9D0B-E9FE-496C-8F58-C89239515546}" sibTransId="{B4412A19-517D-4B71-9477-F1D94381D3D3}"/>
    <dgm:cxn modelId="{2925BCDD-AEF3-4094-B339-40D1C5E841DE}" srcId="{9CDBEFA6-E516-4380-BEBC-75EF481D5832}" destId="{A24254A2-2A30-4B5D-8907-0A325CEF8BC2}" srcOrd="0" destOrd="0" parTransId="{8BEFC6F8-0A13-4DED-885A-A7843BF8F3DD}" sibTransId="{D17E3E18-08A9-4354-ADDC-985983D7F945}"/>
    <dgm:cxn modelId="{E15C9BFB-057C-42D3-9E5A-09B792153119}" srcId="{9CDBEFA6-E516-4380-BEBC-75EF481D5832}" destId="{3878A5DB-6CF0-4B08-8B20-2FFB04E54FB6}" srcOrd="1" destOrd="0" parTransId="{A86A8DAC-13D7-4779-A943-3CF2E0CCAB71}" sibTransId="{1F09CD77-4CAF-4887-B070-BB0D6861469D}"/>
    <dgm:cxn modelId="{CB5A4CFC-8519-4E3A-B427-C7D3850CE036}" type="presOf" srcId="{9CDBEFA6-E516-4380-BEBC-75EF481D5832}" destId="{5B79925E-C404-4336-81A9-CE1A9162CDAE}" srcOrd="0" destOrd="0" presId="urn:microsoft.com/office/officeart/2005/8/layout/vList2"/>
    <dgm:cxn modelId="{EED9CFA9-FBBE-474F-89C8-5A0BD4C78061}" type="presParOf" srcId="{5B79925E-C404-4336-81A9-CE1A9162CDAE}" destId="{4C1442BE-BD78-4B8F-9BA8-74A386DCA685}" srcOrd="0" destOrd="0" presId="urn:microsoft.com/office/officeart/2005/8/layout/vList2"/>
    <dgm:cxn modelId="{1B6D0E68-B697-4FDB-9E10-953973F342BB}" type="presParOf" srcId="{5B79925E-C404-4336-81A9-CE1A9162CDAE}" destId="{C22D9E75-39CD-4BEF-A87B-C7084BC08FA9}" srcOrd="1" destOrd="0" presId="urn:microsoft.com/office/officeart/2005/8/layout/vList2"/>
    <dgm:cxn modelId="{DFB2ADB7-0194-4C9C-B9B7-38A99DF09EB0}" type="presParOf" srcId="{5B79925E-C404-4336-81A9-CE1A9162CDAE}" destId="{5A6A54A2-A3E5-494A-9FE7-0203A5941B04}" srcOrd="2" destOrd="0" presId="urn:microsoft.com/office/officeart/2005/8/layout/vList2"/>
    <dgm:cxn modelId="{5D8E1EE9-2CB6-4438-BAC6-E5CB966F96A4}" type="presParOf" srcId="{5B79925E-C404-4336-81A9-CE1A9162CDAE}" destId="{79535F19-67FB-4CCB-981C-00A381D6E665}" srcOrd="3" destOrd="0" presId="urn:microsoft.com/office/officeart/2005/8/layout/vList2"/>
    <dgm:cxn modelId="{0990C599-DE63-4C26-9BBE-95F7F9ABC29D}" type="presParOf" srcId="{5B79925E-C404-4336-81A9-CE1A9162CDAE}" destId="{739D0AB2-A535-4FCC-893E-E6EF8242A379}" srcOrd="4" destOrd="0" presId="urn:microsoft.com/office/officeart/2005/8/layout/vList2"/>
    <dgm:cxn modelId="{EEB33210-B447-49FC-AAB6-771AF2B37DE2}" type="presParOf" srcId="{5B79925E-C404-4336-81A9-CE1A9162CDAE}" destId="{89262D9B-8B08-4572-BF91-E862F9EB4B63}" srcOrd="5" destOrd="0" presId="urn:microsoft.com/office/officeart/2005/8/layout/vList2"/>
    <dgm:cxn modelId="{E6DDFA21-EF3F-42F5-8B29-05BF7C211146}" type="presParOf" srcId="{5B79925E-C404-4336-81A9-CE1A9162CDAE}" destId="{A1D16254-41D4-4AC3-AA19-587AC965B9F4}" srcOrd="6" destOrd="0" presId="urn:microsoft.com/office/officeart/2005/8/layout/vList2"/>
    <dgm:cxn modelId="{3695B7F8-6A30-4593-B756-AD5DF1C4D8D8}" type="presParOf" srcId="{5B79925E-C404-4336-81A9-CE1A9162CDAE}" destId="{47904368-ACF9-4E95-A651-26149AB9EA67}" srcOrd="7" destOrd="0" presId="urn:microsoft.com/office/officeart/2005/8/layout/vList2"/>
    <dgm:cxn modelId="{2F171D8C-D310-48BA-A809-785500167652}" type="presParOf" srcId="{5B79925E-C404-4336-81A9-CE1A9162CDAE}" destId="{62714E13-EFDC-4DD2-84DC-D8FBA7F46F7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442BE-BD78-4B8F-9BA8-74A386DCA685}">
      <dsp:nvSpPr>
        <dsp:cNvPr id="0" name=""/>
        <dsp:cNvSpPr/>
      </dsp:nvSpPr>
      <dsp:spPr>
        <a:xfrm>
          <a:off x="0" y="12937"/>
          <a:ext cx="10129699" cy="73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Offshore wind production is set to double in the next 5 years with increased capacity and government ambitions.</a:t>
          </a:r>
          <a:endParaRPr lang="LID4096" sz="1600" kern="1200" dirty="0"/>
        </a:p>
      </dsp:txBody>
      <dsp:txXfrm>
        <a:off x="35640" y="48577"/>
        <a:ext cx="10058419" cy="658800"/>
      </dsp:txXfrm>
    </dsp:sp>
    <dsp:sp modelId="{5A6A54A2-A3E5-494A-9FE7-0203A5941B04}">
      <dsp:nvSpPr>
        <dsp:cNvPr id="0" name=""/>
        <dsp:cNvSpPr/>
      </dsp:nvSpPr>
      <dsp:spPr>
        <a:xfrm>
          <a:off x="0" y="855337"/>
          <a:ext cx="10129699" cy="730080"/>
        </a:xfrm>
        <a:prstGeom prst="roundRect">
          <a:avLst/>
        </a:prstGeom>
        <a:solidFill>
          <a:schemeClr val="accent2">
            <a:hueOff val="1325504"/>
            <a:satOff val="3440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More wind production as a share of the power mix leads to a strong price cannibalisation effect.</a:t>
          </a:r>
          <a:endParaRPr lang="LID4096" sz="1600" kern="1200" dirty="0"/>
        </a:p>
      </dsp:txBody>
      <dsp:txXfrm>
        <a:off x="35640" y="890977"/>
        <a:ext cx="10058419" cy="658800"/>
      </dsp:txXfrm>
    </dsp:sp>
    <dsp:sp modelId="{739D0AB2-A535-4FCC-893E-E6EF8242A379}">
      <dsp:nvSpPr>
        <dsp:cNvPr id="0" name=""/>
        <dsp:cNvSpPr/>
      </dsp:nvSpPr>
      <dsp:spPr>
        <a:xfrm>
          <a:off x="0" y="1697738"/>
          <a:ext cx="10129699" cy="730080"/>
        </a:xfrm>
        <a:prstGeom prst="roundRect">
          <a:avLst/>
        </a:prstGeom>
        <a:solidFill>
          <a:schemeClr val="accent2">
            <a:hueOff val="2651009"/>
            <a:satOff val="6879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UK has one of the lowest offshore wind capture rates in north-west Europe, but the long-run declining trend is limited.</a:t>
          </a:r>
          <a:endParaRPr lang="LID4096" sz="1600" kern="1200" dirty="0"/>
        </a:p>
      </dsp:txBody>
      <dsp:txXfrm>
        <a:off x="35640" y="1733378"/>
        <a:ext cx="10058419" cy="658800"/>
      </dsp:txXfrm>
    </dsp:sp>
    <dsp:sp modelId="{A1D16254-41D4-4AC3-AA19-587AC965B9F4}">
      <dsp:nvSpPr>
        <dsp:cNvPr id="0" name=""/>
        <dsp:cNvSpPr/>
      </dsp:nvSpPr>
      <dsp:spPr>
        <a:xfrm>
          <a:off x="0" y="2540138"/>
          <a:ext cx="10129699" cy="730080"/>
        </a:xfrm>
        <a:prstGeom prst="roundRect">
          <a:avLst/>
        </a:prstGeom>
        <a:solidFill>
          <a:schemeClr val="accent2">
            <a:hueOff val="3976513"/>
            <a:satOff val="10319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Government </a:t>
          </a:r>
          <a:r>
            <a:rPr lang="en-GB" sz="1600" kern="1200" dirty="0" err="1"/>
            <a:t>CfDs</a:t>
          </a:r>
          <a:r>
            <a:rPr lang="en-GB" sz="1600" kern="1200" dirty="0"/>
            <a:t> remain an attractive option compared to forecast market capture prices. </a:t>
          </a:r>
          <a:endParaRPr lang="LID4096" sz="1600" kern="1200" dirty="0"/>
        </a:p>
      </dsp:txBody>
      <dsp:txXfrm>
        <a:off x="35640" y="2575778"/>
        <a:ext cx="10058419" cy="658800"/>
      </dsp:txXfrm>
    </dsp:sp>
    <dsp:sp modelId="{62714E13-EFDC-4DD2-84DC-D8FBA7F46F73}">
      <dsp:nvSpPr>
        <dsp:cNvPr id="0" name=""/>
        <dsp:cNvSpPr/>
      </dsp:nvSpPr>
      <dsp:spPr>
        <a:xfrm>
          <a:off x="0" y="3382538"/>
          <a:ext cx="10129699" cy="730080"/>
        </a:xfrm>
        <a:prstGeom prst="roundRect">
          <a:avLst/>
        </a:prstGeom>
        <a:solidFill>
          <a:schemeClr val="accent2">
            <a:hueOff val="5302017"/>
            <a:satOff val="13759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Connections reform to speed up new projects, potential to weigh further on capture prices if new supply is commissioned faster than demand.</a:t>
          </a:r>
          <a:endParaRPr lang="LID4096" sz="1600" kern="1200" dirty="0"/>
        </a:p>
      </dsp:txBody>
      <dsp:txXfrm>
        <a:off x="35640" y="3418178"/>
        <a:ext cx="10058419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C441A-38AD-4EFA-9A6E-2215DAEAC14D}" type="datetimeFigureOut">
              <a:rPr lang="nb-NO" smtClean="0"/>
              <a:t>19.05.2025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6F5BF-4F62-467F-84AC-9317CA1ED3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6F5BF-4F62-467F-84AC-9317CA1ED35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76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F5BF-4F62-467F-84AC-9317CA1ED35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20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F5BF-4F62-467F-84AC-9317CA1ED35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46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F5BF-4F62-467F-84AC-9317CA1ED35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53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Still need to have applied for Development Consent Order in England and Wales</a:t>
            </a:r>
          </a:p>
          <a:p>
            <a:pPr marL="228600" indent="-228600">
              <a:buAutoNum type="arabicPeriod"/>
            </a:pPr>
            <a:r>
              <a:rPr lang="en-US" dirty="0"/>
              <a:t>Aim to keep up to date with technology advancement, global supply chain costs and consumer bills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F5BF-4F62-467F-84AC-9317CA1ED35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80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PCF would be initially £2500/MW but increase by £2500/MW every 6 months up to a maximum £10000/MW</a:t>
            </a:r>
          </a:p>
          <a:p>
            <a:r>
              <a:rPr lang="en-US" dirty="0"/>
              <a:t>Bi-annual application window. Must meet certain criteria to be put in Gate 1 or 2 </a:t>
            </a:r>
          </a:p>
          <a:p>
            <a:r>
              <a:rPr lang="en-US" dirty="0"/>
              <a:t>https://www.ofgem.gov.uk/sites/default/files/2025-04/CMP434-Final-Decision.pdf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F5BF-4F62-467F-84AC-9317CA1ED35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41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dark blu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D008561-F69B-42BE-9A82-C54BE78E2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2431" y="2759744"/>
            <a:ext cx="4007138" cy="11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wo large raph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FBDF9D2B-D7EA-65B5-48F3-1BEFD0E6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FAFF7E-985C-2603-6EE7-38B191E7FFE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3429" y="1802925"/>
            <a:ext cx="5599993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84F8A63-BE50-3C97-1406-671ADF4CB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0488" y="1802925"/>
            <a:ext cx="5599993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9573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four large raph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FBDF9D2B-D7EA-65B5-48F3-1BEFD0E6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FAFF7E-985C-2603-6EE7-38B191E7FFE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8299" y="1366497"/>
            <a:ext cx="5382066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84F8A63-BE50-3C97-1406-671ADF4CB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51635" y="1366497"/>
            <a:ext cx="5382065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FFFFE5B-D5F2-600C-6623-B08F4666D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8299" y="3855174"/>
            <a:ext cx="5382066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D459AFF-397F-0631-A18E-1E2E5F95984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51635" y="3855174"/>
            <a:ext cx="5382065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6748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ix large raph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FBDF9D2B-D7EA-65B5-48F3-1BEFD0E6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FAFF7E-985C-2603-6EE7-38B191E7FFE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8299" y="1366497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84F8A63-BE50-3C97-1406-671ADF4CB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57988" y="1366497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FFFFE5B-D5F2-600C-6623-B08F4666D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8299" y="3855174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D459AFF-397F-0631-A18E-1E2E5F95984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57988" y="3855174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1F12281-25D7-765B-95FE-4FFC45B03F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57677" y="1366497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579AA83-F686-ACF9-4A07-69D75D329FB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57677" y="3855174"/>
            <a:ext cx="3676023" cy="2392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851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F43B1242-804B-8A8F-B3FB-09D9FCC56443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33427" y="1795907"/>
            <a:ext cx="11307054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B0D13181-E199-2CA8-A6F6-ADB60809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444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795907"/>
            <a:ext cx="7828357" cy="42318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14342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 points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795907"/>
            <a:ext cx="5575123" cy="42318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6DC7C1D-064A-C3CA-8913-DCB99EE8E4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8578" y="1795907"/>
            <a:ext cx="5575123" cy="42318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83120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 side and bullet points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562013"/>
            <a:ext cx="5575123" cy="44657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0B288E2-1437-8F39-03B2-B75C4AB26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0488" y="1568917"/>
            <a:ext cx="5599993" cy="4465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5442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side and bullet points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8578" y="1562013"/>
            <a:ext cx="5575123" cy="44657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0B288E2-1437-8F39-03B2-B75C4AB26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8299" y="1568917"/>
            <a:ext cx="5599993" cy="4465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9202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29" y="466419"/>
            <a:ext cx="7370863" cy="3542187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r>
              <a:rPr lang="en-GB" noProof="0" dirty="0"/>
              <a:t>“Click to add a quote”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0B288E2-1437-8F39-03B2-B75C4AB26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39911" y="2364387"/>
            <a:ext cx="3747278" cy="3670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BB21EE8-6B85-093A-C46A-940897BBE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891" y="4275456"/>
            <a:ext cx="3661401" cy="641391"/>
          </a:xfrm>
          <a:prstGeom prst="rect">
            <a:avLst/>
          </a:prstGeom>
        </p:spPr>
        <p:txBody>
          <a:bodyPr anchor="t"/>
          <a:lstStyle>
            <a:lvl1pPr marL="19050" indent="0">
              <a:buNone/>
              <a:defRPr b="1">
                <a:solidFill>
                  <a:schemeClr val="accent2"/>
                </a:solidFill>
              </a:defRPr>
            </a:lvl1pPr>
            <a:lvl2pPr marL="180975" indent="0">
              <a:buNone/>
              <a:defRPr>
                <a:solidFill>
                  <a:schemeClr val="accent2"/>
                </a:solidFill>
              </a:defRPr>
            </a:lvl2pPr>
            <a:lvl3pPr marL="357188" indent="0">
              <a:buNone/>
              <a:defRPr>
                <a:solidFill>
                  <a:schemeClr val="accent2"/>
                </a:solidFill>
              </a:defRPr>
            </a:lvl3pPr>
            <a:lvl4pPr marL="538163" indent="0">
              <a:buNone/>
              <a:defRPr>
                <a:solidFill>
                  <a:schemeClr val="accent2"/>
                </a:solidFill>
              </a:defRPr>
            </a:lvl4pPr>
            <a:lvl5pPr marL="719137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337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2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795907"/>
            <a:ext cx="5575123" cy="4231831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8580" y="1795907"/>
            <a:ext cx="5575123" cy="4231831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3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in box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BA6B68-35D3-4B69-9BF3-54D195E4CB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2385" y="226243"/>
            <a:ext cx="9389656" cy="641022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145" y="4056981"/>
            <a:ext cx="11341043" cy="2354873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lnSpc>
                <a:spcPts val="7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GB" dirty="0"/>
              <a:t> to edit Master </a:t>
            </a:r>
            <a:br>
              <a:rPr lang="en-GB" dirty="0"/>
            </a:br>
            <a:r>
              <a:rPr lang="en-GB" dirty="0"/>
              <a:t>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08656" y="446146"/>
            <a:ext cx="4637198" cy="3460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14 May 2025, All-Energy Conference, Glasgow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AC237D5-56B0-5B14-43A2-5C02C1FB5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46" y="446146"/>
            <a:ext cx="1223166" cy="34600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B9DE31-B45A-46A3-E7FE-25B5C5CFBA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969443"/>
            <a:ext cx="4248460" cy="641391"/>
          </a:xfrm>
          <a:prstGeom prst="rect">
            <a:avLst/>
          </a:prstGeom>
        </p:spPr>
        <p:txBody>
          <a:bodyPr anchor="b"/>
          <a:lstStyle>
            <a:lvl1pPr marL="19050" indent="0">
              <a:buNone/>
              <a:defRPr b="1">
                <a:solidFill>
                  <a:schemeClr val="accent2"/>
                </a:solidFill>
              </a:defRPr>
            </a:lvl1pPr>
            <a:lvl2pPr marL="180975" indent="0">
              <a:buNone/>
              <a:defRPr>
                <a:solidFill>
                  <a:schemeClr val="accent2"/>
                </a:solidFill>
              </a:defRPr>
            </a:lvl2pPr>
            <a:lvl3pPr marL="357188" indent="0">
              <a:buNone/>
              <a:defRPr>
                <a:solidFill>
                  <a:schemeClr val="accent2"/>
                </a:solidFill>
              </a:defRPr>
            </a:lvl3pPr>
            <a:lvl4pPr marL="538163" indent="0">
              <a:buNone/>
              <a:defRPr>
                <a:solidFill>
                  <a:schemeClr val="accent2"/>
                </a:solidFill>
              </a:defRPr>
            </a:lvl4pPr>
            <a:lvl5pPr marL="719137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50537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3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795907"/>
            <a:ext cx="3676023" cy="4231831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7988" y="1795907"/>
            <a:ext cx="3676023" cy="4231831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65BF988-0B7A-C23C-873E-3A970AAF50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4458" y="1795907"/>
            <a:ext cx="3676023" cy="4231831"/>
          </a:xfrm>
          <a:prstGeom prst="roundRect">
            <a:avLst>
              <a:gd name="adj" fmla="val 5975"/>
            </a:avLst>
          </a:prstGeom>
          <a:solidFill>
            <a:schemeClr val="accent3">
              <a:lumMod val="75000"/>
            </a:schemeClr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95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4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366498"/>
            <a:ext cx="5575123" cy="2392004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8580" y="1366497"/>
            <a:ext cx="5575123" cy="2392004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32D858D-7A38-42A1-E8AA-F6BBBDFB01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8580" y="3855174"/>
            <a:ext cx="5575123" cy="2392004"/>
          </a:xfrm>
          <a:prstGeom prst="roundRect">
            <a:avLst>
              <a:gd name="adj" fmla="val 5975"/>
            </a:avLst>
          </a:prstGeom>
          <a:solidFill>
            <a:schemeClr val="tx1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9F0F9F-BBD7-6934-7B5F-00660DBFD9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8299" y="3855174"/>
            <a:ext cx="5575123" cy="2392004"/>
          </a:xfrm>
          <a:prstGeom prst="roundRect">
            <a:avLst>
              <a:gd name="adj" fmla="val 5975"/>
            </a:avLst>
          </a:prstGeom>
          <a:solidFill>
            <a:schemeClr val="accent3">
              <a:lumMod val="75000"/>
            </a:schemeClr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14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6 box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366498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7988" y="1366497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32D858D-7A38-42A1-E8AA-F6BBBDFB01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7988" y="3855174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tx1"/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9F0F9F-BBD7-6934-7B5F-00660DBFD9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8299" y="3855174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accent2">
              <a:lumMod val="75000"/>
            </a:schemeClr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F8A074B-4527-0016-BD9C-9BBF6CBFEC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57677" y="1366497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accent3">
              <a:lumMod val="75000"/>
            </a:schemeClr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C94892E-93D3-A7C1-3319-F75B1C65D9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57676" y="3855174"/>
            <a:ext cx="3676023" cy="2392004"/>
          </a:xfrm>
          <a:prstGeom prst="roundRect">
            <a:avLst>
              <a:gd name="adj" fmla="val 5975"/>
            </a:avLst>
          </a:prstGeom>
          <a:solidFill>
            <a:schemeClr val="tx1">
              <a:lumMod val="75000"/>
            </a:schemeClr>
          </a:solidFill>
        </p:spPr>
        <p:txBody>
          <a:bodyPr lIns="216000" tIns="216000" rIns="216000" bIns="216000"/>
          <a:lstStyle>
            <a:lvl1pPr marL="1905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282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llustration of proc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A97DA21-7F24-0CB0-3DDB-BACDE7679AA2}"/>
              </a:ext>
            </a:extLst>
          </p:cNvPr>
          <p:cNvSpPr/>
          <p:nvPr userDrawn="1"/>
        </p:nvSpPr>
        <p:spPr>
          <a:xfrm rot="10800000">
            <a:off x="428837" y="4250285"/>
            <a:ext cx="11358350" cy="1791349"/>
          </a:xfrm>
          <a:prstGeom prst="rect">
            <a:avLst/>
          </a:prstGeom>
          <a:gradFill flip="none" rotWithShape="1">
            <a:gsLst>
              <a:gs pos="15000">
                <a:schemeClr val="bg2">
                  <a:lumMod val="90000"/>
                  <a:lumOff val="10000"/>
                  <a:shade val="30000"/>
                  <a:satMod val="11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08000" rIns="108000" bIns="108000" rtlCol="0" anchor="ctr"/>
          <a:lstStyle/>
          <a:p>
            <a:pPr lvl="0"/>
            <a:endParaRPr lang="en-PL" sz="1600">
              <a:solidFill>
                <a:schemeClr val="tx1"/>
              </a:solidFill>
              <a:latin typeface="Untitled Sans"/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ACEDA9-C5AC-74B3-FA01-0D29E02A4911}"/>
              </a:ext>
            </a:extLst>
          </p:cNvPr>
          <p:cNvCxnSpPr>
            <a:cxnSpLocks/>
          </p:cNvCxnSpPr>
          <p:nvPr userDrawn="1"/>
        </p:nvCxnSpPr>
        <p:spPr>
          <a:xfrm>
            <a:off x="411966" y="4240802"/>
            <a:ext cx="11368069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EE1FF6A-EC55-431D-10C9-3F5A1414787F}"/>
              </a:ext>
            </a:extLst>
          </p:cNvPr>
          <p:cNvSpPr/>
          <p:nvPr userDrawn="1"/>
        </p:nvSpPr>
        <p:spPr>
          <a:xfrm>
            <a:off x="11329804" y="4159956"/>
            <a:ext cx="180660" cy="18066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titled Sans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692224-FE4D-3029-3E3F-8645B49E66CD}"/>
              </a:ext>
            </a:extLst>
          </p:cNvPr>
          <p:cNvSpPr/>
          <p:nvPr userDrawn="1"/>
        </p:nvSpPr>
        <p:spPr>
          <a:xfrm>
            <a:off x="681536" y="4159956"/>
            <a:ext cx="180660" cy="18066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titled Sans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AC57D5-5248-DF32-DD68-4D6E6D42FE49}"/>
              </a:ext>
            </a:extLst>
          </p:cNvPr>
          <p:cNvSpPr/>
          <p:nvPr userDrawn="1"/>
        </p:nvSpPr>
        <p:spPr>
          <a:xfrm>
            <a:off x="3343603" y="4159956"/>
            <a:ext cx="180660" cy="18066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titled Sans"/>
              <a:ea typeface="+mn-ea"/>
              <a:cs typeface="+mn-cs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28339A7-0F70-E51E-F595-6A8BF74F76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5846" y="4431653"/>
            <a:ext cx="912039" cy="30578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>
            <a:lvl1pPr>
              <a:defRPr kumimoji="0" lang="en-PL" sz="1200" b="0" i="0" u="none" strike="noStrike" cap="none" spc="0" normalizeH="0" baseline="0" dirty="0">
                <a:ln>
                  <a:noFill/>
                </a:ln>
                <a:solidFill>
                  <a:srgbClr val="8FB9CC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</a:lstStyle>
          <a:p>
            <a:pPr marL="0" marR="0" lvl="0" indent="0"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Edit step</a:t>
            </a:r>
            <a:endParaRPr lang="en-PL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8EB6FCB-3915-DB04-429E-A1C3AE4BF3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913" y="4431653"/>
            <a:ext cx="912039" cy="30578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>
            <a:lvl1pPr>
              <a:defRPr kumimoji="0" lang="en-PL" sz="1200" b="0" i="0" u="none" strike="noStrike" cap="none" spc="0" normalizeH="0" baseline="0" dirty="0">
                <a:ln>
                  <a:noFill/>
                </a:ln>
                <a:solidFill>
                  <a:srgbClr val="8FB9CC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</a:lstStyle>
          <a:p>
            <a:pPr marL="0" marR="0" lvl="0" indent="0"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Edit step</a:t>
            </a:r>
            <a:endParaRPr lang="en-PL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4AAC3A-608F-0CE3-4B99-8ADBAD14370B}"/>
              </a:ext>
            </a:extLst>
          </p:cNvPr>
          <p:cNvSpPr/>
          <p:nvPr userDrawn="1"/>
        </p:nvSpPr>
        <p:spPr>
          <a:xfrm>
            <a:off x="6005670" y="4159956"/>
            <a:ext cx="180660" cy="18066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titled San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D84A3B-678B-4E03-CDAE-5AE05FDD106C}"/>
              </a:ext>
            </a:extLst>
          </p:cNvPr>
          <p:cNvSpPr/>
          <p:nvPr userDrawn="1"/>
        </p:nvSpPr>
        <p:spPr>
          <a:xfrm>
            <a:off x="8667737" y="4159956"/>
            <a:ext cx="180660" cy="18066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titled Sans"/>
              <a:ea typeface="+mn-ea"/>
              <a:cs typeface="+mn-cs"/>
            </a:endParaRP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5D94A07-D2C7-FCCB-DB93-89FEB86097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9980" y="4431653"/>
            <a:ext cx="912039" cy="30578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>
            <a:lvl1pPr>
              <a:defRPr kumimoji="0" lang="en-PL" sz="1200" b="0" i="0" u="none" strike="noStrike" cap="none" spc="0" normalizeH="0" baseline="0" dirty="0">
                <a:ln>
                  <a:noFill/>
                </a:ln>
                <a:solidFill>
                  <a:srgbClr val="8FB9CC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</a:lstStyle>
          <a:p>
            <a:pPr marL="0" marR="0" lvl="0" indent="0"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Edit step</a:t>
            </a:r>
            <a:endParaRPr lang="en-PL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2750FC65-023A-6699-CD80-389CE19057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2047" y="4431653"/>
            <a:ext cx="912039" cy="30578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>
            <a:lvl1pPr>
              <a:defRPr kumimoji="0" lang="en-PL" sz="1200" b="0" i="0" u="none" strike="noStrike" cap="none" spc="0" normalizeH="0" baseline="0" dirty="0">
                <a:ln>
                  <a:noFill/>
                </a:ln>
                <a:solidFill>
                  <a:srgbClr val="8FB9CC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</a:lstStyle>
          <a:p>
            <a:pPr marL="0" marR="0" lvl="0" indent="0"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Edit step</a:t>
            </a:r>
            <a:endParaRPr lang="en-PL" dirty="0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36A6069F-E9DD-EBDE-C17D-1F04825DB3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964115" y="4431653"/>
            <a:ext cx="912039" cy="30578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>
            <a:lvl1pPr>
              <a:defRPr kumimoji="0" lang="en-PL" sz="1200" b="0" i="0" u="none" strike="noStrike" cap="none" spc="0" normalizeH="0" baseline="0" dirty="0">
                <a:ln>
                  <a:noFill/>
                </a:ln>
                <a:solidFill>
                  <a:srgbClr val="8FB9CC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</a:lstStyle>
          <a:p>
            <a:pPr marL="0" marR="0" lvl="0" indent="0" algn="ctr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Edit step</a:t>
            </a:r>
            <a:endParaRPr lang="en-P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81B7DE2-A107-459F-AC1F-3B0470C41D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846" y="1529710"/>
            <a:ext cx="2260600" cy="2314273"/>
          </a:xfrm>
          <a:prstGeom prst="roundRect">
            <a:avLst>
              <a:gd name="adj" fmla="val 9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F3AEB48B-10E7-5F71-D863-9428F0B46D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40773" y="1529710"/>
            <a:ext cx="2260600" cy="2314273"/>
          </a:xfrm>
          <a:prstGeom prst="roundRect">
            <a:avLst>
              <a:gd name="adj" fmla="val 9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E087E842-A574-C4FF-CB62-5DE0F87F33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65700" y="1529710"/>
            <a:ext cx="2260600" cy="2314273"/>
          </a:xfrm>
          <a:prstGeom prst="roundRect">
            <a:avLst>
              <a:gd name="adj" fmla="val 9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CD9CDAB9-2257-9506-9323-1A1957EBE91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90627" y="1529710"/>
            <a:ext cx="2260600" cy="2314273"/>
          </a:xfrm>
          <a:prstGeom prst="roundRect">
            <a:avLst>
              <a:gd name="adj" fmla="val 9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09E0CAD5-80F1-0474-2B54-2B13157029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15554" y="1529710"/>
            <a:ext cx="2260600" cy="2314273"/>
          </a:xfrm>
          <a:prstGeom prst="roundRect">
            <a:avLst>
              <a:gd name="adj" fmla="val 95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17640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1C4DC98-3CDF-CB8E-CA96-B8BF00C11D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3428" y="1390219"/>
            <a:ext cx="10265049" cy="38047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>
            <a:lvl1pPr marL="0" indent="0">
              <a:buNone/>
              <a:defRPr lang="en-PL" sz="1400" dirty="0">
                <a:solidFill>
                  <a:schemeClr val="tx1"/>
                </a:solidFill>
                <a:latin typeface="Untitled Sans"/>
              </a:defRPr>
            </a:lvl1pPr>
          </a:lstStyle>
          <a:p>
            <a:pPr marL="285750" marR="0" lvl="0" indent="-28575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Edit process</a:t>
            </a:r>
            <a:endParaRPr lang="en-PL" dirty="0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37141A8-D8CD-A04F-C8B6-AF69825A69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5056" y="1985085"/>
            <a:ext cx="7375540" cy="2605296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>
            <a:lvl1pPr marL="0" indent="0">
              <a:buNone/>
              <a:defRPr lang="en-PL" sz="1400" dirty="0">
                <a:solidFill>
                  <a:schemeClr val="tx1"/>
                </a:solidFill>
                <a:latin typeface="Untitled Sans"/>
              </a:defRPr>
            </a:lvl1pPr>
          </a:lstStyle>
          <a:p>
            <a:pPr marL="285750" marR="0" lvl="0" indent="-28575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Edit process</a:t>
            </a:r>
            <a:endParaRPr lang="en-P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1CCA91E-3231-8524-0776-A4AC0EFEE6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3521" y="2398007"/>
            <a:ext cx="4303163" cy="17794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>
            <a:lvl1pPr marL="0" indent="0" algn="r">
              <a:buNone/>
              <a:defRPr lang="en-PL" sz="1400" dirty="0">
                <a:solidFill>
                  <a:schemeClr val="bg2"/>
                </a:solidFill>
                <a:latin typeface="Untitled Sans"/>
              </a:defRPr>
            </a:lvl1pPr>
          </a:lstStyle>
          <a:p>
            <a:pPr marL="285750" marR="0" lvl="0" indent="-28575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Edit process</a:t>
            </a:r>
            <a:endParaRPr lang="en-P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B78587-9B11-DF71-A37C-2A2D9DC084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0418" y="2680038"/>
            <a:ext cx="1216800" cy="1216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bg2"/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Edit process</a:t>
            </a:r>
            <a:endParaRPr lang="en-PL" dirty="0"/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180D2EE6-7AF3-49B2-A9EE-6A743E6873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428" y="5346304"/>
            <a:ext cx="2603790" cy="814538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B2D90DAD-219F-1EDA-1B56-B7F9BC7C9B2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50085" y="5346304"/>
            <a:ext cx="2603790" cy="814538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A254C60-408E-9A21-0F3A-6986C7C6E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6742" y="5346304"/>
            <a:ext cx="2603790" cy="814538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29C8F3F-7613-7241-0957-524BD7A405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83399" y="5346304"/>
            <a:ext cx="2603790" cy="814538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78626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80E7912-44E7-9362-0633-3FDEBFC06530}"/>
              </a:ext>
            </a:extLst>
          </p:cNvPr>
          <p:cNvSpPr/>
          <p:nvPr userDrawn="1"/>
        </p:nvSpPr>
        <p:spPr>
          <a:xfrm>
            <a:off x="4017818" y="1350818"/>
            <a:ext cx="4156364" cy="415636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BF0CFE-52CC-E378-CD3D-BB7D4F91BE74}"/>
              </a:ext>
            </a:extLst>
          </p:cNvPr>
          <p:cNvSpPr/>
          <p:nvPr userDrawn="1"/>
        </p:nvSpPr>
        <p:spPr>
          <a:xfrm>
            <a:off x="3053334" y="386334"/>
            <a:ext cx="6085332" cy="6085332"/>
          </a:xfrm>
          <a:prstGeom prst="ellipse">
            <a:avLst/>
          </a:prstGeom>
          <a:noFill/>
          <a:ln w="127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D4B99E-F5FB-E2DD-E43D-7A0C5179CFB4}"/>
              </a:ext>
            </a:extLst>
          </p:cNvPr>
          <p:cNvSpPr/>
          <p:nvPr userDrawn="1"/>
        </p:nvSpPr>
        <p:spPr>
          <a:xfrm>
            <a:off x="1641233" y="-1025767"/>
            <a:ext cx="8909535" cy="8909535"/>
          </a:xfrm>
          <a:prstGeom prst="ellipse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12271" y="1963151"/>
            <a:ext cx="3461714" cy="558351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108000" tIns="108000" rIns="108000" bIns="216000">
            <a:spAutoFit/>
          </a:bodyPr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2169" y="887410"/>
            <a:ext cx="3461714" cy="558351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108000" tIns="108000" rIns="108000" bIns="216000">
            <a:spAutoFit/>
          </a:bodyPr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32D858D-7A38-42A1-E8AA-F6BBBDFB01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4182" y="4275116"/>
            <a:ext cx="3461714" cy="558351"/>
          </a:xfrm>
          <a:prstGeom prst="roundRect">
            <a:avLst>
              <a:gd name="adj" fmla="val 5975"/>
            </a:avLst>
          </a:prstGeom>
          <a:solidFill>
            <a:schemeClr val="tx1"/>
          </a:solidFill>
        </p:spPr>
        <p:txBody>
          <a:bodyPr lIns="108000" tIns="108000" rIns="108000" bIns="216000">
            <a:spAutoFit/>
          </a:bodyPr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9F0F9F-BBD7-6934-7B5F-00660DBFD9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6079" y="4958293"/>
            <a:ext cx="3461714" cy="558351"/>
          </a:xfrm>
          <a:prstGeom prst="roundRect">
            <a:avLst>
              <a:gd name="adj" fmla="val 5975"/>
            </a:avLst>
          </a:prstGeom>
          <a:solidFill>
            <a:schemeClr val="accent3">
              <a:lumMod val="75000"/>
            </a:schemeClr>
          </a:solidFill>
        </p:spPr>
        <p:txBody>
          <a:bodyPr lIns="108000" tIns="108000" rIns="108000" bIns="216000">
            <a:spAutoFit/>
          </a:bodyPr>
          <a:lstStyle>
            <a:lvl1pPr marL="19050" indent="0">
              <a:buNone/>
              <a:defRPr sz="14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D1025A-7CF0-CDAA-FDC6-7A548D306474}"/>
              </a:ext>
            </a:extLst>
          </p:cNvPr>
          <p:cNvSpPr/>
          <p:nvPr userDrawn="1"/>
        </p:nvSpPr>
        <p:spPr>
          <a:xfrm>
            <a:off x="166704" y="-2500296"/>
            <a:ext cx="11858592" cy="11858592"/>
          </a:xfrm>
          <a:prstGeom prst="ellipse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793" y="2927635"/>
            <a:ext cx="3696414" cy="1002731"/>
          </a:xfrm>
          <a:prstGeom prst="rect">
            <a:avLst/>
          </a:prstGeom>
        </p:spPr>
        <p:txBody>
          <a:bodyPr/>
          <a:lstStyle>
            <a:lvl1pPr algn="ctr"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8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1889384-7D2A-1567-DD10-9C067FA50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661" y="2842956"/>
            <a:ext cx="2237804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B873C72-F9C6-FE0A-20FA-0D10748487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662" y="3323379"/>
            <a:ext cx="2237803" cy="2528786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5ABC85C-0FF6-A776-4E5F-AAC9BF9BC4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62379" y="2842956"/>
            <a:ext cx="2237804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20773C6-037D-02D9-8EB9-AC82BAD64B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2380" y="3323379"/>
            <a:ext cx="2237803" cy="2528786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77212494-8C13-9F1B-76DC-0B767E97AB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7097" y="2842956"/>
            <a:ext cx="2237804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61A39550-C8E7-68C2-3BF5-96F48941C0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7098" y="3323379"/>
            <a:ext cx="2237803" cy="2528786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579CA56-FBBC-AE8C-F4CD-D19959562D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91815" y="2842956"/>
            <a:ext cx="2237804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F65EEC62-F025-DFBF-DFAD-CCC5E96B07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91816" y="3323379"/>
            <a:ext cx="2237803" cy="2528786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AF9A5D-131E-CD7B-1CCF-F560E2CEF3DA}"/>
              </a:ext>
            </a:extLst>
          </p:cNvPr>
          <p:cNvSpPr/>
          <p:nvPr userDrawn="1"/>
        </p:nvSpPr>
        <p:spPr>
          <a:xfrm>
            <a:off x="347661" y="1520592"/>
            <a:ext cx="1194537" cy="11945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6E502301-AB75-663E-DC5F-57AFAE2EABAE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9606534" y="2842956"/>
            <a:ext cx="2237804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2C9C7672-C084-1BA7-6E6D-2D8EF8AC952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606535" y="3323379"/>
            <a:ext cx="2237803" cy="2528786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1F804A-97B5-AD1C-1BCE-821BBE38AA24}"/>
              </a:ext>
            </a:extLst>
          </p:cNvPr>
          <p:cNvSpPr/>
          <p:nvPr userDrawn="1"/>
        </p:nvSpPr>
        <p:spPr>
          <a:xfrm>
            <a:off x="2662379" y="1520592"/>
            <a:ext cx="1194537" cy="119453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E51079-196A-C228-07DB-2CBC649E703D}"/>
              </a:ext>
            </a:extLst>
          </p:cNvPr>
          <p:cNvSpPr/>
          <p:nvPr userDrawn="1"/>
        </p:nvSpPr>
        <p:spPr>
          <a:xfrm>
            <a:off x="4977097" y="1520592"/>
            <a:ext cx="1194537" cy="11945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8F216F0-2DDE-6A90-3CE3-F79BBF4B3A5C}"/>
              </a:ext>
            </a:extLst>
          </p:cNvPr>
          <p:cNvSpPr/>
          <p:nvPr userDrawn="1"/>
        </p:nvSpPr>
        <p:spPr>
          <a:xfrm>
            <a:off x="7291815" y="1520592"/>
            <a:ext cx="1194537" cy="1194537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4094E6C-8509-A910-3B0F-6CFD106363E4}"/>
              </a:ext>
            </a:extLst>
          </p:cNvPr>
          <p:cNvSpPr/>
          <p:nvPr userDrawn="1"/>
        </p:nvSpPr>
        <p:spPr>
          <a:xfrm>
            <a:off x="9606534" y="1520592"/>
            <a:ext cx="1194537" cy="1194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11" name="Graphic 10" descr="Wind Turbines outline">
            <a:extLst>
              <a:ext uri="{FF2B5EF4-FFF2-40B4-BE49-F238E27FC236}">
                <a16:creationId xmlns:a16="http://schemas.microsoft.com/office/drawing/2014/main" id="{C3742A16-436B-B363-0823-6DE5E311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1032" y="1784528"/>
            <a:ext cx="666665" cy="666665"/>
          </a:xfrm>
          <a:prstGeom prst="rect">
            <a:avLst/>
          </a:prstGeom>
        </p:spPr>
      </p:pic>
      <p:pic>
        <p:nvPicPr>
          <p:cNvPr id="24" name="Graphic 23" descr="Hydropower outline">
            <a:extLst>
              <a:ext uri="{FF2B5EF4-FFF2-40B4-BE49-F238E27FC236}">
                <a16:creationId xmlns:a16="http://schemas.microsoft.com/office/drawing/2014/main" id="{79BEB321-7719-EBA0-BDA3-CB6D7DBE2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527" y="1815342"/>
            <a:ext cx="605037" cy="605037"/>
          </a:xfrm>
          <a:prstGeom prst="rect">
            <a:avLst/>
          </a:prstGeom>
        </p:spPr>
      </p:pic>
      <p:pic>
        <p:nvPicPr>
          <p:cNvPr id="27" name="Graphic 26" descr="Power Plant outline">
            <a:extLst>
              <a:ext uri="{FF2B5EF4-FFF2-40B4-BE49-F238E27FC236}">
                <a16:creationId xmlns:a16="http://schemas.microsoft.com/office/drawing/2014/main" id="{3E4EDBDC-F417-DA48-225A-7A585EB968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4687" y="1768746"/>
            <a:ext cx="698229" cy="698229"/>
          </a:xfrm>
          <a:prstGeom prst="rect">
            <a:avLst/>
          </a:prstGeom>
        </p:spPr>
      </p:pic>
      <p:pic>
        <p:nvPicPr>
          <p:cNvPr id="30" name="Graphic 29" descr="Electric Tower outline">
            <a:extLst>
              <a:ext uri="{FF2B5EF4-FFF2-40B4-BE49-F238E27FC236}">
                <a16:creationId xmlns:a16="http://schemas.microsoft.com/office/drawing/2014/main" id="{79F6DF2C-9DF3-59E3-4396-52A39653C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5195" y="1788698"/>
            <a:ext cx="658324" cy="658324"/>
          </a:xfrm>
          <a:prstGeom prst="rect">
            <a:avLst/>
          </a:prstGeom>
        </p:spPr>
      </p:pic>
      <p:pic>
        <p:nvPicPr>
          <p:cNvPr id="33" name="Graphic 32" descr="Supply And Demand outline">
            <a:extLst>
              <a:ext uri="{FF2B5EF4-FFF2-40B4-BE49-F238E27FC236}">
                <a16:creationId xmlns:a16="http://schemas.microsoft.com/office/drawing/2014/main" id="{23E066CD-103B-50BE-4FEA-5AA917A928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9334" y="1747547"/>
            <a:ext cx="740626" cy="7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7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visua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1889384-7D2A-1567-DD10-9C067FA50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660" y="1665668"/>
            <a:ext cx="2501865" cy="779819"/>
          </a:xfrm>
          <a:prstGeom prst="chevron">
            <a:avLst/>
          </a:prstGeom>
          <a:solidFill>
            <a:schemeClr val="tx1"/>
          </a:solidFill>
        </p:spPr>
        <p:txBody>
          <a:bodyPr wrap="square" lIns="216000" tIns="45720" rIns="10800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6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Phase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B873C72-F9C6-FE0A-20FA-0D10748487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662" y="2700670"/>
            <a:ext cx="2119091" cy="315149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5ABC85C-0FF6-A776-4E5F-AAC9BF9BC4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6364" y="1665668"/>
            <a:ext cx="2501864" cy="779819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216000" tIns="45720" rIns="10800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6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Phase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77212494-8C13-9F1B-76DC-0B767E97AB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5067" y="1665668"/>
            <a:ext cx="2501865" cy="779819"/>
          </a:xfrm>
          <a:prstGeom prst="chevron">
            <a:avLst/>
          </a:prstGeom>
          <a:solidFill>
            <a:schemeClr val="accent2"/>
          </a:solidFill>
        </p:spPr>
        <p:txBody>
          <a:bodyPr wrap="square" lIns="216000" tIns="45720" rIns="10800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6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Phase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579CA56-FBBC-AE8C-F4CD-D19959562D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3771" y="1665668"/>
            <a:ext cx="2501863" cy="779819"/>
          </a:xfrm>
          <a:prstGeom prst="chevron">
            <a:avLst/>
          </a:prstGeom>
          <a:solidFill>
            <a:schemeClr val="accent3"/>
          </a:solidFill>
        </p:spPr>
        <p:txBody>
          <a:bodyPr wrap="square" lIns="216000" tIns="45720" rIns="10800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6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Phase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6E502301-AB75-663E-DC5F-57AFAE2EABAE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9342473" y="1665668"/>
            <a:ext cx="2501865" cy="779819"/>
          </a:xfrm>
          <a:prstGeom prst="chevron">
            <a:avLst/>
          </a:prstGeom>
          <a:solidFill>
            <a:schemeClr val="tx1">
              <a:lumMod val="75000"/>
            </a:schemeClr>
          </a:solidFill>
        </p:spPr>
        <p:txBody>
          <a:bodyPr wrap="square" lIns="216000" tIns="45720" rIns="10800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6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Phase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698A957C-D0D7-B896-2A1C-591C897B31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6364" y="2700670"/>
            <a:ext cx="2119091" cy="315149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619B6750-8408-EB32-2A96-8D27F85049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45066" y="2700670"/>
            <a:ext cx="2119091" cy="315149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021FD7ED-8701-E0D4-2A17-F0E9A4006C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93768" y="2700670"/>
            <a:ext cx="2119091" cy="315149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F27F3057-7B22-2894-A53D-FA79E38840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42473" y="2715308"/>
            <a:ext cx="2119091" cy="315149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61235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2A3B582-FA59-CC50-4D0C-4066745D22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802784" y="2949142"/>
            <a:ext cx="1748934" cy="1450815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108000" tIns="108000" rIns="108000" bIns="108000" anchor="b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92E2C50-CE0B-4327-7297-6483505440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47268" y="2949142"/>
            <a:ext cx="1748934" cy="1450815"/>
          </a:xfrm>
          <a:prstGeom prst="roundRect">
            <a:avLst>
              <a:gd name="adj" fmla="val 5975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BB3B412-5A15-202F-2215-FD24DBCA66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91751" y="2949142"/>
            <a:ext cx="1748934" cy="1450815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108000" tIns="108000" rIns="108000" bIns="108000" anchor="b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D1260570-2A70-1416-901E-311C31DB96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36234" y="2949142"/>
            <a:ext cx="1748934" cy="1450815"/>
          </a:xfrm>
          <a:prstGeom prst="roundRect">
            <a:avLst>
              <a:gd name="adj" fmla="val 5975"/>
            </a:avLst>
          </a:prstGeom>
          <a:solidFill>
            <a:schemeClr val="tx1">
              <a:lumMod val="95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A17AF56-FADE-4694-D32B-30D917D4B3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300" y="2949142"/>
            <a:ext cx="1748934" cy="1450815"/>
          </a:xfrm>
          <a:prstGeom prst="roundRect">
            <a:avLst>
              <a:gd name="adj" fmla="val 5975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A3E66C94-F167-AA88-4085-B71C253AAF35}"/>
              </a:ext>
            </a:extLst>
          </p:cNvPr>
          <p:cNvSpPr/>
          <p:nvPr/>
        </p:nvSpPr>
        <p:spPr>
          <a:xfrm>
            <a:off x="1406422" y="3194525"/>
            <a:ext cx="2089436" cy="2089436"/>
          </a:xfrm>
          <a:prstGeom prst="leftCircularArrow">
            <a:avLst>
              <a:gd name="adj1" fmla="val 3817"/>
              <a:gd name="adj2" fmla="val 477176"/>
              <a:gd name="adj3" fmla="val 2252687"/>
              <a:gd name="adj4" fmla="val 9024489"/>
              <a:gd name="adj5" fmla="val 4453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79D0CD13-673A-7145-89DC-BC4336380874}"/>
              </a:ext>
            </a:extLst>
          </p:cNvPr>
          <p:cNvSpPr/>
          <p:nvPr/>
        </p:nvSpPr>
        <p:spPr>
          <a:xfrm>
            <a:off x="3736170" y="2000326"/>
            <a:ext cx="2315380" cy="2315380"/>
          </a:xfrm>
          <a:prstGeom prst="circularArrow">
            <a:avLst>
              <a:gd name="adj1" fmla="val 3444"/>
              <a:gd name="adj2" fmla="val 426787"/>
              <a:gd name="adj3" fmla="val 19397702"/>
              <a:gd name="adj4" fmla="val 12575511"/>
              <a:gd name="adj5" fmla="val 4018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EEB9BF08-AB4F-6E7D-9A40-9724B63E12E6}"/>
              </a:ext>
            </a:extLst>
          </p:cNvPr>
          <p:cNvSpPr/>
          <p:nvPr/>
        </p:nvSpPr>
        <p:spPr>
          <a:xfrm>
            <a:off x="6095389" y="3194525"/>
            <a:ext cx="2089436" cy="2089436"/>
          </a:xfrm>
          <a:prstGeom prst="leftCircularArrow">
            <a:avLst>
              <a:gd name="adj1" fmla="val 3817"/>
              <a:gd name="adj2" fmla="val 477176"/>
              <a:gd name="adj3" fmla="val 2252687"/>
              <a:gd name="adj4" fmla="val 9024489"/>
              <a:gd name="adj5" fmla="val 4453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ircular Arrow 17">
            <a:extLst>
              <a:ext uri="{FF2B5EF4-FFF2-40B4-BE49-F238E27FC236}">
                <a16:creationId xmlns:a16="http://schemas.microsoft.com/office/drawing/2014/main" id="{F0303DC3-780B-C48B-A6B6-52A4C2C1CC04}"/>
              </a:ext>
            </a:extLst>
          </p:cNvPr>
          <p:cNvSpPr/>
          <p:nvPr/>
        </p:nvSpPr>
        <p:spPr>
          <a:xfrm>
            <a:off x="8425137" y="2000326"/>
            <a:ext cx="2315380" cy="2315380"/>
          </a:xfrm>
          <a:prstGeom prst="circularArrow">
            <a:avLst>
              <a:gd name="adj1" fmla="val 3444"/>
              <a:gd name="adj2" fmla="val 426787"/>
              <a:gd name="adj3" fmla="val 19397702"/>
              <a:gd name="adj4" fmla="val 12575511"/>
              <a:gd name="adj5" fmla="val 4018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1F6B50A-FAFE-7EF5-4E92-207B666B01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1059" y="4087434"/>
            <a:ext cx="1573510" cy="625047"/>
          </a:xfrm>
          <a:prstGeom prst="roundRect">
            <a:avLst>
              <a:gd name="adj" fmla="val 5975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7" tIns="33547" rIns="41167" bIns="33547" numCol="1" spcCol="1270" anchor="ctr" anchorCtr="0">
            <a:noAutofit/>
          </a:bodyPr>
          <a:lstStyle>
            <a:lvl1pPr marL="0" indent="0" algn="l">
              <a:buNone/>
              <a:defRPr lang="en-GB" sz="1200" dirty="0"/>
            </a:lvl1pPr>
          </a:lstStyle>
          <a:p>
            <a:pPr marL="171450" lvl="0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93E40E9-3F85-D6D9-E279-E044A658D0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19163" y="4087434"/>
            <a:ext cx="1573510" cy="625047"/>
          </a:xfrm>
          <a:prstGeom prst="roundRect">
            <a:avLst>
              <a:gd name="adj" fmla="val 5975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7" tIns="33547" rIns="41167" bIns="33547" numCol="1" spcCol="1270" anchor="ctr" anchorCtr="0">
            <a:noAutofit/>
          </a:bodyPr>
          <a:lstStyle>
            <a:lvl1pPr marL="0" indent="0" algn="l">
              <a:buNone/>
              <a:defRPr lang="en-GB" sz="1200" dirty="0"/>
            </a:lvl1pPr>
          </a:lstStyle>
          <a:p>
            <a:pPr marL="171450" lvl="0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241CB7E-47B6-DB2E-7F53-35B1875E7F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08131" y="4087434"/>
            <a:ext cx="1573510" cy="625047"/>
          </a:xfrm>
          <a:prstGeom prst="roundRect">
            <a:avLst>
              <a:gd name="adj" fmla="val 5975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7" tIns="33547" rIns="41167" bIns="33547" numCol="1" spcCol="1270" anchor="ctr" anchorCtr="0">
            <a:noAutofit/>
          </a:bodyPr>
          <a:lstStyle>
            <a:lvl1pPr marL="0" indent="0" algn="l">
              <a:buNone/>
              <a:defRPr lang="en-GB" sz="1200" dirty="0"/>
            </a:lvl1pPr>
          </a:lstStyle>
          <a:p>
            <a:pPr marL="171450" lvl="0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8FC53A9-C56A-0E94-C593-B9D07CE423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76406" y="2628990"/>
            <a:ext cx="1573510" cy="625047"/>
          </a:xfrm>
          <a:prstGeom prst="roundRect">
            <a:avLst>
              <a:gd name="adj" fmla="val 5975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7" tIns="33547" rIns="41167" bIns="33547" numCol="1" spcCol="1270" anchor="ctr" anchorCtr="0">
            <a:noAutofit/>
          </a:bodyPr>
          <a:lstStyle>
            <a:lvl1pPr marL="0" indent="0" algn="l">
              <a:buNone/>
              <a:defRPr lang="en-GB" sz="1200" dirty="0"/>
            </a:lvl1pPr>
          </a:lstStyle>
          <a:p>
            <a:pPr marL="171450" lvl="0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Click to edit Master text styles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788F17C-03BD-599D-139D-80D82F68CE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65373" y="2628990"/>
            <a:ext cx="1573510" cy="625047"/>
          </a:xfrm>
          <a:prstGeom prst="roundRect">
            <a:avLst>
              <a:gd name="adj" fmla="val 5975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7" tIns="33547" rIns="41167" bIns="33547" numCol="1" spcCol="1270" anchor="ctr" anchorCtr="0">
            <a:noAutofit/>
          </a:bodyPr>
          <a:lstStyle>
            <a:lvl1pPr marL="0" indent="0" algn="l">
              <a:buNone/>
              <a:defRPr lang="en-GB" sz="1200" dirty="0"/>
            </a:lvl1pPr>
          </a:lstStyle>
          <a:p>
            <a:pPr marL="171450" lvl="0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846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1889384-7D2A-1567-DD10-9C067FA50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76263" y="1471467"/>
            <a:ext cx="2564589" cy="81588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B873C72-F9C6-FE0A-20FA-0D10748487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1126" y="1470731"/>
            <a:ext cx="7566062" cy="81588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5ABC85C-0FF6-A776-4E5F-AAC9BF9BC4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6263" y="2420628"/>
            <a:ext cx="2564589" cy="81588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20773C6-037D-02D9-8EB9-AC82BAD64B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1126" y="2420628"/>
            <a:ext cx="7566062" cy="81588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77212494-8C13-9F1B-76DC-0B767E97AB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6263" y="3369790"/>
            <a:ext cx="2564589" cy="815884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61A39550-C8E7-68C2-3BF5-96F48941C0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21126" y="3369789"/>
            <a:ext cx="7566062" cy="815885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579CA56-FBBC-AE8C-F4CD-D19959562D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76263" y="4318951"/>
            <a:ext cx="2564589" cy="815884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F65EEC62-F025-DFBF-DFAD-CCC5E96B07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21127" y="4318951"/>
            <a:ext cx="7566062" cy="815884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6E502301-AB75-663E-DC5F-57AFAE2EABAE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476263" y="5268113"/>
            <a:ext cx="2564589" cy="815884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Title of the icon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2C9C7672-C084-1BA7-6E6D-2D8EF8AC952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221127" y="5268113"/>
            <a:ext cx="7566061" cy="815884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add content</a:t>
            </a:r>
            <a:endParaRPr lang="en-P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C8202-CF7C-21C6-F11D-02FDEE40ABEE}"/>
              </a:ext>
            </a:extLst>
          </p:cNvPr>
          <p:cNvGrpSpPr/>
          <p:nvPr userDrawn="1"/>
        </p:nvGrpSpPr>
        <p:grpSpPr>
          <a:xfrm>
            <a:off x="433428" y="3369790"/>
            <a:ext cx="815885" cy="815885"/>
            <a:chOff x="4977097" y="1520592"/>
            <a:chExt cx="1194537" cy="119453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E51079-196A-C228-07DB-2CBC649E703D}"/>
                </a:ext>
              </a:extLst>
            </p:cNvPr>
            <p:cNvSpPr/>
            <p:nvPr userDrawn="1"/>
          </p:nvSpPr>
          <p:spPr>
            <a:xfrm>
              <a:off x="4977097" y="1520592"/>
              <a:ext cx="1194537" cy="11945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pic>
          <p:nvPicPr>
            <p:cNvPr id="11" name="Graphic 10" descr="Wind Turbines outline">
              <a:extLst>
                <a:ext uri="{FF2B5EF4-FFF2-40B4-BE49-F238E27FC236}">
                  <a16:creationId xmlns:a16="http://schemas.microsoft.com/office/drawing/2014/main" id="{C3742A16-436B-B363-0823-6DE5E3117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41032" y="1784528"/>
              <a:ext cx="666665" cy="66666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71B1A-EE4A-630C-6EDF-0FF0A812488A}"/>
              </a:ext>
            </a:extLst>
          </p:cNvPr>
          <p:cNvGrpSpPr/>
          <p:nvPr userDrawn="1"/>
        </p:nvGrpSpPr>
        <p:grpSpPr>
          <a:xfrm>
            <a:off x="433429" y="1471468"/>
            <a:ext cx="815885" cy="815885"/>
            <a:chOff x="347661" y="1520592"/>
            <a:chExt cx="1194537" cy="11945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0AF9A5D-131E-CD7B-1CCF-F560E2CEF3DA}"/>
                </a:ext>
              </a:extLst>
            </p:cNvPr>
            <p:cNvSpPr/>
            <p:nvPr userDrawn="1"/>
          </p:nvSpPr>
          <p:spPr>
            <a:xfrm>
              <a:off x="347661" y="1520592"/>
              <a:ext cx="1194537" cy="11945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pic>
          <p:nvPicPr>
            <p:cNvPr id="24" name="Graphic 23" descr="Hydropower outline">
              <a:extLst>
                <a:ext uri="{FF2B5EF4-FFF2-40B4-BE49-F238E27FC236}">
                  <a16:creationId xmlns:a16="http://schemas.microsoft.com/office/drawing/2014/main" id="{79BEB321-7719-EBA0-BDA3-CB6D7DBE2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3527" y="1815342"/>
              <a:ext cx="605037" cy="60503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7A17E8-414F-98AD-B4F7-3B9025A28907}"/>
              </a:ext>
            </a:extLst>
          </p:cNvPr>
          <p:cNvGrpSpPr/>
          <p:nvPr userDrawn="1"/>
        </p:nvGrpSpPr>
        <p:grpSpPr>
          <a:xfrm>
            <a:off x="458299" y="5268113"/>
            <a:ext cx="815885" cy="815885"/>
            <a:chOff x="9606534" y="1520592"/>
            <a:chExt cx="1194537" cy="119453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094E6C-8509-A910-3B0F-6CFD106363E4}"/>
                </a:ext>
              </a:extLst>
            </p:cNvPr>
            <p:cNvSpPr/>
            <p:nvPr userDrawn="1"/>
          </p:nvSpPr>
          <p:spPr>
            <a:xfrm>
              <a:off x="9606534" y="1520592"/>
              <a:ext cx="1194537" cy="11945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pic>
          <p:nvPicPr>
            <p:cNvPr id="27" name="Graphic 26" descr="Power Plant outline">
              <a:extLst>
                <a:ext uri="{FF2B5EF4-FFF2-40B4-BE49-F238E27FC236}">
                  <a16:creationId xmlns:a16="http://schemas.microsoft.com/office/drawing/2014/main" id="{3E4EDBDC-F417-DA48-225A-7A585EB9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54687" y="1768746"/>
              <a:ext cx="698229" cy="69822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DA9E62-3200-38CA-D285-36825B9852C4}"/>
              </a:ext>
            </a:extLst>
          </p:cNvPr>
          <p:cNvGrpSpPr/>
          <p:nvPr userDrawn="1"/>
        </p:nvGrpSpPr>
        <p:grpSpPr>
          <a:xfrm>
            <a:off x="433153" y="4318951"/>
            <a:ext cx="815885" cy="815885"/>
            <a:chOff x="7291815" y="1520592"/>
            <a:chExt cx="1194537" cy="119453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F216F0-2DDE-6A90-3CE3-F79BBF4B3A5C}"/>
                </a:ext>
              </a:extLst>
            </p:cNvPr>
            <p:cNvSpPr/>
            <p:nvPr userDrawn="1"/>
          </p:nvSpPr>
          <p:spPr>
            <a:xfrm>
              <a:off x="7291815" y="1520592"/>
              <a:ext cx="1194537" cy="1194537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pic>
          <p:nvPicPr>
            <p:cNvPr id="30" name="Graphic 29" descr="Electric Tower outline">
              <a:extLst>
                <a:ext uri="{FF2B5EF4-FFF2-40B4-BE49-F238E27FC236}">
                  <a16:creationId xmlns:a16="http://schemas.microsoft.com/office/drawing/2014/main" id="{79F6DF2C-9DF3-59E3-4396-52A39653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45195" y="1788698"/>
              <a:ext cx="658324" cy="65832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EB44C4-693E-07F0-51BC-EF2F0BE5BE3A}"/>
              </a:ext>
            </a:extLst>
          </p:cNvPr>
          <p:cNvGrpSpPr/>
          <p:nvPr userDrawn="1"/>
        </p:nvGrpSpPr>
        <p:grpSpPr>
          <a:xfrm>
            <a:off x="433428" y="2420629"/>
            <a:ext cx="815885" cy="815885"/>
            <a:chOff x="2662379" y="1520592"/>
            <a:chExt cx="1194537" cy="119453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41F804A-97B5-AD1C-1BCE-821BBE38AA24}"/>
                </a:ext>
              </a:extLst>
            </p:cNvPr>
            <p:cNvSpPr/>
            <p:nvPr userDrawn="1"/>
          </p:nvSpPr>
          <p:spPr>
            <a:xfrm>
              <a:off x="2662379" y="1520592"/>
              <a:ext cx="1194537" cy="1194537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pic>
          <p:nvPicPr>
            <p:cNvPr id="33" name="Graphic 32" descr="Supply And Demand outline">
              <a:extLst>
                <a:ext uri="{FF2B5EF4-FFF2-40B4-BE49-F238E27FC236}">
                  <a16:creationId xmlns:a16="http://schemas.microsoft.com/office/drawing/2014/main" id="{23E066CD-103B-50BE-4FEA-5AA917A92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9334" y="1747547"/>
              <a:ext cx="740626" cy="740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3B46FD-0F65-4C0B-A53E-41628AB4BA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1377" y="4445795"/>
            <a:ext cx="2549247" cy="4810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BBBDAE8-04D9-49C2-9527-CF4D0BF0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70" y="2467146"/>
            <a:ext cx="10715861" cy="18417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7300"/>
              </a:lnSpc>
              <a:defRPr lang="en-US" sz="740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410787-AF77-4DCB-A00E-F2A771976F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31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A08968A-71AA-1402-E3D8-0CAB0FEC4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8873" y="1023308"/>
            <a:ext cx="4763167" cy="48160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5BD4C-E3D2-5984-AE05-F36F1506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146" y="2251564"/>
            <a:ext cx="6465018" cy="2354873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l">
              <a:lnSpc>
                <a:spcPts val="7000"/>
              </a:lnSpc>
              <a:defRPr sz="5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22E20B0-809E-D958-40EB-A0947AC7D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46" y="446146"/>
            <a:ext cx="1223166" cy="346006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807AD37-69AE-EC97-F6AC-5288082ADA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</p:spTree>
    <p:extLst>
      <p:ext uri="{BB962C8B-B14F-4D97-AF65-F5344CB8AC3E}">
        <p14:creationId xmlns:p14="http://schemas.microsoft.com/office/powerpoint/2010/main" val="2622988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A08968A-71AA-1402-E3D8-0CAB0FEC4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2385" y="226243"/>
            <a:ext cx="9389656" cy="641022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5BD4C-E3D2-5984-AE05-F36F15065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145" y="4056981"/>
            <a:ext cx="11341043" cy="2354873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lnSpc>
                <a:spcPts val="7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title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22E20B0-809E-D958-40EB-A0947AC7D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46" y="446146"/>
            <a:ext cx="1223166" cy="3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43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word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4C2D31C9-56D4-789C-8D4F-F2764D824684}"/>
              </a:ext>
            </a:extLst>
          </p:cNvPr>
          <p:cNvSpPr/>
          <p:nvPr userDrawn="1"/>
        </p:nvSpPr>
        <p:spPr>
          <a:xfrm>
            <a:off x="5278316" y="1863912"/>
            <a:ext cx="4369981" cy="4369981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C67DCC-6071-3955-A747-D26C02770564}"/>
              </a:ext>
            </a:extLst>
          </p:cNvPr>
          <p:cNvSpPr/>
          <p:nvPr userDrawn="1"/>
        </p:nvSpPr>
        <p:spPr>
          <a:xfrm>
            <a:off x="4681728" y="-829422"/>
            <a:ext cx="2747019" cy="27470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770BA8-108D-B794-9A3E-32E4E45E6E86}"/>
              </a:ext>
            </a:extLst>
          </p:cNvPr>
          <p:cNvSpPr/>
          <p:nvPr userDrawn="1"/>
        </p:nvSpPr>
        <p:spPr>
          <a:xfrm>
            <a:off x="3494105" y="1304291"/>
            <a:ext cx="1085943" cy="1085943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818A85-8B21-B4D3-24F4-A1E5A274662F}"/>
              </a:ext>
            </a:extLst>
          </p:cNvPr>
          <p:cNvSpPr/>
          <p:nvPr userDrawn="1"/>
        </p:nvSpPr>
        <p:spPr>
          <a:xfrm>
            <a:off x="10319093" y="3429000"/>
            <a:ext cx="2679092" cy="2679092"/>
          </a:xfrm>
          <a:prstGeom prst="ellipse">
            <a:avLst/>
          </a:prstGeom>
          <a:solidFill>
            <a:srgbClr val="01484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358819"/>
            <a:ext cx="2544791" cy="2544791"/>
          </a:xfrm>
          <a:prstGeom prst="ellipse">
            <a:avLst/>
          </a:prstGeom>
          <a:solidFill>
            <a:schemeClr val="accent2"/>
          </a:solidFill>
        </p:spPr>
        <p:txBody>
          <a:bodyPr lIns="108000" tIns="108000" rIns="108000" bIns="108000" anchor="ctr">
            <a:noAutofit/>
          </a:bodyPr>
          <a:lstStyle>
            <a:lvl1pPr marL="19050" indent="0" algn="ctr">
              <a:buNone/>
              <a:defRPr sz="16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8E84F9-BD07-2183-B7B2-75C4EEA3AE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57796" y="868621"/>
            <a:ext cx="1800000" cy="1800000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txBody>
          <a:bodyPr lIns="108000" tIns="108000" rIns="108000" bIns="108000" anchor="ctr">
            <a:noAutofit/>
          </a:bodyPr>
          <a:lstStyle>
            <a:lvl1pPr>
              <a:defRPr lang="en-GB" sz="1600" dirty="0">
                <a:solidFill>
                  <a:schemeClr val="bg2"/>
                </a:solidFill>
              </a:defRPr>
            </a:lvl1pPr>
          </a:lstStyle>
          <a:p>
            <a:pPr marL="19050" lvl="0" indent="0" algn="ctr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D9F0F9F-BBD7-6934-7B5F-00660DBFD9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56842" y="4109283"/>
            <a:ext cx="3578344" cy="3578344"/>
          </a:xfrm>
          <a:prstGeom prst="ellipse">
            <a:avLst/>
          </a:prstGeom>
          <a:solidFill>
            <a:schemeClr val="tx1"/>
          </a:solidFill>
        </p:spPr>
        <p:txBody>
          <a:bodyPr lIns="108000" tIns="108000" rIns="108000" bIns="108000" anchor="ctr">
            <a:noAutofit/>
          </a:bodyPr>
          <a:lstStyle>
            <a:lvl1pPr>
              <a:defRPr lang="en-GB" sz="1600" dirty="0">
                <a:solidFill>
                  <a:schemeClr val="bg2"/>
                </a:solidFill>
              </a:defRPr>
            </a:lvl1pPr>
          </a:lstStyle>
          <a:p>
            <a:pPr marL="19050" lvl="0" indent="0" algn="ctr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204" y="3117692"/>
            <a:ext cx="7923592" cy="622617"/>
          </a:xfrm>
          <a:prstGeom prst="rect">
            <a:avLst/>
          </a:prstGeom>
        </p:spPr>
        <p:txBody>
          <a:bodyPr anchor="ctr"/>
          <a:lstStyle>
            <a:lvl1pPr algn="ctr"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9287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30" y="466419"/>
            <a:ext cx="10546300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180D2EE6-7AF3-49B2-A9EE-6A743E6873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08133" y="1587104"/>
            <a:ext cx="5932348" cy="68487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108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answer</a:t>
            </a:r>
            <a:endParaRPr lang="en-PL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B2D90DAD-219F-1EDA-1B56-B7F9BC7C9B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8133" y="3360580"/>
            <a:ext cx="5932348" cy="68487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108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answer</a:t>
            </a:r>
            <a:endParaRPr lang="en-PL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A254C60-408E-9A21-0F3A-6986C7C6ED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08133" y="4247318"/>
            <a:ext cx="5932348" cy="68487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108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answer</a:t>
            </a:r>
            <a:endParaRPr lang="en-PL" dirty="0"/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A07EA0D2-4F46-33B9-B752-32EDF76768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08133" y="2473842"/>
            <a:ext cx="5932348" cy="68487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108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answer</a:t>
            </a:r>
            <a:endParaRPr lang="en-PL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78CBA0F-26E0-C032-275A-C6A405D203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08133" y="5134057"/>
            <a:ext cx="5932348" cy="68487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108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answer</a:t>
            </a:r>
            <a:endParaRPr lang="en-P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856E0FC-4D38-EE67-F871-CB5848727BDA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2F40066-030E-503F-B75C-F80C2D6446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299" y="1587104"/>
            <a:ext cx="5002701" cy="4231831"/>
          </a:xfrm>
          <a:prstGeom prst="roundRect">
            <a:avLst>
              <a:gd name="adj" fmla="val 5663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anchor="ctr"/>
          <a:lstStyle>
            <a:lvl1pPr marL="19050" indent="0" algn="ctr">
              <a:buNone/>
              <a:defRPr sz="4400" b="1">
                <a:solidFill>
                  <a:schemeClr val="bg2"/>
                </a:solidFill>
              </a:defRPr>
            </a:lvl1pPr>
            <a:lvl2pPr marL="180975" indent="0">
              <a:buNone/>
              <a:defRPr sz="2000"/>
            </a:lvl2pPr>
            <a:lvl3pPr marL="357188" indent="0">
              <a:buNone/>
              <a:defRPr sz="1800"/>
            </a:lvl3pPr>
            <a:lvl4pPr marL="538163" indent="0">
              <a:buNone/>
              <a:defRPr sz="1600"/>
            </a:lvl4pPr>
            <a:lvl5pPr marL="719137" indent="0">
              <a:buNone/>
              <a:defRPr sz="1400"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8F46350-F27B-E178-EB40-EA353942F6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2084" y="1671522"/>
            <a:ext cx="516042" cy="516042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tx1">
                    <a:lumMod val="50000"/>
                  </a:schemeClr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A</a:t>
            </a:r>
            <a:endParaRPr lang="en-PL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E736C22-76C2-8EB6-5557-A3A2197123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102084" y="2558260"/>
            <a:ext cx="516042" cy="516042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tx1">
                    <a:lumMod val="50000"/>
                  </a:schemeClr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B</a:t>
            </a:r>
            <a:endParaRPr lang="en-PL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6994F65-2E2D-F3FE-1658-CD648C3749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102084" y="3444998"/>
            <a:ext cx="516042" cy="516042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tx1">
                    <a:lumMod val="50000"/>
                  </a:schemeClr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</a:t>
            </a:r>
            <a:endParaRPr lang="en-PL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1093FA3-E4D5-3D68-DB6E-D78644BE1AD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02084" y="4331737"/>
            <a:ext cx="516042" cy="516042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tx1">
                    <a:lumMod val="50000"/>
                  </a:schemeClr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D</a:t>
            </a:r>
            <a:endParaRPr lang="en-PL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1F2AFC-FEEA-75F8-EEA4-A04DD14CA2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02084" y="5218475"/>
            <a:ext cx="516042" cy="516042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>
            <a:lvl1pPr marL="0" indent="0" algn="ctr">
              <a:buNone/>
              <a:defRPr lang="en-PL" sz="1400" dirty="0">
                <a:solidFill>
                  <a:schemeClr val="tx1">
                    <a:lumMod val="50000"/>
                  </a:schemeClr>
                </a:solidFill>
                <a:latin typeface="Untitled Sans"/>
              </a:defRPr>
            </a:lvl1pPr>
          </a:lstStyle>
          <a:p>
            <a:pPr marL="285750" marR="0" lvl="0" indent="-28575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19160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180D2EE6-7AF3-49B2-A9EE-6A743E6873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4536" y="1618149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B2D90DAD-219F-1EDA-1B56-B7F9BC7C9B2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85047" y="1618149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A254C60-408E-9A21-0F3A-6986C7C6E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75558" y="1618149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29C8F3F-7613-7241-0957-524BD7A405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66069" y="1618235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BFAB3F-B872-C8EC-BA64-047B02E0B863}"/>
              </a:ext>
            </a:extLst>
          </p:cNvPr>
          <p:cNvGrpSpPr/>
          <p:nvPr userDrawn="1"/>
        </p:nvGrpSpPr>
        <p:grpSpPr>
          <a:xfrm>
            <a:off x="846667" y="2209800"/>
            <a:ext cx="10143066" cy="3951042"/>
            <a:chOff x="846667" y="1507067"/>
            <a:chExt cx="10143066" cy="465377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137E90D-C634-54FB-51ED-BAC449ACB000}"/>
                </a:ext>
              </a:extLst>
            </p:cNvPr>
            <p:cNvCxnSpPr/>
            <p:nvPr userDrawn="1"/>
          </p:nvCxnSpPr>
          <p:spPr>
            <a:xfrm>
              <a:off x="846667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FC91BA-91F5-5C6B-FEB8-BF9E8ACD7AE5}"/>
                </a:ext>
              </a:extLst>
            </p:cNvPr>
            <p:cNvCxnSpPr/>
            <p:nvPr userDrawn="1"/>
          </p:nvCxnSpPr>
          <p:spPr>
            <a:xfrm>
              <a:off x="2537178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EAFD06-8D95-D897-4472-E96765DA2FBA}"/>
                </a:ext>
              </a:extLst>
            </p:cNvPr>
            <p:cNvCxnSpPr/>
            <p:nvPr userDrawn="1"/>
          </p:nvCxnSpPr>
          <p:spPr>
            <a:xfrm>
              <a:off x="4227689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158B0A-EC1A-0BD5-6FD3-ACF560687947}"/>
                </a:ext>
              </a:extLst>
            </p:cNvPr>
            <p:cNvCxnSpPr/>
            <p:nvPr userDrawn="1"/>
          </p:nvCxnSpPr>
          <p:spPr>
            <a:xfrm>
              <a:off x="5918200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F96022-3F8C-F215-9503-5CEFD8B441A5}"/>
                </a:ext>
              </a:extLst>
            </p:cNvPr>
            <p:cNvCxnSpPr/>
            <p:nvPr userDrawn="1"/>
          </p:nvCxnSpPr>
          <p:spPr>
            <a:xfrm>
              <a:off x="7608711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9DDD7D-1995-4197-1660-72051D43A38D}"/>
                </a:ext>
              </a:extLst>
            </p:cNvPr>
            <p:cNvCxnSpPr/>
            <p:nvPr userDrawn="1"/>
          </p:nvCxnSpPr>
          <p:spPr>
            <a:xfrm>
              <a:off x="9299222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D9CACA-2A50-5A33-D232-9E54913F1C09}"/>
                </a:ext>
              </a:extLst>
            </p:cNvPr>
            <p:cNvCxnSpPr/>
            <p:nvPr userDrawn="1"/>
          </p:nvCxnSpPr>
          <p:spPr>
            <a:xfrm>
              <a:off x="10989733" y="1507067"/>
              <a:ext cx="0" cy="4653775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F642AB02-38F5-1357-F1C6-FBBD33C3ADC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56580" y="1618235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BB510065-DD79-3BEA-C5F0-4FAD6CA8CF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747091" y="1618235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DECA6AD9-9615-D9DE-FF28-21F9A6A4764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7602" y="1618235"/>
            <a:ext cx="1104261" cy="314040"/>
          </a:xfrm>
          <a:prstGeom prst="rect">
            <a:avLst/>
          </a:prstGeom>
          <a:noFill/>
          <a:ln>
            <a:noFill/>
          </a:ln>
        </p:spPr>
        <p:txBody>
          <a:bodyPr lIns="72000" tIns="72000" rIns="72000" bIns="72000"/>
          <a:lstStyle>
            <a:lvl1pPr marL="1905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0F6F86F-3EEA-4B75-E635-C8A4D4FB46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66" y="2450525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accent2"/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178D6F8-0D86-6CC7-22BD-6FF5C9BCF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12896" y="3168715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accent3"/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E1EF375-C02C-3832-9B50-A54C8AC090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18199" y="4305683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FD3388A-4FFD-BF4E-89AF-DAE62CA21B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4536" y="4305683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accent2">
              <a:lumMod val="75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233E6AB-B99E-5B84-6529-66FA760601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93919" y="2798981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accent3">
              <a:lumMod val="75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791F7D2-6A62-4DF8-FA52-B410BDE879B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80013" y="5239765"/>
            <a:ext cx="2761850" cy="520569"/>
          </a:xfrm>
          <a:prstGeom prst="roundRect">
            <a:avLst>
              <a:gd name="adj" fmla="val 5975"/>
            </a:avLst>
          </a:prstGeom>
          <a:solidFill>
            <a:schemeClr val="tx1">
              <a:lumMod val="75000"/>
            </a:schemeClr>
          </a:solidFill>
        </p:spPr>
        <p:txBody>
          <a:bodyPr lIns="108000" tIns="108000" rIns="108000" bIns="108000"/>
          <a:lstStyle>
            <a:lvl1pPr marL="19050" indent="0">
              <a:buNone/>
              <a:defRPr sz="1200">
                <a:solidFill>
                  <a:schemeClr val="bg2"/>
                </a:solidFill>
              </a:defRPr>
            </a:lvl1pPr>
            <a:lvl2pPr marL="180975" indent="0">
              <a:buNone/>
              <a:defRPr sz="1600"/>
            </a:lvl2pPr>
            <a:lvl3pPr marL="357188" indent="0">
              <a:buNone/>
              <a:defRPr sz="1400"/>
            </a:lvl3pPr>
            <a:lvl4pPr marL="538163" indent="0">
              <a:buNone/>
              <a:defRPr sz="1200"/>
            </a:lvl4pPr>
            <a:lvl5pPr marL="719137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74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3D18C8-7697-CE34-D23E-90CD8D77D2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299" y="1562013"/>
            <a:ext cx="6979528" cy="446572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0B288E2-1437-8F39-03B2-B75C4AB26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36934" y="1568917"/>
            <a:ext cx="4103547" cy="4465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71909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links with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30" y="466419"/>
            <a:ext cx="6901772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180D2EE6-7AF3-49B2-A9EE-6A743E6873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428" y="1587104"/>
            <a:ext cx="6901774" cy="4573738"/>
          </a:xfrm>
          <a:prstGeom prst="rect">
            <a:avLst/>
          </a:prstGeom>
          <a:noFill/>
          <a:ln w="12700">
            <a:noFill/>
          </a:ln>
        </p:spPr>
        <p:txBody>
          <a:bodyPr lIns="108000" tIns="108000" rIns="108000" bIns="108000" anchor="t" anchorCtr="0"/>
          <a:lstStyle>
            <a:lvl1pPr marL="1905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u="sng">
                <a:solidFill>
                  <a:schemeClr val="accent3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link</a:t>
            </a:r>
          </a:p>
          <a:p>
            <a:pPr marL="304800" marR="0" lvl="0" indent="-28575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PL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10ED42C-9032-8AD4-5350-8697DF04DA7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4" y="250825"/>
            <a:ext cx="4302654" cy="5910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88988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30" y="466419"/>
            <a:ext cx="6901772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180D2EE6-7AF3-49B2-A9EE-6A743E6873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428" y="1587104"/>
            <a:ext cx="6901774" cy="684879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B2D90DAD-219F-1EDA-1B56-B7F9BC7C9B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428" y="3142648"/>
            <a:ext cx="6901774" cy="684879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A254C60-408E-9A21-0F3A-6986C7C6ED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3428" y="3920420"/>
            <a:ext cx="6901774" cy="684879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29C8F3F-7613-7241-0957-524BD7A405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3428" y="5475964"/>
            <a:ext cx="6901774" cy="684878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10ED42C-9032-8AD4-5350-8697DF04DA7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4" y="250825"/>
            <a:ext cx="4302654" cy="5910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3" name="Text Placeholder 33">
            <a:extLst>
              <a:ext uri="{FF2B5EF4-FFF2-40B4-BE49-F238E27FC236}">
                <a16:creationId xmlns:a16="http://schemas.microsoft.com/office/drawing/2014/main" id="{A07EA0D2-4F46-33B9-B752-32EDF76768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3428" y="2364876"/>
            <a:ext cx="6901774" cy="684879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78CBA0F-26E0-C032-275A-C6A405D203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3428" y="4698192"/>
            <a:ext cx="6901774" cy="684878"/>
          </a:xfrm>
          <a:prstGeom prst="round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  <p:txBody>
          <a:bodyPr lIns="720000" tIns="108000" rIns="108000" bIns="108000" anchor="ctr" anchorCtr="0"/>
          <a:lstStyle>
            <a:lvl1pPr marL="19050" indent="0">
              <a:buNone/>
              <a:defRPr sz="140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7188" indent="0">
              <a:buNone/>
              <a:defRPr/>
            </a:lvl3pPr>
            <a:lvl4pPr marL="538163" indent="0">
              <a:buNone/>
              <a:defRPr/>
            </a:lvl4pPr>
            <a:lvl5pPr marL="719137" indent="0">
              <a:buNone/>
              <a:defRPr/>
            </a:lvl5pPr>
          </a:lstStyle>
          <a:p>
            <a:pPr lvl="0"/>
            <a:r>
              <a:rPr lang="en-GB" dirty="0"/>
              <a:t>Click to edit question</a:t>
            </a:r>
            <a:endParaRPr lang="en-PL" dirty="0"/>
          </a:p>
        </p:txBody>
      </p:sp>
      <p:pic>
        <p:nvPicPr>
          <p:cNvPr id="15" name="Graphic 14" descr="Badge Question Mark outline">
            <a:extLst>
              <a:ext uri="{FF2B5EF4-FFF2-40B4-BE49-F238E27FC236}">
                <a16:creationId xmlns:a16="http://schemas.microsoft.com/office/drawing/2014/main" id="{B2577DEA-2B1D-DA66-F9A0-7C0755039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926" y="1617269"/>
            <a:ext cx="624548" cy="6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7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A08968A-71AA-1402-E3D8-0CAB0FEC4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82385" y="226243"/>
            <a:ext cx="9389656" cy="641022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5BD4C-E3D2-5984-AE05-F36F150656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145" y="4056981"/>
            <a:ext cx="11341043" cy="2354873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lnSpc>
                <a:spcPts val="7000"/>
              </a:lnSpc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Q&amp;A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22E20B0-809E-D958-40EB-A0947AC7D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46" y="446146"/>
            <a:ext cx="1223166" cy="34600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C2A2D2F-01B3-C086-7315-79A9A7986B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969443"/>
            <a:ext cx="4248460" cy="641391"/>
          </a:xfrm>
          <a:prstGeom prst="rect">
            <a:avLst/>
          </a:prstGeom>
        </p:spPr>
        <p:txBody>
          <a:bodyPr anchor="b"/>
          <a:lstStyle>
            <a:lvl1pPr marL="19050" indent="0">
              <a:buNone/>
              <a:defRPr b="1">
                <a:solidFill>
                  <a:schemeClr val="accent2"/>
                </a:solidFill>
              </a:defRPr>
            </a:lvl1pPr>
            <a:lvl2pPr marL="180975" indent="0">
              <a:buNone/>
              <a:defRPr>
                <a:solidFill>
                  <a:schemeClr val="accent2"/>
                </a:solidFill>
              </a:defRPr>
            </a:lvl2pPr>
            <a:lvl3pPr marL="357188" indent="0">
              <a:buNone/>
              <a:defRPr>
                <a:solidFill>
                  <a:schemeClr val="accent2"/>
                </a:solidFill>
              </a:defRPr>
            </a:lvl3pPr>
            <a:lvl4pPr marL="538163" indent="0">
              <a:buNone/>
              <a:defRPr>
                <a:solidFill>
                  <a:schemeClr val="accent2"/>
                </a:solidFill>
              </a:defRPr>
            </a:lvl4pPr>
            <a:lvl5pPr marL="719137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677247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tormy ocean&#10;&#10;Description automatically generated">
            <a:extLst>
              <a:ext uri="{FF2B5EF4-FFF2-40B4-BE49-F238E27FC236}">
                <a16:creationId xmlns:a16="http://schemas.microsoft.com/office/drawing/2014/main" id="{391A4E39-AD94-C590-6AF5-CC45CB42E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5B6FC2-50AF-A25F-CF38-E4D5C6148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81" y="251504"/>
            <a:ext cx="759600" cy="21491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31D6818-E8A4-1CBF-73FE-FEEF5D5F4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519" y="466419"/>
            <a:ext cx="10902281" cy="575941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/>
              <a:t>We’re experiencing technical difficulties</a:t>
            </a:r>
            <a:endParaRPr lang="en-PL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D780B2-0D99-BCB7-27E2-0B73DF19C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19" y="1473989"/>
            <a:ext cx="5644482" cy="1955011"/>
          </a:xfrm>
          <a:prstGeom prst="rect">
            <a:avLst/>
          </a:prstGeom>
        </p:spPr>
        <p:txBody>
          <a:bodyPr/>
          <a:lstStyle>
            <a:lvl1pPr marL="19050" indent="0">
              <a:buNone/>
              <a:defRPr sz="2400">
                <a:solidFill>
                  <a:schemeClr val="bg2"/>
                </a:solidFill>
              </a:defRPr>
            </a:lvl1pPr>
            <a:lvl2pPr marL="180975" indent="0">
              <a:buNone/>
              <a:defRPr sz="1800">
                <a:solidFill>
                  <a:schemeClr val="bg2"/>
                </a:solidFill>
              </a:defRPr>
            </a:lvl2pPr>
            <a:lvl3pPr marL="357188" indent="0">
              <a:buNone/>
              <a:defRPr sz="1800">
                <a:solidFill>
                  <a:schemeClr val="bg2"/>
                </a:solidFill>
              </a:defRPr>
            </a:lvl3pPr>
            <a:lvl4pPr marL="538163" indent="0">
              <a:buNone/>
              <a:defRPr sz="1800">
                <a:solidFill>
                  <a:schemeClr val="bg2"/>
                </a:solidFill>
              </a:defRPr>
            </a:lvl4pPr>
            <a:lvl5pPr marL="719137" indent="0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We apologise for the inconvenience and are working to resolve the issue as quickly as possible.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50006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C3D90F-3217-4E6B-B650-355D9EF477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1377" y="4445795"/>
            <a:ext cx="2549247" cy="4810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DEC5619F-1385-4EC7-948F-1EF12E61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70" y="2467146"/>
            <a:ext cx="10715861" cy="18417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7300"/>
              </a:lnSpc>
              <a:defRPr lang="en-US" sz="74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C5E540-2DC4-8BEC-E613-4967EFCB65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427" y="1405127"/>
            <a:ext cx="3983123" cy="3953538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2E40CC-218C-1F6B-B276-476800E36F44}"/>
              </a:ext>
            </a:extLst>
          </p:cNvPr>
          <p:cNvSpPr/>
          <p:nvPr userDrawn="1"/>
        </p:nvSpPr>
        <p:spPr>
          <a:xfrm>
            <a:off x="5845854" y="1584750"/>
            <a:ext cx="4697178" cy="4697178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5F61DD-91E5-E2C4-D5C9-BC742AEAF701}"/>
              </a:ext>
            </a:extLst>
          </p:cNvPr>
          <p:cNvSpPr/>
          <p:nvPr userDrawn="1"/>
        </p:nvSpPr>
        <p:spPr>
          <a:xfrm>
            <a:off x="4814737" y="-1014691"/>
            <a:ext cx="2747019" cy="2747019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1E3241-9D4A-DD7D-1FC0-218632B7B437}"/>
              </a:ext>
            </a:extLst>
          </p:cNvPr>
          <p:cNvSpPr/>
          <p:nvPr userDrawn="1"/>
        </p:nvSpPr>
        <p:spPr>
          <a:xfrm>
            <a:off x="3440025" y="5839089"/>
            <a:ext cx="1445390" cy="1445390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3CC7C3-47A6-A5AC-1F6C-2DE5129B380D}"/>
              </a:ext>
            </a:extLst>
          </p:cNvPr>
          <p:cNvSpPr/>
          <p:nvPr userDrawn="1"/>
        </p:nvSpPr>
        <p:spPr>
          <a:xfrm>
            <a:off x="11018520" y="4039763"/>
            <a:ext cx="2314956" cy="2314956"/>
          </a:xfrm>
          <a:prstGeom prst="ellipse">
            <a:avLst/>
          </a:prstGeom>
          <a:solidFill>
            <a:srgbClr val="01484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02DDBD75-4AAA-45BE-B0B4-90B4C343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2AF5142-85F0-1FF8-2372-60C401402ABA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67E3888E-A63E-065D-3C66-C531A25788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5BEF2D-41A2-8467-9D53-5DF60BB42D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DBF9AD-3CC1-9D0B-120A-D0F79965D3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5789" y="5380629"/>
            <a:ext cx="4722174" cy="45846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Autofit/>
          </a:bodyPr>
          <a:lstStyle>
            <a:lvl1pPr marL="0" indent="0"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Name of the speaker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8326329-A69A-E909-CEE2-2BBD25C9D5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5788" y="5861053"/>
            <a:ext cx="4722173" cy="305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lvl1pPr marL="0" indent="0"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Click to edit the title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8847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AB495E1E-EAD7-6934-BF58-11D20D9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FD567D-C331-183B-A83B-D1218736AF74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B793B1-E7A9-DE4E-A078-66F5599AE9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7AB478D-7146-05DC-01C7-3E01CE7085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0ED4A45D-8392-1CE5-13F1-8B73E7F432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3426" y="2045563"/>
            <a:ext cx="2440800" cy="24408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31889384-7D2A-1567-DD10-9C067FA50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426" y="4503139"/>
            <a:ext cx="2865955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Name of the speaker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B873C72-F9C6-FE0A-20FA-0D10748487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426" y="4983563"/>
            <a:ext cx="2865954" cy="305640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Title of the presenter</a:t>
            </a:r>
            <a:endParaRPr lang="en-PL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7BBDCB7D-BE47-860F-9D68-1D095D1CF4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8844" y="2045563"/>
            <a:ext cx="2440800" cy="24408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5ABC85C-0FF6-A776-4E5F-AAC9BF9BC4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8844" y="4503139"/>
            <a:ext cx="2865955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Name of the speaker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20773C6-037D-02D9-8EB9-AC82BAD64B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8844" y="4983563"/>
            <a:ext cx="2865954" cy="305640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Title of the presenter</a:t>
            </a:r>
            <a:endParaRPr lang="en-PL" dirty="0"/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1197D65-7813-FEF1-7531-6AF99E6214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44262" y="2045563"/>
            <a:ext cx="2440800" cy="24408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77212494-8C13-9F1B-76DC-0B767E97AB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44262" y="4503139"/>
            <a:ext cx="2865955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Name of the speaker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61A39550-C8E7-68C2-3BF5-96F48941C0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4262" y="4983563"/>
            <a:ext cx="2865954" cy="305640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Title of the presenter</a:t>
            </a:r>
            <a:endParaRPr lang="en-PL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A47A6CF-F680-05DE-EEAE-78CD5D20A76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99681" y="2045563"/>
            <a:ext cx="2440800" cy="24408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579CA56-FBBC-AE8C-F4CD-D19959562D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9680" y="4503139"/>
            <a:ext cx="2865955" cy="458460"/>
          </a:xfrm>
          <a:prstGeom prst="rect">
            <a:avLst/>
          </a:prstGeom>
          <a:noFill/>
        </p:spPr>
        <p:txBody>
          <a:bodyPr wrap="square" lIns="90000" tIns="45720" rIns="91440" bIns="45720" rtlCol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Name of the speaker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F65EEC62-F025-DFBF-DFAD-CCC5E96B07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680" y="4983563"/>
            <a:ext cx="2865954" cy="305640"/>
          </a:xfrm>
          <a:prstGeom prst="rect">
            <a:avLst/>
          </a:prstGeom>
          <a:noFill/>
        </p:spPr>
        <p:txBody>
          <a:bodyPr wrap="square" lIns="9000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GB" sz="14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ea typeface="Jost Medium" pitchFamily="2" charset="0"/>
                <a:cs typeface="Poppins Medium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PL" sz="1800"/>
            </a:lvl5pPr>
          </a:lstStyle>
          <a:p>
            <a:pPr marL="285750" marR="0" lvl="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Title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71749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9888EE-8978-EC08-34E7-CD86629D5B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250825"/>
            <a:ext cx="5843588" cy="6354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DE44F3B-8DD5-4338-4087-B2ACFFD94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29" y="466419"/>
            <a:ext cx="464149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r>
              <a:rPr lang="en-GB" noProof="0" dirty="0"/>
              <a:t>Agenda title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F43B1242-804B-8A8F-B3FB-09D9FCC56443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33428" y="1795907"/>
            <a:ext cx="4641491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053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5DE44F3B-8DD5-4338-4087-B2ACFFD94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r>
              <a:rPr lang="en-GB" noProof="0" dirty="0"/>
              <a:t>Agenda title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F43B1242-804B-8A8F-B3FB-09D9FCC56443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33427" y="1795907"/>
            <a:ext cx="11307054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</p:spTree>
    <p:extLst>
      <p:ext uri="{BB962C8B-B14F-4D97-AF65-F5344CB8AC3E}">
        <p14:creationId xmlns:p14="http://schemas.microsoft.com/office/powerpoint/2010/main" val="41114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one large raph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8AD7A46-E813-7C2F-7DBB-D4F6C30553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82AA8A0-A423-4AB5-BC15-E26FB42BE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E672A-0192-A47B-D5D2-55FFC254C582}"/>
              </a:ext>
            </a:extLst>
          </p:cNvPr>
          <p:cNvSpPr txBox="1">
            <a:spLocks/>
          </p:cNvSpPr>
          <p:nvPr userDrawn="1"/>
        </p:nvSpPr>
        <p:spPr>
          <a:xfrm>
            <a:off x="10979730" y="251220"/>
            <a:ext cx="760751" cy="2151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975" indent="-16192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0975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FEDA4F4-E553-A0A4-5294-23A8BBB06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15" y="6438452"/>
            <a:ext cx="6901774" cy="30563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en-GB" sz="1100" dirty="0" smtClean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 lang="en-GB" sz="1800" dirty="0" smtClean="0"/>
            </a:lvl2pPr>
            <a:lvl3pPr>
              <a:defRPr lang="en-GB" sz="1800" dirty="0" smtClean="0"/>
            </a:lvl3pPr>
            <a:lvl4pPr>
              <a:defRPr lang="en-GB" sz="1800" dirty="0" smtClean="0"/>
            </a:lvl4pPr>
            <a:lvl5pPr>
              <a:defRPr lang="en-PL" sz="1800" dirty="0"/>
            </a:lvl5pPr>
          </a:lstStyle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the title of the presentation, the speaker's name, and the date in the footer.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FBDF9D2B-D7EA-65B5-48F3-1BEFD0E6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  <a:prstGeom prst="rect">
            <a:avLst/>
          </a:prstGeom>
        </p:spPr>
        <p:txBody>
          <a:bodyPr/>
          <a:lstStyle>
            <a:lvl1pPr>
              <a:defRPr lang="en-GB" sz="3600" noProof="0" dirty="0"/>
            </a:lvl1pPr>
          </a:lstStyle>
          <a:p>
            <a:pPr marL="0" lvl="0"/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FAFF7E-985C-2603-6EE7-38B191E7FFE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3429" y="1802925"/>
            <a:ext cx="11307721" cy="4231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8449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5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1" r:id="rId2"/>
    <p:sldLayoutId id="2147483690" r:id="rId3"/>
    <p:sldLayoutId id="2147483692" r:id="rId4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6192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39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4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75" r:id="rId21"/>
    <p:sldLayoutId id="2147483779" r:id="rId22"/>
    <p:sldLayoutId id="2147483781" r:id="rId23"/>
    <p:sldLayoutId id="2147483782" r:id="rId24"/>
    <p:sldLayoutId id="2147483780" r:id="rId25"/>
    <p:sldLayoutId id="2147483777" r:id="rId26"/>
    <p:sldLayoutId id="2147483778" r:id="rId27"/>
    <p:sldLayoutId id="2147483776" r:id="rId28"/>
    <p:sldLayoutId id="2147483774" r:id="rId29"/>
    <p:sldLayoutId id="2147483773" r:id="rId30"/>
    <p:sldLayoutId id="2147483772" r:id="rId31"/>
    <p:sldLayoutId id="2147483771" r:id="rId32"/>
    <p:sldLayoutId id="2147483770" r:id="rId33"/>
    <p:sldLayoutId id="2147483769" r:id="rId34"/>
    <p:sldLayoutId id="2147483783" r:id="rId35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6192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355" rtl="0" eaLnBrk="1" latinLnBrk="0" hangingPunct="1">
        <a:lnSpc>
          <a:spcPct val="100000"/>
        </a:lnSpc>
        <a:spcBef>
          <a:spcPts val="6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0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67958-94B5-CD23-0B89-9230A31A7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EAC1D-1060-C932-FDA7-A53CD067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Capture Prices Outlook</a:t>
            </a:r>
            <a:endParaRPr lang="LID4096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AB7EA8-89C4-04B9-D1AD-783074BDB6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E861E-BDE9-404B-AADF-691ECEE3F683}"/>
              </a:ext>
            </a:extLst>
          </p:cNvPr>
          <p:cNvSpPr txBox="1"/>
          <p:nvPr/>
        </p:nvSpPr>
        <p:spPr>
          <a:xfrm>
            <a:off x="7928344" y="1399115"/>
            <a:ext cx="42636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production volumes lead to cannibalization effect in the 2020s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Commissioning of </a:t>
            </a:r>
            <a:r>
              <a:rPr lang="en-US" sz="1600" dirty="0" err="1"/>
              <a:t>electrolysers</a:t>
            </a:r>
            <a:r>
              <a:rPr lang="en-US" sz="1600" dirty="0"/>
              <a:t> and batteries in 2030s to help absorb excess production and boost capture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CfD</a:t>
            </a:r>
            <a:r>
              <a:rPr lang="en-US" sz="1600" dirty="0"/>
              <a:t> offers protection compared to forecast capture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Short-term PPAs should account for the strong decline expected </a:t>
            </a:r>
            <a:r>
              <a:rPr lang="en-US" sz="1600"/>
              <a:t>this decade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Weather risk needs to be included in offtake agreements, range could be €20-30 within one year</a:t>
            </a:r>
            <a:endParaRPr lang="LID4096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2022C-6708-6ABD-78A2-8965267BBB6C}"/>
              </a:ext>
            </a:extLst>
          </p:cNvPr>
          <p:cNvSpPr txBox="1"/>
          <p:nvPr/>
        </p:nvSpPr>
        <p:spPr>
          <a:xfrm>
            <a:off x="433429" y="5420459"/>
            <a:ext cx="810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Weather year simulations highlight variations around the average </a:t>
            </a:r>
          </a:p>
          <a:p>
            <a:r>
              <a:rPr lang="en-US" sz="1400" dirty="0"/>
              <a:t>(1986-2015)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01524E-07D1-C787-553B-0A47E0C4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6" y="1399115"/>
            <a:ext cx="7646380" cy="39303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31319E-0B0A-7A09-86A6-AC1CB5DE5943}"/>
              </a:ext>
            </a:extLst>
          </p:cNvPr>
          <p:cNvSpPr txBox="1"/>
          <p:nvPr/>
        </p:nvSpPr>
        <p:spPr>
          <a:xfrm>
            <a:off x="458299" y="6134100"/>
            <a:ext cx="5285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Note: </a:t>
            </a:r>
            <a:r>
              <a:rPr lang="en-GB" sz="1000" dirty="0" err="1"/>
              <a:t>CfD</a:t>
            </a:r>
            <a:r>
              <a:rPr lang="en-GB" sz="1000" dirty="0"/>
              <a:t> strike price calculated in 2025 €/MWh</a:t>
            </a:r>
            <a:endParaRPr lang="LID4096" sz="1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62F4F1-0160-171D-AC07-9D732342E0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155110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7E17-2912-DE72-AA35-06E4C0F5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CfD</a:t>
            </a:r>
            <a:r>
              <a:rPr lang="en-US" dirty="0"/>
              <a:t> Offers Long-Term Revenue Security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3EFB2-F3D1-1F17-8D7C-E346E7AFE2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43A52-EB79-6F98-86E1-282F81B091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AB9355-74B2-B1E1-230D-84199577A8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F46EF7-F2C5-3B8D-D69F-C2FE1B422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D406D-5D9F-73CD-3FA0-A527D528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86" y="1457116"/>
            <a:ext cx="9169871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DB70BF-6DA5-E9A5-33D2-A9F9B54A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</p:spPr>
        <p:txBody>
          <a:bodyPr>
            <a:normAutofit/>
          </a:bodyPr>
          <a:lstStyle/>
          <a:p>
            <a:r>
              <a:rPr lang="en-US" dirty="0" err="1"/>
              <a:t>CfD</a:t>
            </a:r>
            <a:r>
              <a:rPr lang="en-US" dirty="0"/>
              <a:t>: New Proposals for AR7</a:t>
            </a:r>
            <a:endParaRPr lang="en-P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788BC-44A1-9A2A-2C87-676DEF7552C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82AA8A0-A423-4AB5-BC15-E26FB42BEB00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3F002F8-BB2B-3920-AD5F-7A615B1593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3601" y="1426892"/>
            <a:ext cx="3020485" cy="2560433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1. Flexible planning consent</a:t>
            </a:r>
          </a:p>
          <a:p>
            <a:r>
              <a:rPr lang="en-US" dirty="0"/>
              <a:t>No longer need planning consent before bidding in </a:t>
            </a:r>
            <a:r>
              <a:rPr lang="en-US" dirty="0" err="1"/>
              <a:t>CfD</a:t>
            </a:r>
            <a:r>
              <a:rPr lang="en-US" dirty="0"/>
              <a:t>, but must meet certain milestones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B1302B-C92A-A240-F714-6CCAE35793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83290" y="1426892"/>
            <a:ext cx="3020485" cy="256043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2. Reassessing contract term</a:t>
            </a:r>
          </a:p>
          <a:p>
            <a:r>
              <a:rPr lang="en-US" dirty="0"/>
              <a:t>Prolong the </a:t>
            </a:r>
            <a:r>
              <a:rPr lang="en-US" dirty="0" err="1"/>
              <a:t>CfD</a:t>
            </a:r>
            <a:r>
              <a:rPr lang="en-US" dirty="0"/>
              <a:t> term from the current 15 years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8EBD8CF-346F-4B1D-C2B4-6A3BFAAA27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89760" y="1426892"/>
            <a:ext cx="3020485" cy="2560433"/>
          </a:xfr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3. Capacity targets</a:t>
            </a:r>
          </a:p>
          <a:p>
            <a:r>
              <a:rPr lang="en-US" dirty="0"/>
              <a:t>Set capacity goal for each round, budget published afterwards, transparent bidding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BE145D-2926-8192-9A82-747FD39E4C83}"/>
              </a:ext>
            </a:extLst>
          </p:cNvPr>
          <p:cNvSpPr/>
          <p:nvPr/>
        </p:nvSpPr>
        <p:spPr>
          <a:xfrm>
            <a:off x="994211" y="4167962"/>
            <a:ext cx="10398642" cy="22236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b="1" dirty="0"/>
              <a:t>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Relaxed planning rules enables more participation, increases competition, lower barriers to entry;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Projects may reach FID faster and this would increase overall realised capacity;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Likely to be long-term payments to wind farms based on low expected capture prices, extending </a:t>
            </a:r>
            <a:r>
              <a:rPr lang="en-US" sz="1600" dirty="0" err="1"/>
              <a:t>CfD</a:t>
            </a:r>
            <a:r>
              <a:rPr lang="en-US" sz="1600" dirty="0"/>
              <a:t> term ultimately costlier to taxpayers;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Capacity targets with set delivery years would help achieve goals as UK currently not on course to meet 2030 target of 43-50 GW;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Orsted cancellation signals need for higher maximum bidding prices.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LID4096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8BBC72-11CB-A4CD-3B0E-DE519DC13F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163404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1B0BD-35EC-D3F3-4C9B-DDAECF5DDB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B7C01D-8A86-89F8-AFDD-FF500539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Locational Marginal Pricing</a:t>
            </a:r>
            <a:endParaRPr lang="en-P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FA4344-2007-6FB7-D509-37A51CBB6F9A}"/>
              </a:ext>
            </a:extLst>
          </p:cNvPr>
          <p:cNvSpPr/>
          <p:nvPr/>
        </p:nvSpPr>
        <p:spPr>
          <a:xfrm>
            <a:off x="620486" y="1773084"/>
            <a:ext cx="5448204" cy="41727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2"/>
                </a:solidFill>
              </a:rPr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Offer economic incentives to production in high-priced areas and consumption in low-priced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Investment in renewable projects where conditions should be tight.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More intermittent supply means greater need for flexibility to keep system in balance.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Enhanced security of supply given GB power system isolated as an island.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LID4096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00EDB1-D9A0-501B-5345-C8446123A601}"/>
              </a:ext>
            </a:extLst>
          </p:cNvPr>
          <p:cNvSpPr/>
          <p:nvPr/>
        </p:nvSpPr>
        <p:spPr>
          <a:xfrm>
            <a:off x="6292277" y="1773083"/>
            <a:ext cx="5448204" cy="41727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2"/>
                </a:solidFill>
              </a:rPr>
              <a:t>Drawbacks: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Risk of de-industrialization grows as large consumers face higher bills.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Locational price risk -data </a:t>
            </a:r>
            <a:r>
              <a:rPr lang="en-US" sz="1400" dirty="0" err="1">
                <a:solidFill>
                  <a:schemeClr val="bg2"/>
                </a:solidFill>
              </a:rPr>
              <a:t>centres</a:t>
            </a:r>
            <a:r>
              <a:rPr lang="en-US" sz="1400" dirty="0">
                <a:solidFill>
                  <a:schemeClr val="bg2"/>
                </a:solidFill>
              </a:rPr>
              <a:t> and digital sector would likely face higher power prices.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Rising PPA costs/risks and change of law clauses necessary.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High upfront implementation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May cause under-investment in key grid reinforcement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40B82-1F35-6AA2-4078-66A0F0353B54}"/>
              </a:ext>
            </a:extLst>
          </p:cNvPr>
          <p:cNvSpPr txBox="1"/>
          <p:nvPr/>
        </p:nvSpPr>
        <p:spPr>
          <a:xfrm>
            <a:off x="433429" y="1074444"/>
            <a:ext cx="1096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 design uncertainty may hinder project investment. Clarity necessary before the next </a:t>
            </a:r>
            <a:r>
              <a:rPr lang="en-US" dirty="0" err="1"/>
              <a:t>CfD</a:t>
            </a:r>
            <a:r>
              <a:rPr lang="en-US" dirty="0"/>
              <a:t> Allocation Round.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5ABB5-FF1D-8947-F890-185D19CEE0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140661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1B0BD-35EC-D3F3-4C9B-DDAECF5DDB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B7C01D-8A86-89F8-AFDD-FF500539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connection reform</a:t>
            </a:r>
            <a:endParaRPr lang="en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0539C-CAEC-A392-DBA1-7C577FD0AEB2}"/>
              </a:ext>
            </a:extLst>
          </p:cNvPr>
          <p:cNvSpPr txBox="1"/>
          <p:nvPr/>
        </p:nvSpPr>
        <p:spPr>
          <a:xfrm>
            <a:off x="680238" y="1151298"/>
            <a:ext cx="105463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PROBLEM: project backlog of 750 GW, older infeasible projects holding back newer, ready projects</a:t>
            </a:r>
          </a:p>
          <a:p>
            <a:endParaRPr lang="en-US" sz="1600" dirty="0"/>
          </a:p>
          <a:p>
            <a:r>
              <a:rPr lang="en-US" sz="1600" dirty="0"/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Gates 1 and Gate 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Gate 1: Projects with indicative connection offer and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Gate 2: Queue position for eligible projects, meet readiness and strategic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Gate 2 to Whole Queue: Reassessing all projects with a connection against new Gate 2 criteria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‘First come, first served’ </a:t>
            </a:r>
            <a:r>
              <a:rPr lang="en-US" sz="1600" b="1" dirty="0">
                <a:sym typeface="Wingdings" panose="05000000000000000000" pitchFamily="2" charset="2"/>
              </a:rPr>
              <a:t> ‘</a:t>
            </a:r>
            <a:r>
              <a:rPr lang="en-US" sz="1600" b="1" i="1" dirty="0">
                <a:sym typeface="Wingdings" panose="05000000000000000000" pitchFamily="2" charset="2"/>
              </a:rPr>
              <a:t>First ready and needed, first connected’</a:t>
            </a:r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Progression Commitment Fee for projects in Gate 2 without submitting planning application. Initially dormant but could be activated if grid connection offer terminated. Pushes developers to evaluate readiness.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Termination of projects which have failed to make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0B64F9-0B4F-1EA8-AA2B-94C0EDBC3172}"/>
              </a:ext>
            </a:extLst>
          </p:cNvPr>
          <p:cNvSpPr/>
          <p:nvPr/>
        </p:nvSpPr>
        <p:spPr>
          <a:xfrm>
            <a:off x="783200" y="4251568"/>
            <a:ext cx="10546301" cy="20165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Enable commissioning of projects ready to deliver and unblock the queue, means closer to achieving Clean Power 2030 capacity targets.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More consumption in the form of data </a:t>
            </a:r>
            <a:r>
              <a:rPr lang="en-US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centres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, EVs, batteries would be beneficial to capture prices, limit the price downside during windy periods.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Increased wind capacity dampens overall capture price outlook, but the pace of offshore development is constrained by seabed leases, long planning, permitting and construction times.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8DAEDF5-5C96-7D00-36B5-144F2A0FA5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396252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EC8904-1EB7-A1C1-7B97-31BC1E25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P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190C7-6CD1-3989-F2D3-0DD5140674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E85F7A-7BFE-4C56-BD6D-9ACCC9AF0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779696"/>
              </p:ext>
            </p:extLst>
          </p:nvPr>
        </p:nvGraphicFramePr>
        <p:xfrm>
          <a:off x="1031150" y="1562012"/>
          <a:ext cx="10129699" cy="412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0F38-D92C-CFF5-176B-0508B0D0F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270566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5B1EE-448E-A1D0-C488-6A0B27176D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38A807D-B773-A90D-3523-BCD59762B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40FA6E-F82A-D94B-26FC-DE1FB5E07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087" y="2969443"/>
            <a:ext cx="6547643" cy="641391"/>
          </a:xfrm>
        </p:spPr>
        <p:txBody>
          <a:bodyPr/>
          <a:lstStyle/>
          <a:p>
            <a:r>
              <a:rPr lang="en-US" sz="2400" dirty="0"/>
              <a:t>Thank you for your attention. Questions?</a:t>
            </a:r>
            <a:endParaRPr lang="en-PL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68119-780A-AFA2-0F8A-9DF59AE0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08" t="7709" r="9334" b="3141"/>
          <a:stretch/>
        </p:blipFill>
        <p:spPr>
          <a:xfrm>
            <a:off x="8984343" y="602105"/>
            <a:ext cx="2348840" cy="2198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A88C0-6417-3B9F-3215-6808B52DECBA}"/>
              </a:ext>
            </a:extLst>
          </p:cNvPr>
          <p:cNvSpPr txBox="1"/>
          <p:nvPr/>
        </p:nvSpPr>
        <p:spPr>
          <a:xfrm>
            <a:off x="8984343" y="2969443"/>
            <a:ext cx="23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Scan here to learn more about </a:t>
            </a:r>
            <a:r>
              <a:rPr lang="en-GB" dirty="0" err="1"/>
              <a:t>Volue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934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arge body of water with wind turbines in the distance&#10;&#10;AI-generated content may be incorrect.">
            <a:extLst>
              <a:ext uri="{FF2B5EF4-FFF2-40B4-BE49-F238E27FC236}">
                <a16:creationId xmlns:a16="http://schemas.microsoft.com/office/drawing/2014/main" id="{74BC233F-4F51-2EC4-9736-79EF6B9226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r="2633"/>
          <a:stretch>
            <a:fillRect/>
          </a:stretch>
        </p:blipFill>
        <p:spPr>
          <a:xfrm>
            <a:off x="-177837" y="-128588"/>
            <a:ext cx="12369837" cy="747950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002619A-3D26-C3F8-95C9-246B54135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Future of UK Offshore Wind Capture Prices</a:t>
            </a:r>
            <a:endParaRPr lang="en-P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FA584D-9258-756C-78FF-39359DE47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Tasmin Chowdhary</a:t>
            </a:r>
          </a:p>
          <a:p>
            <a:r>
              <a:rPr lang="en-GB" dirty="0">
                <a:solidFill>
                  <a:schemeClr val="bg1"/>
                </a:solidFill>
              </a:rPr>
              <a:t>Insight by </a:t>
            </a:r>
            <a:r>
              <a:rPr lang="en-GB" dirty="0" err="1">
                <a:solidFill>
                  <a:schemeClr val="bg1"/>
                </a:solidFill>
              </a:rPr>
              <a:t>Volue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4CADEAF-CD2C-656D-AD27-DA1FC48E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Wednesday 21</a:t>
            </a:r>
            <a:r>
              <a:rPr lang="en-US" baseline="30000" dirty="0"/>
              <a:t>st</a:t>
            </a:r>
            <a:r>
              <a:rPr lang="en-US" dirty="0"/>
              <a:t>  May 2025, Renewable Revenues,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2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wearing glasses and a white shirt&#10;&#10;AI-generated content may be incorrect.">
            <a:extLst>
              <a:ext uri="{FF2B5EF4-FFF2-40B4-BE49-F238E27FC236}">
                <a16:creationId xmlns:a16="http://schemas.microsoft.com/office/drawing/2014/main" id="{A7FB371E-D904-FE0C-E137-FADF425AE4A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16439"/>
          <a:stretch>
            <a:fillRect/>
          </a:stretch>
        </p:blipFill>
        <p:spPr/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6FE94778-2EC4-D663-9CEF-5469944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FC2608-32D0-56A7-838A-23409FF34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8290" y="6176304"/>
            <a:ext cx="6901774" cy="305639"/>
          </a:xfrm>
        </p:spPr>
        <p:txBody>
          <a:bodyPr/>
          <a:lstStyle/>
          <a:p>
            <a:endParaRPr lang="en-P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808CFD-E7E3-B065-6910-AC81149E8B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Tasmin Chowdhary</a:t>
            </a:r>
            <a:endParaRPr lang="en-P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35D230A-03AE-E72D-24EB-18A778E822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Market Expert UK </a:t>
            </a:r>
            <a:r>
              <a:rPr lang="en-GB" dirty="0"/>
              <a:t>&amp;</a:t>
            </a:r>
            <a:r>
              <a:rPr lang="en-US" dirty="0"/>
              <a:t> Ireland, </a:t>
            </a:r>
          </a:p>
          <a:p>
            <a:r>
              <a:rPr lang="en-US" dirty="0"/>
              <a:t>Insight by </a:t>
            </a:r>
            <a:r>
              <a:rPr lang="en-US" dirty="0" err="1"/>
              <a:t>Volue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74709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1075-5E59-232E-93EF-6AB53EC5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B0773-DDBF-C27B-F84E-B42CA3541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B5DFE-56F9-9FEB-AE1D-82197B899E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Production growth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CECE9-767D-F54D-0495-2CECEF035A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809D25-E181-A6E9-15B1-5A55F6D875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Cross-border comparison</a:t>
            </a:r>
            <a:endParaRPr lang="LID4096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F29430-72A8-771A-D6D9-D6474B0232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7A857C-8F88-D2C5-D326-89823C98309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Capture prices outlook</a:t>
            </a:r>
            <a:endParaRPr lang="LID4096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467B8C-FA21-E3BF-3DF9-DC30F00F59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51D834-FD6E-8293-B457-8857CF511FF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Regulatory and Policy Updates</a:t>
            </a:r>
            <a:endParaRPr lang="LID4096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EDE0D-FC97-B781-0A35-C9529C45D2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118376-1739-CA13-CA9E-00B312466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LID4096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3A329E-0226-583C-E46F-6C2BDC1679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08E0B00-F16C-6F01-5DBA-7E03CE9400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61647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E068A3-BBB7-B56F-4E3F-ACEDE02B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Insight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9690E5-E1C2-7FF0-152B-0464E160B6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19050" indent="0">
              <a:spcAft>
                <a:spcPts val="1200"/>
              </a:spcAft>
              <a:buNone/>
            </a:pPr>
            <a:r>
              <a:rPr lang="en-GB" dirty="0"/>
              <a:t>The energy mix is getting greener and more weather-dependent. In markets with a lot of renewables, energy production relies on wind and sun forecasts.</a:t>
            </a:r>
          </a:p>
          <a:p>
            <a:pPr marL="19050" indent="0">
              <a:spcAft>
                <a:spcPts val="1200"/>
              </a:spcAft>
              <a:buNone/>
            </a:pPr>
            <a:r>
              <a:rPr lang="en-GB" dirty="0" err="1"/>
              <a:t>Volue</a:t>
            </a:r>
            <a:r>
              <a:rPr lang="en-GB" dirty="0"/>
              <a:t> provides reliable real-time data, forecasts and market analysis for all geographical areas in Europe with all time horizons – from 15 minutes Intraday forecasts to 30 years of investment analysis.</a:t>
            </a:r>
          </a:p>
          <a:p>
            <a:pPr marL="19050" indent="0">
              <a:spcAft>
                <a:spcPts val="1200"/>
              </a:spcAft>
              <a:buNone/>
            </a:pPr>
            <a:r>
              <a:rPr lang="en-GB" dirty="0"/>
              <a:t>Check the analysis on our web pages. </a:t>
            </a:r>
          </a:p>
          <a:p>
            <a:pPr marL="19050" indent="0">
              <a:spcAft>
                <a:spcPts val="1200"/>
              </a:spcAft>
              <a:buNone/>
            </a:pPr>
            <a:r>
              <a:rPr lang="en-GB" dirty="0"/>
              <a:t>Feed the data into your own models through our API. </a:t>
            </a:r>
          </a:p>
          <a:p>
            <a:pPr marL="19050" indent="0">
              <a:spcAft>
                <a:spcPts val="1200"/>
              </a:spcAft>
              <a:buNone/>
            </a:pPr>
            <a:r>
              <a:rPr lang="en-GB" sz="2800" dirty="0">
                <a:solidFill>
                  <a:schemeClr val="accent2"/>
                </a:solidFill>
                <a:latin typeface="+mj-lt"/>
              </a:rPr>
              <a:t>1.8 billion daily calls to API </a:t>
            </a:r>
          </a:p>
          <a:p>
            <a:pPr marL="19050" indent="0">
              <a:spcAft>
                <a:spcPts val="1200"/>
              </a:spcAft>
              <a:buNone/>
            </a:pPr>
            <a:endParaRPr lang="en-PL" dirty="0"/>
          </a:p>
        </p:txBody>
      </p:sp>
      <p:pic>
        <p:nvPicPr>
          <p:cNvPr id="18" name="Picture Placeholder 17" descr="A solar panels in the sun&#10;&#10;Description automatically generated">
            <a:extLst>
              <a:ext uri="{FF2B5EF4-FFF2-40B4-BE49-F238E27FC236}">
                <a16:creationId xmlns:a16="http://schemas.microsoft.com/office/drawing/2014/main" id="{495270B3-31B5-79D6-AEFE-F70A3ED6C2C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D9D90-0DBD-ECBB-BD64-E21E1D1850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CBAD4FC-09C9-16FC-E7CB-3337FB47B9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266996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FC3F69-D34C-7324-493A-E674B4ED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Offshore Wind Boom</a:t>
            </a:r>
            <a:endParaRPr lang="en-P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2100-CDF0-5F6D-3B17-2B1CD301297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82AA8A0-A423-4AB5-BC15-E26FB42BEB00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5949C11-1769-504E-E819-83BF98C0C9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C464C4A-8CB7-3603-DC57-A200D6CBE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811" y="4713831"/>
            <a:ext cx="9196389" cy="4509894"/>
          </a:xfrm>
        </p:spPr>
        <p:txBody>
          <a:bodyPr/>
          <a:lstStyle/>
          <a:p>
            <a:r>
              <a:rPr lang="en-US" sz="1600" dirty="0"/>
              <a:t>Offshore wind output increasing rapidly from 50 TWh in 2025 to 127 TWh by 2030 under normal weather conditions</a:t>
            </a:r>
          </a:p>
          <a:p>
            <a:r>
              <a:rPr lang="en-US" sz="1600" dirty="0"/>
              <a:t>Currently 15 GW commissioned and 6.4GW under construction</a:t>
            </a:r>
          </a:p>
          <a:p>
            <a:r>
              <a:rPr lang="en-US" sz="1600" dirty="0"/>
              <a:t>Range of production outcomes increases in windy vs. calm years</a:t>
            </a:r>
          </a:p>
          <a:p>
            <a:r>
              <a:rPr lang="en-US" sz="1600" dirty="0"/>
              <a:t>Optimal location: UK benefits from some of the best wind speeds in Europe of 9-10 m/s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9D961-BA90-A85A-07EB-93100E09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72" y="1146116"/>
            <a:ext cx="3605358" cy="3342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F7332-9670-DDF6-BE9D-5C58742946F9}"/>
              </a:ext>
            </a:extLst>
          </p:cNvPr>
          <p:cNvSpPr txBox="1"/>
          <p:nvPr/>
        </p:nvSpPr>
        <p:spPr>
          <a:xfrm>
            <a:off x="8319591" y="4482999"/>
            <a:ext cx="1714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Source: Global Wind Atlas</a:t>
            </a:r>
            <a:endParaRPr lang="LID4096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5E275-3012-0C80-A47B-3CE2E69F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54" y="1164459"/>
            <a:ext cx="6072921" cy="34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159EF-171E-8459-4FD2-6D145A7EB7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8299" y="6438453"/>
            <a:ext cx="649803" cy="30563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82AA8A0-A423-4AB5-BC15-E26FB42BEB00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4AB262D-6607-AFBC-CA20-3A70EE48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9" y="466419"/>
            <a:ext cx="10546301" cy="684879"/>
          </a:xfrm>
        </p:spPr>
        <p:txBody>
          <a:bodyPr/>
          <a:lstStyle/>
          <a:p>
            <a:r>
              <a:rPr lang="en-US" dirty="0"/>
              <a:t>UK Sees Highest Capture Prices This Decade…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89388-E830-4A89-4681-F70B4981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42" y="1402914"/>
            <a:ext cx="9721715" cy="4508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4E90C-2893-BA68-B32C-94494135E96D}"/>
              </a:ext>
            </a:extLst>
          </p:cNvPr>
          <p:cNvSpPr txBox="1"/>
          <p:nvPr/>
        </p:nvSpPr>
        <p:spPr>
          <a:xfrm>
            <a:off x="7857459" y="2362683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Capture prices eroded in the late 2040s by cannibalization effect</a:t>
            </a:r>
            <a:endParaRPr lang="LID4096" sz="1200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38855-76A3-AC05-5B24-58C098F04577}"/>
              </a:ext>
            </a:extLst>
          </p:cNvPr>
          <p:cNvCxnSpPr>
            <a:cxnSpLocks/>
          </p:cNvCxnSpPr>
          <p:nvPr/>
        </p:nvCxnSpPr>
        <p:spPr>
          <a:xfrm>
            <a:off x="8761228" y="3009014"/>
            <a:ext cx="0" cy="1201479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42C034-5B6C-113D-D34C-CC550B036F65}"/>
              </a:ext>
            </a:extLst>
          </p:cNvPr>
          <p:cNvSpPr txBox="1"/>
          <p:nvPr/>
        </p:nvSpPr>
        <p:spPr>
          <a:xfrm>
            <a:off x="2706868" y="2159096"/>
            <a:ext cx="226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UK consumers initially face higher average capture prices</a:t>
            </a:r>
            <a:endParaRPr lang="LID4096" sz="1200" dirty="0">
              <a:solidFill>
                <a:schemeClr val="bg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372CDB-C14A-8839-B963-FA3039F2A753}"/>
              </a:ext>
            </a:extLst>
          </p:cNvPr>
          <p:cNvCxnSpPr>
            <a:cxnSpLocks/>
          </p:cNvCxnSpPr>
          <p:nvPr/>
        </p:nvCxnSpPr>
        <p:spPr>
          <a:xfrm>
            <a:off x="3411597" y="2850002"/>
            <a:ext cx="0" cy="1157995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006221-23F6-33F6-2C3A-1183C23A368E}"/>
              </a:ext>
            </a:extLst>
          </p:cNvPr>
          <p:cNvCxnSpPr>
            <a:cxnSpLocks/>
          </p:cNvCxnSpPr>
          <p:nvPr/>
        </p:nvCxnSpPr>
        <p:spPr>
          <a:xfrm>
            <a:off x="6095999" y="3009014"/>
            <a:ext cx="0" cy="1093381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50900D-ACF9-8FE8-0C9E-96C1D840F0BF}"/>
              </a:ext>
            </a:extLst>
          </p:cNvPr>
          <p:cNvSpPr txBox="1"/>
          <p:nvPr/>
        </p:nvSpPr>
        <p:spPr>
          <a:xfrm>
            <a:off x="5483074" y="2362683"/>
            <a:ext cx="18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Germany overtakes as premium market for offshore wind</a:t>
            </a:r>
            <a:endParaRPr lang="LID4096" sz="1200" dirty="0">
              <a:solidFill>
                <a:schemeClr val="bg2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5466B13-8721-138F-34B8-63AD05F42B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23430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E6CBC-74B7-C488-D0CF-0DE5232665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D7B140-AF5D-5B57-8A68-217E1799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…However, Capture Rates Are Lower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46F84-0EFB-5D94-6AFE-ED418A88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2" y="1740402"/>
            <a:ext cx="7572206" cy="3628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4D10B2-B102-729E-7B0A-7E91984F0102}"/>
              </a:ext>
            </a:extLst>
          </p:cNvPr>
          <p:cNvSpPr txBox="1"/>
          <p:nvPr/>
        </p:nvSpPr>
        <p:spPr>
          <a:xfrm>
            <a:off x="8073292" y="1680308"/>
            <a:ext cx="3848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Capture rate is defined as the capture price/baseload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UK set to have lowest capture rates as higher production volumes weighs on revenue potential on the spot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capture rate hits a low in 2030 but rises later in the decade thanks to growing consumption</a:t>
            </a:r>
          </a:p>
          <a:p>
            <a:endParaRPr lang="LID4096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70E815-B40C-7AED-005A-46EED8B058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137443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1C2E3-DBC3-8B52-5F23-C87CA9B93AF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2AA8A0-A423-4AB5-BC15-E26FB42BEB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9D5B4-B8DA-343C-3BA5-AA096D15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Declining Wind Capture Rate Trend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7426D-F19F-ACA0-A97C-1385FE0A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44" y="1276163"/>
            <a:ext cx="8893311" cy="4305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0D5039-063D-7FF3-B3AF-BE4CCEB65438}"/>
              </a:ext>
            </a:extLst>
          </p:cNvPr>
          <p:cNvSpPr txBox="1"/>
          <p:nvPr/>
        </p:nvSpPr>
        <p:spPr>
          <a:xfrm>
            <a:off x="1108102" y="5686978"/>
            <a:ext cx="9690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Capture rate tends to decrease as the wind share increases but there is a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Wind project owners face a wider range of possible capture rates by the 2040s despite stable wind share.</a:t>
            </a:r>
            <a:endParaRPr lang="LID4096" sz="1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7DE7AB-0A48-BF37-E0E9-4002DB02EA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4738" y="6438900"/>
            <a:ext cx="6902450" cy="304800"/>
          </a:xfrm>
        </p:spPr>
        <p:txBody>
          <a:bodyPr/>
          <a:lstStyle/>
          <a:p>
            <a:r>
              <a:rPr lang="en-US" dirty="0"/>
              <a:t>14 May 2025, All-Energy Conference, Glasgow</a:t>
            </a:r>
          </a:p>
        </p:txBody>
      </p:sp>
    </p:spTree>
    <p:extLst>
      <p:ext uri="{BB962C8B-B14F-4D97-AF65-F5344CB8AC3E}">
        <p14:creationId xmlns:p14="http://schemas.microsoft.com/office/powerpoint/2010/main" val="2216986156"/>
      </p:ext>
    </p:extLst>
  </p:cSld>
  <p:clrMapOvr>
    <a:masterClrMapping/>
  </p:clrMapOvr>
</p:sld>
</file>

<file path=ppt/theme/theme1.xml><?xml version="1.0" encoding="utf-8"?>
<a:theme xmlns:a="http://schemas.openxmlformats.org/drawingml/2006/main" name="Beige">
  <a:themeElements>
    <a:clrScheme name="Volue">
      <a:dk1>
        <a:sysClr val="windowText" lastClr="000000"/>
      </a:dk1>
      <a:lt1>
        <a:srgbClr val="FFFFFF"/>
      </a:lt1>
      <a:dk2>
        <a:srgbClr val="082B33"/>
      </a:dk2>
      <a:lt2>
        <a:srgbClr val="FCF4E3"/>
      </a:lt2>
      <a:accent1>
        <a:srgbClr val="01484A"/>
      </a:accent1>
      <a:accent2>
        <a:srgbClr val="B3CDAE"/>
      </a:accent2>
      <a:accent3>
        <a:srgbClr val="003B57"/>
      </a:accent3>
      <a:accent4>
        <a:srgbClr val="FDD9A3"/>
      </a:accent4>
      <a:accent5>
        <a:srgbClr val="FAA600"/>
      </a:accent5>
      <a:accent6>
        <a:srgbClr val="C0544E"/>
      </a:accent6>
      <a:hlink>
        <a:srgbClr val="01484A"/>
      </a:hlink>
      <a:folHlink>
        <a:srgbClr val="B3CDAE"/>
      </a:folHlink>
    </a:clrScheme>
    <a:fontScheme name="Volue">
      <a:majorFont>
        <a:latin typeface="FK Display"/>
        <a:ea typeface=""/>
        <a:cs typeface=""/>
      </a:majorFont>
      <a:minorFont>
        <a:latin typeface="Untitled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-06-Webinar_PPT_template (1)" id="{CD894A5C-4605-421A-A896-0D98CDC90AEA}" vid="{C8357DF1-4369-44DB-AF44-775C3AA0BA4F}"/>
    </a:ext>
  </a:extLst>
</a:theme>
</file>

<file path=ppt/theme/theme2.xml><?xml version="1.0" encoding="utf-8"?>
<a:theme xmlns:a="http://schemas.openxmlformats.org/drawingml/2006/main" name="Mørk">
  <a:themeElements>
    <a:clrScheme name="Custom 15">
      <a:dk1>
        <a:sysClr val="windowText" lastClr="000000"/>
      </a:dk1>
      <a:lt1>
        <a:srgbClr val="FFFFFF"/>
      </a:lt1>
      <a:dk2>
        <a:srgbClr val="082B33"/>
      </a:dk2>
      <a:lt2>
        <a:srgbClr val="FCF4E3"/>
      </a:lt2>
      <a:accent1>
        <a:srgbClr val="FCF4E3"/>
      </a:accent1>
      <a:accent2>
        <a:srgbClr val="B3CDAE"/>
      </a:accent2>
      <a:accent3>
        <a:srgbClr val="8FB9CC"/>
      </a:accent3>
      <a:accent4>
        <a:srgbClr val="FDD9A3"/>
      </a:accent4>
      <a:accent5>
        <a:srgbClr val="FAA600"/>
      </a:accent5>
      <a:accent6>
        <a:srgbClr val="C0544E"/>
      </a:accent6>
      <a:hlink>
        <a:srgbClr val="FCF4E3"/>
      </a:hlink>
      <a:folHlink>
        <a:srgbClr val="B3CDAE"/>
      </a:folHlink>
    </a:clrScheme>
    <a:fontScheme name="Volue">
      <a:majorFont>
        <a:latin typeface="FK Display"/>
        <a:ea typeface=""/>
        <a:cs typeface=""/>
      </a:majorFont>
      <a:minorFont>
        <a:latin typeface="Untitled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-06-Webinar_PPT_template (1)" id="{CD894A5C-4605-421A-A896-0D98CDC90AEA}" vid="{B766CEC3-2267-49AD-AF1D-FCBD32BEC5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f6ce5a-03cd-4adf-a050-2e9c68287072" xsi:nil="true"/>
    <lcf76f155ced4ddcb4097134ff3c332f xmlns="472a0e48-0145-4f55-a6bb-a8fd9078d407">
      <Terms xmlns="http://schemas.microsoft.com/office/infopath/2007/PartnerControls"/>
    </lcf76f155ced4ddcb4097134ff3c332f>
    <MigrationWizId xmlns="472a0e48-0145-4f55-a6bb-a8fd9078d407" xsi:nil="true"/>
    <MigrationWizIdPermissions xmlns="472a0e48-0145-4f55-a6bb-a8fd9078d407" xsi:nil="true"/>
    <ArchiverLinkFileType xmlns="472a0e48-0145-4f55-a6bb-a8fd9078d407" xsi:nil="true"/>
    <IconOverlay xmlns="http://schemas.microsoft.com/sharepoint/v4" xsi:nil="true"/>
    <lcf76f155ced4ddcb4097134ff3c332f0 xmlns="472a0e48-0145-4f55-a6bb-a8fd9078d407" xsi:nil="true"/>
    <MigrationWizIdVersion xmlns="472a0e48-0145-4f55-a6bb-a8fd9078d4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05C73CA9FE34E820618FAD4014184" ma:contentTypeVersion="29" ma:contentTypeDescription="Create a new document." ma:contentTypeScope="" ma:versionID="898a98841e20e3e7099ef73f20b0b485">
  <xsd:schema xmlns:xsd="http://www.w3.org/2001/XMLSchema" xmlns:xs="http://www.w3.org/2001/XMLSchema" xmlns:p="http://schemas.microsoft.com/office/2006/metadata/properties" xmlns:ns1="http://schemas.microsoft.com/sharepoint/v3" xmlns:ns2="472a0e48-0145-4f55-a6bb-a8fd9078d407" xmlns:ns3="f6f6ce5a-03cd-4adf-a050-2e9c68287072" xmlns:ns4="http://schemas.microsoft.com/sharepoint/v4" targetNamespace="http://schemas.microsoft.com/office/2006/metadata/properties" ma:root="true" ma:fieldsID="ea6a6e539757ab6d592018c44d78d986" ns1:_="" ns2:_="" ns3:_="" ns4:_="">
    <xsd:import namespace="http://schemas.microsoft.com/sharepoint/v3"/>
    <xsd:import namespace="472a0e48-0145-4f55-a6bb-a8fd9078d407"/>
    <xsd:import namespace="f6f6ce5a-03cd-4adf-a050-2e9c6828707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8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9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a0e48-0145-4f55-a6bb-a8fd9078d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description="" ma:internalName="MediaServiceLocatio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igrationWizId" ma:index="21" nillable="true" ma:displayName="MigrationWizId" ma:internalName="MigrationWizId">
      <xsd:simpleType>
        <xsd:restriction base="dms:Text"/>
      </xsd:simpleType>
    </xsd:element>
    <xsd:element name="MigrationWizIdPermissions" ma:index="22" nillable="true" ma:displayName="MigrationWizIdPermissions" ma:internalName="MigrationWizIdPermissions">
      <xsd:simpleType>
        <xsd:restriction base="dms:Text"/>
      </xsd:simpleType>
    </xsd:element>
    <xsd:element name="MigrationWizIdVersion" ma:index="23" nillable="true" ma:displayName="MigrationWizIdVersion" ma:internalName="MigrationWizIdVersion">
      <xsd:simpleType>
        <xsd:restriction base="dms:Text"/>
      </xsd:simpleType>
    </xsd:element>
    <xsd:element name="lcf76f155ced4ddcb4097134ff3c332f0" ma:index="2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6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ce5a-03cd-4adf-a050-2e9c6828707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169b49-c07d-4000-acaa-6b5edd4fca4f}" ma:internalName="TaxCatchAll" ma:showField="CatchAllData" ma:web="f6f6ce5a-03cd-4adf-a050-2e9c68287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E5DEB-5A66-45BC-8070-9396BF0EB4E2}">
  <ds:schemaRefs>
    <ds:schemaRef ds:uri="http://schemas.openxmlformats.org/package/2006/metadata/core-properties"/>
    <ds:schemaRef ds:uri="http://www.w3.org/XML/1998/namespace"/>
    <ds:schemaRef ds:uri="47d9ca33-0117-46e8-a00a-386b43a0a3f1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464a33b-2533-49f5-9b26-32961653861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72B838-B168-420D-B321-CB3BADEE8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30130-68DA-44D0-8371-C4AFF6FE07BF}"/>
</file>

<file path=docProps/app.xml><?xml version="1.0" encoding="utf-8"?>
<Properties xmlns="http://schemas.openxmlformats.org/officeDocument/2006/extended-properties" xmlns:vt="http://schemas.openxmlformats.org/officeDocument/2006/docPropsVTypes">
  <Template>capture_prices_allenergy_tc</Template>
  <TotalTime>0</TotalTime>
  <Words>1225</Words>
  <Application>Microsoft Office PowerPoint</Application>
  <PresentationFormat>Widescreen</PresentationFormat>
  <Paragraphs>136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Jost Medium</vt:lpstr>
      <vt:lpstr>Untitled Sans</vt:lpstr>
      <vt:lpstr>Wingdings</vt:lpstr>
      <vt:lpstr>Beige</vt:lpstr>
      <vt:lpstr>Mørk</vt:lpstr>
      <vt:lpstr>PowerPoint Presentation</vt:lpstr>
      <vt:lpstr>Exploring the Future of UK Offshore Wind Capture Prices</vt:lpstr>
      <vt:lpstr>PowerPoint Presentation</vt:lpstr>
      <vt:lpstr>Agenda</vt:lpstr>
      <vt:lpstr>Insight</vt:lpstr>
      <vt:lpstr>Offshore Wind Boom</vt:lpstr>
      <vt:lpstr>UK Sees Highest Capture Prices This Decade…</vt:lpstr>
      <vt:lpstr>…However, Capture Rates Are Lower</vt:lpstr>
      <vt:lpstr>Limits to Declining Wind Capture Rate Trend</vt:lpstr>
      <vt:lpstr>UK Capture Prices Outlook</vt:lpstr>
      <vt:lpstr>CfD Offers Long-Term Revenue Security</vt:lpstr>
      <vt:lpstr>CfD: New Proposals for AR7</vt:lpstr>
      <vt:lpstr>Locational Marginal Pricing</vt:lpstr>
      <vt:lpstr>Grid connection reform</vt:lpstr>
      <vt:lpstr>Conclusions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Tasmin Chowdhary</dc:creator>
  <cp:lastModifiedBy>Tasmin Chowdhary</cp:lastModifiedBy>
  <cp:revision>2</cp:revision>
  <dcterms:created xsi:type="dcterms:W3CDTF">2025-04-22T12:04:15Z</dcterms:created>
  <dcterms:modified xsi:type="dcterms:W3CDTF">2025-05-19T16:01:02Z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0x01010032D05C73CA9FE34E820618FAD4014184</vt:lpwstr>
  </property>
  <property fmtid="{D5CDD505-2E9C-101B-9397-08002B2CF9AE}" pid="3" name="MSIP_Label_9b96fc54-95eb-4123-b1cb-966d3d311fa1_Enabled">
    <vt:lpwstr>true</vt:lpwstr>
  </property>
  <property fmtid="{D5CDD505-2E9C-101B-9397-08002B2CF9AE}" pid="4" name="MSIP_Label_9b96fc54-95eb-4123-b1cb-966d3d311fa1_SetDate">
    <vt:lpwstr>2023-08-08T10:36:02Z</vt:lpwstr>
  </property>
  <property fmtid="{D5CDD505-2E9C-101B-9397-08002B2CF9AE}" pid="5" name="MSIP_Label_9b96fc54-95eb-4123-b1cb-966d3d311fa1_Method">
    <vt:lpwstr>Privileged</vt:lpwstr>
  </property>
  <property fmtid="{D5CDD505-2E9C-101B-9397-08002B2CF9AE}" pid="6" name="MSIP_Label_9b96fc54-95eb-4123-b1cb-966d3d311fa1_Name">
    <vt:lpwstr>defa4170-0d19-0005-0001-bc88714345d2</vt:lpwstr>
  </property>
  <property fmtid="{D5CDD505-2E9C-101B-9397-08002B2CF9AE}" pid="7" name="MSIP_Label_9b96fc54-95eb-4123-b1cb-966d3d311fa1_SiteId">
    <vt:lpwstr>9ce76d42-5ecb-4d8f-939b-a462ad28cf34</vt:lpwstr>
  </property>
  <property fmtid="{D5CDD505-2E9C-101B-9397-08002B2CF9AE}" pid="8" name="MSIP_Label_9b96fc54-95eb-4123-b1cb-966d3d311fa1_ActionId">
    <vt:lpwstr>70612a0a-c0c7-439f-a7b9-950c0ccd92ac</vt:lpwstr>
  </property>
  <property fmtid="{D5CDD505-2E9C-101B-9397-08002B2CF9AE}" pid="9" name="MSIP_Label_9b96fc54-95eb-4123-b1cb-966d3d311fa1_ContentBits">
    <vt:lpwstr>0</vt:lpwstr>
  </property>
  <property fmtid="{D5CDD505-2E9C-101B-9397-08002B2CF9AE}" pid="10" name="MediaServiceImageTags">
    <vt:lpwstr/>
  </property>
</Properties>
</file>